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7"/>
  </p:notesMasterIdLst>
  <p:sldIdLst>
    <p:sldId id="258" r:id="rId5"/>
    <p:sldId id="257" r:id="rId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28EA4-7CED-40F8-8D74-D35BA0EE367A}" v="3" dt="2026-09-30T08:20: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048" y="-10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mone Crossley" userId="43be310e-445d-445b-b878-6c47aae0b6a0" providerId="ADAL" clId="{8AA08387-FA5E-44B9-80EA-82B929AC9BCF}"/>
    <pc:docChg chg="undo custSel delSld modSld">
      <pc:chgData name="Symone Crossley" userId="43be310e-445d-445b-b878-6c47aae0b6a0" providerId="ADAL" clId="{8AA08387-FA5E-44B9-80EA-82B929AC9BCF}" dt="2026-09-30T13:03:42.257" v="72" actId="20577"/>
      <pc:docMkLst>
        <pc:docMk/>
      </pc:docMkLst>
      <pc:sldChg chg="del">
        <pc:chgData name="Symone Crossley" userId="43be310e-445d-445b-b878-6c47aae0b6a0" providerId="ADAL" clId="{8AA08387-FA5E-44B9-80EA-82B929AC9BCF}" dt="2026-09-30T08:21:54.012" v="42" actId="2696"/>
        <pc:sldMkLst>
          <pc:docMk/>
          <pc:sldMk cId="1552092708" sldId="256"/>
        </pc:sldMkLst>
      </pc:sldChg>
      <pc:sldChg chg="modSp mod">
        <pc:chgData name="Symone Crossley" userId="43be310e-445d-445b-b878-6c47aae0b6a0" providerId="ADAL" clId="{8AA08387-FA5E-44B9-80EA-82B929AC9BCF}" dt="2026-09-30T08:22:26.794" v="70"/>
        <pc:sldMkLst>
          <pc:docMk/>
          <pc:sldMk cId="3132364506" sldId="257"/>
        </pc:sldMkLst>
        <pc:spChg chg="mod">
          <ac:chgData name="Symone Crossley" userId="43be310e-445d-445b-b878-6c47aae0b6a0" providerId="ADAL" clId="{8AA08387-FA5E-44B9-80EA-82B929AC9BCF}" dt="2026-09-30T08:22:26.794" v="70"/>
          <ac:spMkLst>
            <pc:docMk/>
            <pc:sldMk cId="3132364506" sldId="257"/>
            <ac:spMk id="20" creationId="{981586DF-7B98-3A80-3CD7-B9069DC9ED17}"/>
          </ac:spMkLst>
        </pc:spChg>
      </pc:sldChg>
      <pc:sldChg chg="modSp mod">
        <pc:chgData name="Symone Crossley" userId="43be310e-445d-445b-b878-6c47aae0b6a0" providerId="ADAL" clId="{8AA08387-FA5E-44B9-80EA-82B929AC9BCF}" dt="2026-09-30T13:03:42.257" v="72" actId="20577"/>
        <pc:sldMkLst>
          <pc:docMk/>
          <pc:sldMk cId="3933665151" sldId="258"/>
        </pc:sldMkLst>
        <pc:spChg chg="mod">
          <ac:chgData name="Symone Crossley" userId="43be310e-445d-445b-b878-6c47aae0b6a0" providerId="ADAL" clId="{8AA08387-FA5E-44B9-80EA-82B929AC9BCF}" dt="2026-09-30T13:03:42.257" v="72" actId="20577"/>
          <ac:spMkLst>
            <pc:docMk/>
            <pc:sldMk cId="3933665151" sldId="258"/>
            <ac:spMk id="7" creationId="{5537F788-32A2-04A0-7AA4-CEA1261D5AFA}"/>
          </ac:spMkLst>
        </pc:spChg>
        <pc:spChg chg="mod">
          <ac:chgData name="Symone Crossley" userId="43be310e-445d-445b-b878-6c47aae0b6a0" providerId="ADAL" clId="{8AA08387-FA5E-44B9-80EA-82B929AC9BCF}" dt="2026-09-30T08:20:59.381" v="38" actId="20577"/>
          <ac:spMkLst>
            <pc:docMk/>
            <pc:sldMk cId="3933665151" sldId="258"/>
            <ac:spMk id="10" creationId="{5FC511A5-8D76-BCEC-AF68-B46BDD86277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9/30/2026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9/30/2026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svg"/><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838026"/>
            <a:ext cx="6450923" cy="361392"/>
          </a:xfrm>
        </p:spPr>
        <p:txBody>
          <a:bodyPr>
            <a:normAutofit/>
          </a:bodyPr>
          <a:lstStyle/>
          <a:p>
            <a:pPr algn="l"/>
            <a:r>
              <a:rPr lang="en-US" sz="1600" b="1" dirty="0"/>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3"/>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11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614888" y="2207233"/>
            <a:ext cx="6253746" cy="4985980"/>
          </a:xfrm>
          <a:prstGeom prst="rect">
            <a:avLst/>
          </a:prstGeom>
          <a:noFill/>
          <a:ln>
            <a:noFill/>
            <a:prstDash val="dash"/>
          </a:ln>
        </p:spPr>
        <p:txBody>
          <a:bodyPr wrap="square" lIns="91440" tIns="45720" rIns="91440" bIns="45720" rtlCol="0" anchor="t">
            <a:spAutoFit/>
          </a:bodyPr>
          <a:lstStyle/>
          <a:p>
            <a:r>
              <a:rPr lang="en-GB" sz="1200" kern="100" dirty="0">
                <a:solidFill>
                  <a:srgbClr val="000000"/>
                </a:solidFill>
                <a:effectLst/>
                <a:latin typeface="Calibri"/>
                <a:ea typeface="Calibri" panose="020F0502020204030204" pitchFamily="34" charset="0"/>
                <a:cs typeface="Calibri"/>
              </a:rPr>
              <a:t>This engagement commitment sets out how we can work together to make decisions that affect the safety of your building. This could be about works being carried out or how we manage your building for example. Your Building Safety Manager (BSM) Symone Crossley has put this together based on responses from surveys, drop-ins and door knocking over recent weeks. If responses were low, we might use responses from other similar buildings to help us.</a:t>
            </a:r>
            <a:endParaRPr lang="en-GB" sz="1400" b="1" kern="100" dirty="0">
              <a:solidFill>
                <a:srgbClr val="000000"/>
              </a:solidFill>
              <a:latin typeface="Calibri"/>
              <a:ea typeface="Calibri" panose="020F0502020204030204" pitchFamily="34" charset="0"/>
              <a:cs typeface="Calibri"/>
            </a:endParaRPr>
          </a:p>
          <a:p>
            <a:endParaRPr lang="en-GB" sz="1400" b="1" kern="100" dirty="0">
              <a:solidFill>
                <a:srgbClr val="000000"/>
              </a:solidFill>
              <a:latin typeface="Calibri"/>
              <a:ea typeface="Calibri" panose="020F0502020204030204" pitchFamily="34" charset="0"/>
              <a:cs typeface="Calibri"/>
            </a:endParaRPr>
          </a:p>
          <a:p>
            <a:r>
              <a:rPr lang="en-GB" sz="1600" b="1" kern="100" dirty="0">
                <a:solidFill>
                  <a:srgbClr val="000000"/>
                </a:solidFill>
                <a:effectLst/>
                <a:latin typeface="Calibri"/>
                <a:ea typeface="Calibri" panose="020F0502020204030204" pitchFamily="34" charset="0"/>
                <a:cs typeface="Calibri"/>
              </a:rPr>
              <a:t>Methodology:</a:t>
            </a:r>
            <a:endParaRPr lang="en-GB" sz="1600" dirty="0">
              <a:latin typeface="Calibri"/>
              <a:cs typeface="Calibri"/>
            </a:endParaRPr>
          </a:p>
          <a:p>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your Building Safety Manager, I am committed to working with you to maintain a safe building. To support this, I visited your block on 17 September 2026 to carry out an inspection. While no significant issues were identified, a small number of minor items were noted, and actions were raised with the estate management team for follow-up. I also invited you to attend an online residents’ drop-in session on the 21 September to share your views, ask questions, and receive further clarification. </a:t>
            </a:r>
          </a:p>
          <a:p>
            <a:r>
              <a:rPr lang="en-GB" sz="1200" dirty="0">
                <a:latin typeface="Calibri" panose="020F0502020204030204" pitchFamily="34" charset="0"/>
                <a:ea typeface="Calibri" panose="020F0502020204030204" pitchFamily="34" charset="0"/>
                <a:cs typeface="Calibri" panose="020F0502020204030204" pitchFamily="34" charset="0"/>
              </a:rPr>
              <a:t>On the 16 September 2026, I wrote to you regarding the evacuation policy for your building, outlining both your responsibilities and those of NHG in keeping your building safe. I confirmed that your building had been registered with the Building Safety Regulator (BSR) and provided the registration number along with the BSR’s contact details should you wish to raise any concerns.</a:t>
            </a:r>
          </a:p>
          <a:p>
            <a:r>
              <a:rPr lang="en-GB" sz="1200">
                <a:latin typeface="Calibri" panose="020F0502020204030204" pitchFamily="34" charset="0"/>
                <a:ea typeface="Calibri" panose="020F0502020204030204" pitchFamily="34" charset="0"/>
                <a:cs typeface="Calibri" panose="020F0502020204030204" pitchFamily="34" charset="0"/>
              </a:rPr>
              <a:t>On </a:t>
            </a:r>
            <a:r>
              <a:rPr lang="en-GB" sz="1200" dirty="0">
                <a:latin typeface="Calibri" panose="020F0502020204030204" pitchFamily="34" charset="0"/>
                <a:ea typeface="Calibri" panose="020F0502020204030204" pitchFamily="34" charset="0"/>
                <a:cs typeface="Calibri" panose="020F0502020204030204" pitchFamily="34" charset="0"/>
              </a:rPr>
              <a:t>16</a:t>
            </a:r>
            <a:r>
              <a:rPr lang="en-GB" sz="1200" baseline="30000" dirty="0">
                <a:latin typeface="Calibri" panose="020F0502020204030204" pitchFamily="34" charset="0"/>
                <a:ea typeface="Calibri" panose="020F0502020204030204" pitchFamily="34" charset="0"/>
                <a:cs typeface="Calibri" panose="020F0502020204030204" pitchFamily="34" charset="0"/>
              </a:rPr>
              <a:t> </a:t>
            </a:r>
            <a:r>
              <a:rPr lang="en-GB" sz="1200" dirty="0">
                <a:latin typeface="Calibri" panose="020F0502020204030204" pitchFamily="34" charset="0"/>
                <a:ea typeface="Calibri" panose="020F0502020204030204" pitchFamily="34" charset="0"/>
                <a:cs typeface="Calibri" panose="020F0502020204030204" pitchFamily="34" charset="0"/>
              </a:rPr>
              <a:t>September 2026 I also sent you a building safety survey by email to better understand your information needs, vulnerabilities, and awareness of building safety</a:t>
            </a:r>
            <a:r>
              <a:rPr lang="en-GB" sz="1200">
                <a:latin typeface="Calibri" panose="020F0502020204030204" pitchFamily="34" charset="0"/>
                <a:ea typeface="Calibri" panose="020F0502020204030204" pitchFamily="34" charset="0"/>
                <a:cs typeface="Calibri" panose="020F0502020204030204" pitchFamily="34" charset="0"/>
              </a:rPr>
              <a:t>. </a:t>
            </a:r>
          </a:p>
          <a:p>
            <a:endParaRPr lang="en-GB" sz="1200" dirty="0">
              <a:latin typeface="Calibri" panose="020F0502020204030204" pitchFamily="34" charset="0"/>
              <a:ea typeface="Calibri" panose="020F0502020204030204" pitchFamily="34" charset="0"/>
              <a:cs typeface="Calibri" panose="020F0502020204030204" pitchFamily="34" charset="0"/>
            </a:endParaRPr>
          </a:p>
          <a:p>
            <a:r>
              <a:rPr lang="en-GB" sz="1200" dirty="0">
                <a:latin typeface="Calibri" panose="020F0502020204030204" pitchFamily="34" charset="0"/>
                <a:ea typeface="Calibri" panose="020F0502020204030204" pitchFamily="34" charset="0"/>
                <a:cs typeface="Calibri" panose="020F0502020204030204" pitchFamily="34" charset="0"/>
              </a:rPr>
              <a:t>We will continue to hold at least one resident drop-in session each year to provide updates and gather your feedback on how we are managing your building. This commitment has been made in September 2026 and will be reviewed in September 2028 or earlier if you tell us we need to.</a:t>
            </a:r>
          </a:p>
          <a:p>
            <a:endParaRPr lang="en-GB" sz="1200" dirty="0">
              <a:latin typeface="Calibri" panose="020F0502020204030204" pitchFamily="34" charset="0"/>
              <a:ea typeface="Calibri" panose="020F0502020204030204" pitchFamily="34" charset="0"/>
              <a:cs typeface="Calibri" panose="020F0502020204030204" pitchFamily="34" charset="0"/>
            </a:endParaRPr>
          </a:p>
          <a:p>
            <a:endParaRPr lang="en-GB" sz="1200" dirty="0">
              <a:latin typeface="Calibri" panose="020F0502020204030204" pitchFamily="34" charset="0"/>
              <a:ea typeface="Calibri" panose="020F0502020204030204" pitchFamily="34" charset="0"/>
              <a:cs typeface="Calibri" panose="020F0502020204030204" pitchFamily="34" charset="0"/>
            </a:endParaRPr>
          </a:p>
          <a:p>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10" name="Subtitle 2">
            <a:extLst>
              <a:ext uri="{FF2B5EF4-FFF2-40B4-BE49-F238E27FC236}">
                <a16:creationId xmlns:a16="http://schemas.microsoft.com/office/drawing/2014/main" id="{5FC511A5-8D76-BCEC-AF68-B46BDD86277F}"/>
              </a:ext>
            </a:extLst>
          </p:cNvPr>
          <p:cNvSpPr txBox="1">
            <a:spLocks/>
          </p:cNvSpPr>
          <p:nvPr/>
        </p:nvSpPr>
        <p:spPr>
          <a:xfrm>
            <a:off x="548049" y="6639216"/>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 will share information with you and ask for your opinion: </a:t>
            </a:r>
          </a:p>
        </p:txBody>
      </p:sp>
      <p:sp>
        <p:nvSpPr>
          <p:cNvPr id="11" name="TextBox 10">
            <a:extLst>
              <a:ext uri="{FF2B5EF4-FFF2-40B4-BE49-F238E27FC236}">
                <a16:creationId xmlns:a16="http://schemas.microsoft.com/office/drawing/2014/main" id="{C0CEB6C1-F33D-44F3-B0A2-C59128131311}"/>
              </a:ext>
            </a:extLst>
          </p:cNvPr>
          <p:cNvSpPr txBox="1"/>
          <p:nvPr/>
        </p:nvSpPr>
        <p:spPr>
          <a:xfrm>
            <a:off x="649277" y="7979805"/>
            <a:ext cx="6017335" cy="2257413"/>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SMS text</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728EC42B-9561-CA8F-1B0D-630B3A932E07}"/>
              </a:ext>
            </a:extLst>
          </p:cNvPr>
          <p:cNvSpPr/>
          <p:nvPr/>
        </p:nvSpPr>
        <p:spPr>
          <a:xfrm>
            <a:off x="-7591" y="6562597"/>
            <a:ext cx="500738" cy="44727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Megaphone with solid fill">
            <a:extLst>
              <a:ext uri="{FF2B5EF4-FFF2-40B4-BE49-F238E27FC236}">
                <a16:creationId xmlns:a16="http://schemas.microsoft.com/office/drawing/2014/main" id="{D0A81B12-B87C-FB85-EA05-16E0E09EF15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9533" y="6562597"/>
            <a:ext cx="361392" cy="361392"/>
          </a:xfrm>
          <a:prstGeom prst="rect">
            <a:avLst/>
          </a:prstGeom>
        </p:spPr>
      </p:pic>
      <p:sp>
        <p:nvSpPr>
          <p:cNvPr id="8" name="Rectangle 7">
            <a:extLst>
              <a:ext uri="{FF2B5EF4-FFF2-40B4-BE49-F238E27FC236}">
                <a16:creationId xmlns:a16="http://schemas.microsoft.com/office/drawing/2014/main" id="{4F941EB2-510E-D50B-DDB4-6D3BBD4C9B42}"/>
              </a:ext>
            </a:extLst>
          </p:cNvPr>
          <p:cNvSpPr/>
          <p:nvPr/>
        </p:nvSpPr>
        <p:spPr>
          <a:xfrm>
            <a:off x="-10195" y="174073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92" y="1720297"/>
            <a:ext cx="443655" cy="455889"/>
          </a:xfrm>
          <a:prstGeom prst="rect">
            <a:avLst/>
          </a:prstGeom>
        </p:spPr>
      </p:pic>
      <p:sp>
        <p:nvSpPr>
          <p:cNvPr id="6" name="TextBox 5">
            <a:extLst>
              <a:ext uri="{FF2B5EF4-FFF2-40B4-BE49-F238E27FC236}">
                <a16:creationId xmlns:a16="http://schemas.microsoft.com/office/drawing/2014/main" id="{A83FE84E-0E14-F4B6-381F-0A1AB72F3230}"/>
              </a:ext>
            </a:extLst>
          </p:cNvPr>
          <p:cNvSpPr txBox="1"/>
          <p:nvPr/>
        </p:nvSpPr>
        <p:spPr>
          <a:xfrm>
            <a:off x="521997" y="7021062"/>
            <a:ext cx="6229197" cy="874085"/>
          </a:xfrm>
          <a:prstGeom prst="rect">
            <a:avLst/>
          </a:prstGeom>
          <a:noFill/>
        </p:spPr>
        <p:txBody>
          <a:bodyPr wrap="square" rtlCol="0">
            <a:spAutoFit/>
          </a:bodyPr>
          <a:lstStyle/>
          <a:p>
            <a:pPr>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 cater for the diverse needs of our residents, we can communicate in a broad range of ways.  We aim to provide this information in different formats that can be understood by all residents including those that have a physical or visual impairment, have other disabilities or who speak another language:   </a:t>
            </a:r>
          </a:p>
        </p:txBody>
      </p:sp>
      <p:pic>
        <p:nvPicPr>
          <p:cNvPr id="12" name="Picture 11">
            <a:extLst>
              <a:ext uri="{FF2B5EF4-FFF2-40B4-BE49-F238E27FC236}">
                <a16:creationId xmlns:a16="http://schemas.microsoft.com/office/drawing/2014/main" id="{5C31D106-CD78-D47C-E1DE-A09705F004D7}"/>
              </a:ext>
            </a:extLst>
          </p:cNvPr>
          <p:cNvPicPr>
            <a:picLocks noChangeAspect="1"/>
          </p:cNvPicPr>
          <p:nvPr/>
        </p:nvPicPr>
        <p:blipFill>
          <a:blip r:embed="rId4"/>
          <a:stretch>
            <a:fillRect/>
          </a:stretch>
        </p:blipFill>
        <p:spPr>
          <a:xfrm>
            <a:off x="4881584" y="44247"/>
            <a:ext cx="2262166" cy="1696624"/>
          </a:xfrm>
          <a:prstGeom prst="rect">
            <a:avLst/>
          </a:prstGeom>
          <a:effectLst>
            <a:softEdge rad="76200"/>
          </a:effectLst>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02632"/>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11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E847C179-4023-8FFB-825B-2A4D22EA0949}"/>
              </a:ext>
            </a:extLst>
          </p:cNvPr>
          <p:cNvSpPr txBox="1">
            <a:spLocks/>
          </p:cNvSpPr>
          <p:nvPr/>
        </p:nvSpPr>
        <p:spPr>
          <a:xfrm>
            <a:off x="500738" y="3580597"/>
            <a:ext cx="4633342"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What decisions you would like to be involved in?</a:t>
            </a:r>
          </a:p>
        </p:txBody>
      </p:sp>
      <p:sp>
        <p:nvSpPr>
          <p:cNvPr id="13" name="TextBox 12">
            <a:extLst>
              <a:ext uri="{FF2B5EF4-FFF2-40B4-BE49-F238E27FC236}">
                <a16:creationId xmlns:a16="http://schemas.microsoft.com/office/drawing/2014/main" id="{5ECD6F1B-1BF9-B54C-2D2C-E1C97CB5AF15}"/>
              </a:ext>
            </a:extLst>
          </p:cNvPr>
          <p:cNvSpPr txBox="1"/>
          <p:nvPr/>
        </p:nvSpPr>
        <p:spPr>
          <a:xfrm>
            <a:off x="468199" y="3932511"/>
            <a:ext cx="6337960" cy="1371914"/>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create resident associations to have a voice in the management of their buildings.  </a:t>
            </a: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would like further information on setting up or joining an existing Resident’s Association, please contact your Housing Officer/ Property Management Officer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0693" y="524805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00738" y="5537282"/>
            <a:ext cx="6516000" cy="1578253"/>
          </a:xfrm>
          <a:prstGeom prst="rect">
            <a:avLst/>
          </a:prstGeom>
          <a:noFill/>
          <a:ln>
            <a:no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proactively seeking out resident feedback and using that information to tailor our building safety approach</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Contacting your BSM</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Surgeries in person and online</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Building &amp; Estate walkabouts with Housing Officer/ PMO</a:t>
            </a:r>
          </a:p>
          <a:p>
            <a:pPr marL="171450" indent="-171450">
              <a:lnSpc>
                <a:spcPct val="107000"/>
              </a:lnSpc>
              <a:buSzPct val="150000"/>
              <a:buFont typeface="Arial" panose="020B0604020202020204" pitchFamily="34" charset="0"/>
              <a:buChar char="•"/>
            </a:pP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spcAft>
                <a:spcPts val="800"/>
              </a:spcAft>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Inclusion at Residents Association meetings</a:t>
            </a:r>
          </a:p>
          <a:p>
            <a:pPr marL="171450" indent="-171450">
              <a:lnSpc>
                <a:spcPct val="107000"/>
              </a:lnSpc>
              <a:buSzPct val="150000"/>
              <a:buFont typeface="Arial" panose="020B0604020202020204" pitchFamily="34" charset="0"/>
              <a:buChar char="•"/>
            </a:pPr>
            <a:r>
              <a:rPr lang="en-US"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Get involved though your Residents Association.  If your building does not have RA and you would like to start one, please contact your housing officer for support and guidance in setting one up</a:t>
            </a: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7983" y="7132584"/>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75954" y="7276045"/>
            <a:ext cx="6490197" cy="1200842"/>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515228" y="8201977"/>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68199" y="8510984"/>
            <a:ext cx="6450923" cy="1864998"/>
          </a:xfrm>
          <a:prstGeom prst="rect">
            <a:avLst/>
          </a:prstGeom>
          <a:noFill/>
          <a:ln>
            <a:no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Measure the number of cases raised on Workwise reviewing building safety content</a:t>
            </a:r>
            <a:endParaRPr lang="en-GB" sz="1200" kern="100" dirty="0">
              <a:effectLst/>
              <a:latin typeface="Calibri"/>
              <a:ea typeface="Calibri" panose="020F0502020204030204" pitchFamily="34" charset="0"/>
              <a:cs typeface="Times New Roman"/>
            </a:endParaRPr>
          </a:p>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Writing to you annually  to let you know what engagement and influence that has had</a:t>
            </a:r>
          </a:p>
          <a:p>
            <a:pPr>
              <a:lnSpc>
                <a:spcPct val="107000"/>
              </a:lnSpc>
              <a:spcAft>
                <a:spcPts val="800"/>
              </a:spcAft>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a:t>
            </a:r>
            <a:r>
              <a:rPr lang="en-GB" sz="1400" b="1" dirty="0">
                <a:solidFill>
                  <a:srgbClr val="000000"/>
                </a:solidFill>
                <a:latin typeface="Calibri"/>
                <a:ea typeface="Calibri" panose="020F0502020204030204" pitchFamily="34" charset="0"/>
                <a:cs typeface="Calibri"/>
              </a:rPr>
              <a:t>S</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afety</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a:t>
            </a:r>
            <a:r>
              <a:rPr lang="en-GB" sz="1400" b="1" dirty="0">
                <a:solidFill>
                  <a:srgbClr val="000000"/>
                </a:solidFill>
                <a:latin typeface="Calibri"/>
                <a:ea typeface="Calibri" panose="020F0502020204030204" pitchFamily="34" charset="0"/>
                <a:cs typeface="Calibri"/>
              </a:rPr>
              <a:t>M</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anager</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kumimoji="0" lang="en-GB" sz="1400" b="1" i="0" u="none" strike="noStrike" kern="1200" cap="none" spc="0" normalizeH="0" baseline="0" noProof="0" dirty="0" err="1">
                <a:ln>
                  <a:noFill/>
                </a:ln>
                <a:solidFill>
                  <a:srgbClr val="000000"/>
                </a:solidFill>
                <a:effectLst/>
                <a:uLnTx/>
                <a:uFillTx/>
                <a:latin typeface="Calibri" panose="020F0502020204030204" pitchFamily="34" charset="0"/>
                <a:cs typeface="Calibri"/>
              </a:rPr>
              <a:t>Symone.Crossley</a:t>
            </a:r>
            <a:r>
              <a:rPr lang="en-GB" sz="1400" b="1" dirty="0">
                <a:solidFill>
                  <a:srgbClr val="000000"/>
                </a:solidFill>
                <a:latin typeface="Calibri" panose="020F0502020204030204" pitchFamily="34" charset="0"/>
              </a:rPr>
              <a: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IE" sz="1400" b="1">
                <a:latin typeface="Calibri" panose="020F0502020204030204" pitchFamily="34" charset="0"/>
              </a:rPr>
              <a:t>07353 895957 </a:t>
            </a:r>
            <a:endParaRPr lang="en-GB"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37" name="Rectangle 36">
            <a:extLst>
              <a:ext uri="{FF2B5EF4-FFF2-40B4-BE49-F238E27FC236}">
                <a16:creationId xmlns:a16="http://schemas.microsoft.com/office/drawing/2014/main" id="{737696A8-5242-1957-A80D-AB707684B353}"/>
              </a:ext>
            </a:extLst>
          </p:cNvPr>
          <p:cNvSpPr/>
          <p:nvPr/>
        </p:nvSpPr>
        <p:spPr>
          <a:xfrm>
            <a:off x="-18753" y="3531325"/>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F82C241-E2D0-0DA9-3BC1-C0BCE6E76E1C}"/>
              </a:ext>
            </a:extLst>
          </p:cNvPr>
          <p:cNvSpPr/>
          <p:nvPr/>
        </p:nvSpPr>
        <p:spPr>
          <a:xfrm>
            <a:off x="0" y="706568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8164" y="813763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438" y="8165299"/>
            <a:ext cx="361392" cy="361392"/>
          </a:xfrm>
          <a:prstGeom prst="rect">
            <a:avLst/>
          </a:prstGeom>
        </p:spPr>
      </p:pic>
      <p:pic>
        <p:nvPicPr>
          <p:cNvPr id="28" name="Graphic 27"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33" y="3523602"/>
            <a:ext cx="361392" cy="37447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928" y="7108518"/>
            <a:ext cx="335053" cy="335053"/>
          </a:xfrm>
          <a:prstGeom prst="rect">
            <a:avLst/>
          </a:prstGeom>
        </p:spPr>
      </p:pic>
      <p:sp>
        <p:nvSpPr>
          <p:cNvPr id="3" name="TextBox 2">
            <a:extLst>
              <a:ext uri="{FF2B5EF4-FFF2-40B4-BE49-F238E27FC236}">
                <a16:creationId xmlns:a16="http://schemas.microsoft.com/office/drawing/2014/main" id="{FC85D9D3-8FDC-D0B1-8753-AE4DC2CE3186}"/>
              </a:ext>
            </a:extLst>
          </p:cNvPr>
          <p:cNvSpPr txBox="1"/>
          <p:nvPr/>
        </p:nvSpPr>
        <p:spPr>
          <a:xfrm>
            <a:off x="500738" y="2168577"/>
            <a:ext cx="6563044" cy="1269322"/>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structural emergency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 affecting your building</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Costs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ubtitle 2">
            <a:extLst>
              <a:ext uri="{FF2B5EF4-FFF2-40B4-BE49-F238E27FC236}">
                <a16:creationId xmlns:a16="http://schemas.microsoft.com/office/drawing/2014/main" id="{9905C27E-34C8-FC23-A442-56F567ACF91D}"/>
              </a:ext>
            </a:extLst>
          </p:cNvPr>
          <p:cNvSpPr txBox="1">
            <a:spLocks/>
          </p:cNvSpPr>
          <p:nvPr/>
        </p:nvSpPr>
        <p:spPr>
          <a:xfrm>
            <a:off x="436199" y="1738856"/>
            <a:ext cx="424800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Types of  information you would like to see:</a:t>
            </a:r>
          </a:p>
        </p:txBody>
      </p:sp>
      <p:sp>
        <p:nvSpPr>
          <p:cNvPr id="11" name="Rectangle 10">
            <a:extLst>
              <a:ext uri="{FF2B5EF4-FFF2-40B4-BE49-F238E27FC236}">
                <a16:creationId xmlns:a16="http://schemas.microsoft.com/office/drawing/2014/main" id="{9906C332-0EDD-31A4-4474-75EC0038A872}"/>
              </a:ext>
            </a:extLst>
          </p:cNvPr>
          <p:cNvSpPr/>
          <p:nvPr/>
        </p:nvSpPr>
        <p:spPr>
          <a:xfrm>
            <a:off x="-32539" y="174375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98E439F-0D93-ED3E-F818-A8C3683E3027}"/>
              </a:ext>
            </a:extLst>
          </p:cNvPr>
          <p:cNvSpPr/>
          <p:nvPr/>
        </p:nvSpPr>
        <p:spPr>
          <a:xfrm>
            <a:off x="-24943" y="520380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Information with solid fill">
            <a:extLst>
              <a:ext uri="{FF2B5EF4-FFF2-40B4-BE49-F238E27FC236}">
                <a16:creationId xmlns:a16="http://schemas.microsoft.com/office/drawing/2014/main" id="{179270E3-F55E-4048-3068-CBB14B6FC6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758" y="1770126"/>
            <a:ext cx="361392" cy="361392"/>
          </a:xfrm>
          <a:prstGeom prst="rect">
            <a:avLst/>
          </a:prstGeom>
        </p:spPr>
      </p:pic>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769" y="5238579"/>
            <a:ext cx="362212" cy="362212"/>
          </a:xfrm>
          <a:prstGeom prst="rect">
            <a:avLst/>
          </a:prstGeom>
        </p:spPr>
      </p:pic>
      <p:sp>
        <p:nvSpPr>
          <p:cNvPr id="6" name="Rectangle 5">
            <a:extLst>
              <a:ext uri="{FF2B5EF4-FFF2-40B4-BE49-F238E27FC236}">
                <a16:creationId xmlns:a16="http://schemas.microsoft.com/office/drawing/2014/main" id="{4FE0EF9F-5D4F-EA48-A355-5A6C528A9DF1}"/>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ddress Book with solid fill">
            <a:extLst>
              <a:ext uri="{FF2B5EF4-FFF2-40B4-BE49-F238E27FC236}">
                <a16:creationId xmlns:a16="http://schemas.microsoft.com/office/drawing/2014/main" id="{15E33F04-A8A1-20EE-83E5-154D8BCD16A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9957" y="9321693"/>
            <a:ext cx="320824" cy="320824"/>
          </a:xfrm>
          <a:prstGeom prst="rect">
            <a:avLst/>
          </a:prstGeom>
        </p:spPr>
      </p:pic>
      <p:pic>
        <p:nvPicPr>
          <p:cNvPr id="21" name="Picture 20">
            <a:extLst>
              <a:ext uri="{FF2B5EF4-FFF2-40B4-BE49-F238E27FC236}">
                <a16:creationId xmlns:a16="http://schemas.microsoft.com/office/drawing/2014/main" id="{11905D34-8084-821F-B5BD-7DE54A8897E1}"/>
              </a:ext>
            </a:extLst>
          </p:cNvPr>
          <p:cNvPicPr>
            <a:picLocks noChangeAspect="1"/>
          </p:cNvPicPr>
          <p:nvPr/>
        </p:nvPicPr>
        <p:blipFill>
          <a:blip r:embed="rId8"/>
          <a:stretch>
            <a:fillRect/>
          </a:stretch>
        </p:blipFill>
        <p:spPr>
          <a:xfrm>
            <a:off x="4881584" y="44247"/>
            <a:ext cx="2262166" cy="1696624"/>
          </a:xfrm>
          <a:prstGeom prst="rect">
            <a:avLst/>
          </a:prstGeom>
          <a:effectLst>
            <a:softEdge rad="76200"/>
          </a:effectLst>
        </p:spPr>
      </p:pic>
    </p:spTree>
    <p:extLst>
      <p:ext uri="{BB962C8B-B14F-4D97-AF65-F5344CB8AC3E}">
        <p14:creationId xmlns:p14="http://schemas.microsoft.com/office/powerpoint/2010/main" val="3132364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D227F6-E77B-49BF-92CB-4242904F4376}"/>
</file>

<file path=customXml/itemProps2.xml><?xml version="1.0" encoding="utf-8"?>
<ds:datastoreItem xmlns:ds="http://schemas.openxmlformats.org/officeDocument/2006/customXml" ds:itemID="{A4F489AA-C100-4CEC-B636-5D11A07A4722}">
  <ds:schemaRefs>
    <ds:schemaRef ds:uri="http://schemas.microsoft.com/office/2006/metadata/properties"/>
    <ds:schemaRef ds:uri="http://schemas.microsoft.com/office/infopath/2007/PartnerControls"/>
    <ds:schemaRef ds:uri="78bc8ffe-2289-4017-bb55-186827275929"/>
    <ds:schemaRef ds:uri="ea8da8df-b94d-47a9-86d7-54d6ef796924"/>
  </ds:schemaRefs>
</ds:datastoreItem>
</file>

<file path=customXml/itemProps3.xml><?xml version="1.0" encoding="utf-8"?>
<ds:datastoreItem xmlns:ds="http://schemas.openxmlformats.org/officeDocument/2006/customXml" ds:itemID="{F6792493-1B98-4FEB-AF57-B40C0498D0A5}">
  <ds:schemaRefs>
    <ds:schemaRef ds:uri="http://schemas.microsoft.com/sharepoint/v3/contenttype/forms"/>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704</TotalTime>
  <Words>784</Words>
  <Application>Microsoft Office PowerPoint</Application>
  <PresentationFormat>Custom</PresentationFormat>
  <Paragraphs>60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Arial</vt:lpstr>
      <vt:lpstr>Calibri</vt:lpstr>
      <vt:lpstr>Symbol</vt:lpstr>
      <vt:lpstr>Office Theme</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Symone Crossley</cp:lastModifiedBy>
  <cp:revision>32</cp:revision>
  <dcterms:created xsi:type="dcterms:W3CDTF">2024-02-20T10:41:44Z</dcterms:created>
  <dcterms:modified xsi:type="dcterms:W3CDTF">2026-09-30T13:03:48Z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