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3_EEE0C017.xml" ContentType="application/vnd.ms-powerpoint.comments+xml"/>
  <Override PartName="/ppt/comments/modernComment_101_BAB416DA.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9EC9E4-6FA4-58FE-CF06-2807A26D6C21}" v="19" dt="2026-08-17T14:38:51.7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2" d="100"/>
          <a:sy n="92" d="100"/>
        </p:scale>
        <p:origin x="9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omments/modernComment_101_BAB416DA.xml><?xml version="1.0" encoding="utf-8"?>
<p188:cmLst xmlns:a="http://schemas.openxmlformats.org/drawingml/2006/main" xmlns:r="http://schemas.openxmlformats.org/officeDocument/2006/relationships" xmlns:p188="http://schemas.microsoft.com/office/powerpoint/2018/8/main">
  <p188:cm id="{123E0F2B-6BAF-43AB-9B65-2B0F8C2E78D1}" authorId="{6644AFFF-676B-BB99-4354-1C1633C32E42}" created="2025-07-08T09:27:58.151">
    <pc:sldMkLst xmlns:pc="http://schemas.microsoft.com/office/powerpoint/2013/main/command">
      <pc:docMk/>
      <pc:sldMk cId="3132364506" sldId="257"/>
    </pc:sldMkLst>
    <p188:txBody>
      <a:bodyPr/>
      <a:lstStyle/>
      <a:p>
        <a:r>
          <a:rPr lang="en-GB"/>
          <a:t>All other aspects looks good.</a:t>
        </a:r>
      </a:p>
    </p188:txBody>
  </p188:cm>
</p188:cmLst>
</file>

<file path=ppt/comments/modernComment_103_EEE0C017.xml><?xml version="1.0" encoding="utf-8"?>
<p188:cmLst xmlns:a="http://schemas.openxmlformats.org/drawingml/2006/main" xmlns:r="http://schemas.openxmlformats.org/officeDocument/2006/relationships" xmlns:p188="http://schemas.microsoft.com/office/powerpoint/2018/8/main">
  <p188:cm id="{D630107E-96F9-42BB-9392-E6336805D40A}" authorId="{6644AFFF-676B-BB99-4354-1C1633C32E42}" created="2025-07-08T09:24:19.848">
    <ac:deMkLst xmlns:ac="http://schemas.microsoft.com/office/drawing/2013/main/command">
      <pc:docMk xmlns:pc="http://schemas.microsoft.com/office/powerpoint/2013/main/command"/>
      <pc:sldMk xmlns:pc="http://schemas.microsoft.com/office/powerpoint/2013/main/command" cId="4007706647" sldId="259"/>
      <ac:spMk id="22" creationId="{5ECD6F1B-1BF9-B54C-2D2C-E1C97CB5AF15}"/>
    </ac:deMkLst>
    <p188:pos x="2363378" y="398318"/>
    <p188:txBody>
      <a:bodyPr/>
      <a:lstStyle/>
      <a:p>
        <a:r>
          <a:rPr lang="en-GB"/>
          <a:t>Please add the full titles of the staff members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10/2/2026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10/2/2026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microsoft.com/office/2018/10/relationships/comments" Target="../comments/modernComment_103_EEE0C0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microsoft.com/office/2018/10/relationships/comments" Target="../comments/modernComment_101_BAB416DA.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1.sv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Elizabeth Tower</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5424562"/>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dirty="0">
                <a:effectLst/>
                <a:latin typeface="Calibri"/>
                <a:ea typeface="Calibri" panose="020F0502020204030204" pitchFamily="34" charset="0"/>
                <a:cs typeface="Calibri"/>
              </a:rPr>
              <a:t>Your Building Safety Manager </a:t>
            </a:r>
            <a:r>
              <a:rPr lang="en-GB" sz="1050" kern="100" dirty="0">
                <a:latin typeface="Calibri"/>
                <a:ea typeface="Calibri" panose="020F0502020204030204" pitchFamily="34" charset="0"/>
                <a:cs typeface="Calibri"/>
              </a:rPr>
              <a:t>Freya</a:t>
            </a:r>
            <a:r>
              <a:rPr lang="en-GB" sz="1050" kern="100" dirty="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105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a:ea typeface="Calibri"/>
                <a:cs typeface="Calibri"/>
              </a:rPr>
              <a:t>As your BSM, I aim to work with you to keep your building safe. To do this I visited your block to carry out an inspection on the 15</a:t>
            </a:r>
            <a:r>
              <a:rPr lang="en-GB" sz="1050" kern="100" baseline="30000" dirty="0">
                <a:effectLst/>
                <a:latin typeface="Calibri"/>
                <a:ea typeface="Calibri"/>
                <a:cs typeface="Calibri"/>
              </a:rPr>
              <a:t>th</a:t>
            </a:r>
            <a:r>
              <a:rPr lang="en-GB" sz="1050" kern="100" dirty="0">
                <a:effectLst/>
                <a:latin typeface="Calibri"/>
                <a:ea typeface="Calibri"/>
                <a:cs typeface="Calibri"/>
              </a:rPr>
              <a:t> October 2025. I knocked a few resident doors to check what you know about fire safety in your home</a:t>
            </a:r>
            <a:r>
              <a:rPr lang="en-GB" sz="1050" kern="100" dirty="0">
                <a:latin typeface="Calibri"/>
                <a:ea typeface="Calibri"/>
                <a:cs typeface="Calibri"/>
              </a:rPr>
              <a:t> and was able to speak with some residents on the day about the evacuation procedure for the building, important fire safety equipment for your home and also the importance of ensuing the communal areas were kept clear of items at all times. During my visit I noted a high number of items being stored in the communal area. Your Housing Officer Katherine, who was also present on the visit, placed TORT notices against these items. I would like to re-iterate that no items are allowed to be stored anywhere in the communal areas as this serves as an escape route should you need to evacuate from the building. Please do not store any items in any risers or other communal spaces. I also noted a few repairs during my visit for emergency lighting and riser door locks which have been reported to the Operations Team. </a:t>
            </a:r>
          </a:p>
          <a:p>
            <a:pPr algn="just"/>
            <a:endParaRPr lang="en-GB" sz="1050"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a:ea typeface="Calibri"/>
                <a:cs typeface="Calibri"/>
              </a:rPr>
              <a:t>A building safety survey to understand your information needs, vulnerabilities and awareness of building safety in </a:t>
            </a:r>
            <a:r>
              <a:rPr lang="en-GB" sz="1050" kern="100" dirty="0">
                <a:latin typeface="Calibri"/>
                <a:ea typeface="Calibri"/>
                <a:cs typeface="Calibri"/>
              </a:rPr>
              <a:t>October</a:t>
            </a:r>
            <a:r>
              <a:rPr lang="en-GB" sz="1050" kern="100" dirty="0">
                <a:effectLst/>
                <a:latin typeface="Calibri"/>
                <a:ea typeface="Calibri"/>
                <a:cs typeface="Calibri"/>
              </a:rPr>
              <a:t> 2025 by email</a:t>
            </a:r>
            <a:r>
              <a:rPr lang="en-GB" sz="1050" kern="100" dirty="0">
                <a:latin typeface="Calibri"/>
                <a:ea typeface="Calibri"/>
                <a:cs typeface="Calibri"/>
              </a:rPr>
              <a:t>.</a:t>
            </a:r>
            <a:r>
              <a:rPr lang="en-GB" sz="1050" kern="100" dirty="0">
                <a:effectLst/>
                <a:latin typeface="Calibri"/>
                <a:ea typeface="Calibri"/>
                <a:cs typeface="Calibri"/>
              </a:rPr>
              <a:t> Thi</a:t>
            </a:r>
            <a:r>
              <a:rPr lang="en-GB" sz="1050" kern="100" dirty="0">
                <a:latin typeface="Calibri"/>
                <a:ea typeface="Calibri"/>
                <a:cs typeface="Calibri"/>
              </a:rPr>
              <a:t>s was </a:t>
            </a:r>
            <a:r>
              <a:rPr lang="en-GB" sz="1050" kern="100" dirty="0">
                <a:effectLst/>
                <a:latin typeface="Calibri"/>
                <a:ea typeface="Calibri"/>
                <a:cs typeface="Calibri"/>
              </a:rPr>
              <a:t>to understand how we can work together to keep your building safe but I did n</a:t>
            </a:r>
            <a:r>
              <a:rPr lang="en-GB" sz="1050" kern="100" dirty="0">
                <a:latin typeface="Calibri"/>
                <a:ea typeface="Calibri"/>
                <a:cs typeface="Calibri"/>
              </a:rPr>
              <a:t>ot get any responses. The survey will be re-run next year however if you’d like to share any comments or feedback in the interim please do get in touch.</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Should you like to raise any building safety concerns for your building, discuss any vulnerability or would like any relevant fire or structural safety information</a:t>
            </a:r>
            <a:r>
              <a:rPr lang="en-GB" sz="1050" kern="100" dirty="0">
                <a:latin typeface="Calibri" panose="020F0502020204030204" pitchFamily="34" charset="0"/>
                <a:ea typeface="Calibri" panose="020F0502020204030204" pitchFamily="34" charset="0"/>
                <a:cs typeface="Calibri" panose="020F0502020204030204" pitchFamily="34" charset="0"/>
              </a:rPr>
              <a:t> please let me know.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panose="020F0502020204030204" pitchFamily="34" charset="0"/>
                <a:ea typeface="Calibri" panose="020F0502020204030204" pitchFamily="34" charset="0"/>
                <a:cs typeface="Calibri" panose="020F0502020204030204" pitchFamily="34" charset="0"/>
              </a:rPr>
              <a:t>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latin typeface="Calibri"/>
                <a:ea typeface="Calibri"/>
                <a:cs typeface="Calibri"/>
              </a:rPr>
              <a:t>In the email,</a:t>
            </a:r>
            <a:r>
              <a:rPr lang="en-GB" sz="1050" kern="100" dirty="0">
                <a:effectLst/>
                <a:latin typeface="Calibri"/>
                <a:ea typeface="Calibri"/>
                <a:cs typeface="Calibri"/>
              </a:rPr>
              <a:t> I also </a:t>
            </a:r>
            <a:r>
              <a:rPr lang="en-GB" sz="1050" kern="100" dirty="0">
                <a:latin typeface="Calibri"/>
                <a:ea typeface="Calibri"/>
                <a:cs typeface="Calibri"/>
              </a:rPr>
              <a:t>sent </a:t>
            </a:r>
            <a:r>
              <a:rPr lang="en-GB" sz="1050" kern="100" dirty="0">
                <a:effectLst/>
                <a:latin typeface="Calibri"/>
                <a:ea typeface="Calibri"/>
                <a:cs typeface="Calibri"/>
              </a:rPr>
              <a:t>you a letter to inform you about the </a:t>
            </a:r>
            <a:r>
              <a:rPr lang="en-GB" sz="1050" kern="100" dirty="0">
                <a:latin typeface="Calibri"/>
                <a:ea typeface="Calibri"/>
                <a:cs typeface="Calibri"/>
              </a:rPr>
              <a:t>evacuation strategy</a:t>
            </a:r>
            <a:r>
              <a:rPr lang="en-GB" sz="1050" kern="100" dirty="0">
                <a:effectLst/>
                <a:latin typeface="Calibri"/>
                <a:ea typeface="Calibri"/>
                <a:cs typeface="Calibri"/>
              </a:rPr>
              <a:t> for your building and the importance of fire doors</a:t>
            </a:r>
            <a:r>
              <a:rPr lang="en-GB" sz="1050" kern="100" dirty="0">
                <a:latin typeface="Calibri"/>
                <a:ea typeface="Calibri"/>
                <a:cs typeface="Calibri"/>
              </a:rPr>
              <a:t>, </a:t>
            </a:r>
            <a:r>
              <a:rPr lang="en-GB" sz="1050" kern="100" dirty="0">
                <a:effectLst/>
                <a:latin typeface="Calibri"/>
                <a:ea typeface="Calibri"/>
                <a:cs typeface="Calibri"/>
              </a:rPr>
              <a:t>your responsibilities and those of NHG in keeping your building</a:t>
            </a:r>
            <a:r>
              <a:rPr lang="en-GB" sz="1050" kern="100" dirty="0">
                <a:latin typeface="Calibri"/>
                <a:ea typeface="Calibri"/>
                <a:cs typeface="Calibri"/>
              </a:rPr>
              <a:t> safe</a:t>
            </a:r>
            <a:r>
              <a:rPr lang="en-GB" sz="1050" kern="100" dirty="0">
                <a:effectLst/>
                <a:latin typeface="Calibri"/>
                <a:ea typeface="Calibri"/>
                <a:cs typeface="Calibri"/>
              </a:rPr>
              <a:t>.</a:t>
            </a:r>
            <a:r>
              <a:rPr lang="en-GB" sz="1050" kern="100" dirty="0">
                <a:latin typeface="Calibri"/>
                <a:ea typeface="Calibri"/>
                <a:cs typeface="Calibri"/>
              </a:rPr>
              <a:t> I’ve invited you to attend a resident meeting on XXX and the feedback was XXXX</a:t>
            </a:r>
          </a:p>
          <a:p>
            <a:pPr algn="just"/>
            <a:endParaRPr lang="en-GB" sz="1050" kern="100" dirty="0">
              <a:solidFill>
                <a:srgbClr val="000000"/>
              </a:solidFill>
              <a:latin typeface="Calibri"/>
              <a:ea typeface="Calibri"/>
              <a:cs typeface="Calibri"/>
            </a:endParaRPr>
          </a:p>
          <a:p>
            <a:pPr algn="just"/>
            <a:r>
              <a:rPr lang="en-GB" sz="1050" kern="100" dirty="0">
                <a:solidFill>
                  <a:srgbClr val="000000"/>
                </a:solidFill>
                <a:latin typeface="Calibri"/>
                <a:ea typeface="Calibri"/>
                <a:cs typeface="Calibri"/>
              </a:rPr>
              <a:t>This commitment</a:t>
            </a:r>
            <a:r>
              <a:rPr lang="en-GB" sz="1050" kern="100" dirty="0">
                <a:solidFill>
                  <a:srgbClr val="000000"/>
                </a:solidFill>
                <a:effectLst/>
                <a:latin typeface="Calibri"/>
                <a:ea typeface="Calibri"/>
                <a:cs typeface="Calibri"/>
              </a:rPr>
              <a:t> has been made in </a:t>
            </a:r>
            <a:r>
              <a:rPr lang="en-GB" sz="1050" b="1" kern="100" dirty="0">
                <a:solidFill>
                  <a:srgbClr val="000000"/>
                </a:solidFill>
                <a:latin typeface="Calibri"/>
                <a:ea typeface="Calibri"/>
                <a:cs typeface="Calibri"/>
              </a:rPr>
              <a:t>October</a:t>
            </a:r>
            <a:r>
              <a:rPr lang="en-GB" sz="1050" b="1" kern="100" dirty="0">
                <a:solidFill>
                  <a:srgbClr val="000000"/>
                </a:solidFill>
                <a:effectLst/>
                <a:latin typeface="Calibri"/>
                <a:ea typeface="Calibri"/>
                <a:cs typeface="Calibri"/>
              </a:rPr>
              <a:t> 2025, </a:t>
            </a:r>
            <a:r>
              <a:rPr lang="en-GB" sz="1050" kern="100" dirty="0">
                <a:solidFill>
                  <a:srgbClr val="000000"/>
                </a:solidFill>
                <a:effectLst/>
                <a:latin typeface="Calibri"/>
                <a:ea typeface="Calibri"/>
                <a:cs typeface="Calibri"/>
              </a:rPr>
              <a:t>reviewed in September </a:t>
            </a:r>
            <a:r>
              <a:rPr lang="en-GB" sz="1050" b="1" kern="100" dirty="0">
                <a:solidFill>
                  <a:srgbClr val="000000"/>
                </a:solidFill>
                <a:latin typeface="Calibri"/>
                <a:ea typeface="Calibri"/>
                <a:cs typeface="Calibri"/>
              </a:rPr>
              <a:t>October</a:t>
            </a:r>
            <a:r>
              <a:rPr lang="en-GB" sz="1050" kern="100" dirty="0">
                <a:solidFill>
                  <a:srgbClr val="000000"/>
                </a:solidFill>
                <a:effectLst/>
                <a:latin typeface="Calibri"/>
                <a:ea typeface="Calibri"/>
                <a:cs typeface="Calibri"/>
              </a:rPr>
              <a:t> </a:t>
            </a:r>
            <a:r>
              <a:rPr lang="en-GB" sz="1050" b="1" kern="100" dirty="0">
                <a:solidFill>
                  <a:srgbClr val="000000"/>
                </a:solidFill>
                <a:effectLst/>
                <a:latin typeface="Calibri"/>
                <a:ea typeface="Calibri"/>
                <a:cs typeface="Calibri"/>
              </a:rPr>
              <a:t>2027</a:t>
            </a:r>
            <a:r>
              <a:rPr lang="en-GB" sz="1050" kern="100" dirty="0">
                <a:solidFill>
                  <a:srgbClr val="000000"/>
                </a:solidFill>
                <a:effectLst/>
                <a:latin typeface="Calibri"/>
                <a:ea typeface="Calibri"/>
                <a:cs typeface="Calibri"/>
              </a:rPr>
              <a:t> or earlier if you tell us </a:t>
            </a:r>
            <a:r>
              <a:rPr lang="en-GB" sz="1050" kern="100" dirty="0">
                <a:solidFill>
                  <a:srgbClr val="000000"/>
                </a:solidFill>
                <a:latin typeface="Calibri"/>
                <a:ea typeface="Calibri"/>
                <a:cs typeface="Calibri"/>
              </a:rPr>
              <a:t>we need to.</a:t>
            </a:r>
            <a:endParaRPr lang="en-US" sz="1050" dirty="0">
              <a:latin typeface="Calibri"/>
              <a:ea typeface="Calibri"/>
              <a:cs typeface="Calibri"/>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1259" y="7758667"/>
            <a:ext cx="420715" cy="420715"/>
          </a:xfrm>
          <a:prstGeom prst="rect">
            <a:avLst/>
          </a:prstGeom>
        </p:spPr>
      </p:pic>
      <p:pic>
        <p:nvPicPr>
          <p:cNvPr id="9" name="Picture 8">
            <a:extLst>
              <a:ext uri="{FF2B5EF4-FFF2-40B4-BE49-F238E27FC236}">
                <a16:creationId xmlns:a16="http://schemas.microsoft.com/office/drawing/2014/main" id="{4F9C9876-01CB-0F72-94BA-C81190BBF4C3}"/>
              </a:ext>
            </a:extLst>
          </p:cNvPr>
          <p:cNvPicPr>
            <a:picLocks noChangeAspect="1"/>
          </p:cNvPicPr>
          <p:nvPr/>
        </p:nvPicPr>
        <p:blipFill>
          <a:blip r:embed="rId4"/>
          <a:srcRect/>
          <a:stretch/>
        </p:blipFill>
        <p:spPr>
          <a:xfrm>
            <a:off x="4318782" y="126342"/>
            <a:ext cx="2859001" cy="1518834"/>
          </a:xfrm>
          <a:prstGeom prst="rect">
            <a:avLst/>
          </a:prstGeom>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Building Safety Manager or Housing Officer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Elizabeth Tower</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241C8306-9659-50E8-C868-36CE7E227CBE}"/>
              </a:ext>
            </a:extLst>
          </p:cNvPr>
          <p:cNvPicPr>
            <a:picLocks noChangeAspect="1"/>
          </p:cNvPicPr>
          <p:nvPr/>
        </p:nvPicPr>
        <p:blipFill>
          <a:blip r:embed="rId6"/>
          <a:srcRect/>
          <a:stretch/>
        </p:blipFill>
        <p:spPr>
          <a:xfrm>
            <a:off x="4318782" y="164258"/>
            <a:ext cx="2843462" cy="1509987"/>
          </a:xfrm>
          <a:prstGeom prst="rect">
            <a:avLst/>
          </a:prstGeom>
        </p:spPr>
      </p:pic>
    </p:spTree>
    <p:extLst>
      <p:ext uri="{BB962C8B-B14F-4D97-AF65-F5344CB8AC3E}">
        <p14:creationId xmlns:p14="http://schemas.microsoft.com/office/powerpoint/2010/main" val="400770664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BSM or your Housing Officer: Katherine Tilson</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cs typeface="Calibri"/>
              </a:rPr>
              <a:t>freya.jewett@nhg.org.uk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GB" sz="1400" b="1" dirty="0">
                <a:solidFill>
                  <a:srgbClr val="000000"/>
                </a:solidFill>
                <a:latin typeface="Calibri"/>
                <a:ea typeface="Calibri" panose="020F0502020204030204" pitchFamily="34" charset="0"/>
                <a:cs typeface="Calibri"/>
              </a:rPr>
              <a:t>07352744438</a:t>
            </a:r>
            <a:endParaRPr lang="en-US" sz="1400" dirty="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Elizabeth Tower</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5B182B4-556E-72C6-7B7E-71E86557C5D2}"/>
              </a:ext>
            </a:extLst>
          </p:cNvPr>
          <p:cNvPicPr>
            <a:picLocks noChangeAspect="1"/>
          </p:cNvPicPr>
          <p:nvPr/>
        </p:nvPicPr>
        <p:blipFill>
          <a:blip r:embed="rId6"/>
          <a:srcRect/>
          <a:stretch/>
        </p:blipFill>
        <p:spPr>
          <a:xfrm>
            <a:off x="4684199" y="217286"/>
            <a:ext cx="2476256" cy="1472237"/>
          </a:xfrm>
          <a:prstGeom prst="rect">
            <a:avLst/>
          </a:prstGeom>
        </p:spPr>
      </p:pic>
    </p:spTree>
    <p:extLst>
      <p:ext uri="{BB962C8B-B14F-4D97-AF65-F5344CB8AC3E}">
        <p14:creationId xmlns:p14="http://schemas.microsoft.com/office/powerpoint/2010/main" val="313236450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C4AB88-246B-48C0-B04B-1115F8A71460}"/>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9FD194DD-A342-440F-A90A-6B8A5E223545}">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8bc8ffe-2289-4017-bb55-186827275929"/>
    <ds:schemaRef ds:uri="http://www.w3.org/XML/1998/namespace"/>
    <ds:schemaRef ds:uri="http://purl.org/dc/terms/"/>
    <ds:schemaRef ds:uri="ea8da8df-b94d-47a9-86d7-54d6ef796924"/>
    <ds:schemaRef ds:uri="http://purl.org/dc/dcmitype/"/>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3357</TotalTime>
  <Words>1197</Words>
  <Application>Microsoft Office PowerPoint</Application>
  <PresentationFormat>Custom</PresentationFormat>
  <Paragraphs>83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Freya Jewett</cp:lastModifiedBy>
  <cp:revision>40</cp:revision>
  <dcterms:created xsi:type="dcterms:W3CDTF">2024-02-20T10:41:44Z</dcterms:created>
  <dcterms:modified xsi:type="dcterms:W3CDTF">2026-10-02T13:35:38Z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