
<file path=[Content_Types].xml><?xml version="1.0" encoding="utf-8"?>
<Types xmlns="http://schemas.openxmlformats.org/package/2006/content-types">
  <Default Extension="jpeg" ContentType="image/jpe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8"/>
  </p:notesMasterIdLst>
  <p:sldIdLst>
    <p:sldId id="258" r:id="rId5"/>
    <p:sldId id="259" r:id="rId6"/>
    <p:sldId id="257" r:id="rId7"/>
  </p:sldIdLst>
  <p:sldSz cx="7559675" cy="106918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authors.xml><?xml version="1.0" encoding="utf-8"?>
<p188:authorLst xmlns:a="http://schemas.openxmlformats.org/drawingml/2006/main" xmlns:r="http://schemas.openxmlformats.org/officeDocument/2006/relationships" xmlns:p188="http://schemas.microsoft.com/office/powerpoint/2018/8/main">
  <p188:author id="{85F2764E-10AA-11E4-E3DB-8C214A49611B}" name="Lesley Precilla" initials="LP" userId="S::lesley.precilla@nhg.org.uk::c8833769-dd77-42fc-b575-f4fb72ee91b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B756FFA-7B58-4784-C513-066993FF2D74}" v="6" dt="2026-09-16T08:43:46.307"/>
    <p1510:client id="{ACB55039-B8E3-7A91-733E-77383810874A}" v="2" dt="2026-09-16T14:04:36.89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heme" Target="theme/theme1.xml"/><Relationship Id="rId5" Type="http://schemas.openxmlformats.org/officeDocument/2006/relationships/slide" Target="slides/slide1.xml"/><Relationship Id="rId15" Type="http://schemas.microsoft.com/office/2018/10/relationships/authors" Target="authors.xml"/><Relationship Id="rId1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presProps" Target="presProps.xml"/><Relationship Id="rId14"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esley Precilla" userId="S::lesley.precilla@nhg.org.uk::c8833769-dd77-42fc-b575-f4fb72ee91b4" providerId="AD" clId="Web-{AD544879-EF07-628C-45FB-8F07B5D8891D}"/>
    <pc:docChg chg="mod">
      <pc:chgData name="Lesley Precilla" userId="S::lesley.precilla@nhg.org.uk::c8833769-dd77-42fc-b575-f4fb72ee91b4" providerId="AD" clId="Web-{AD544879-EF07-628C-45FB-8F07B5D8891D}" dt="2026-09-14T13:51:00.082" v="0"/>
      <pc:docMkLst>
        <pc:docMk/>
      </pc:docMkLst>
    </pc:docChg>
  </pc:docChgLst>
  <pc:docChgLst>
    <pc:chgData name="Naomi Duce" userId="S::naomi.duce@nhg.org.uk::05cd48b5-a641-4bd0-9b72-c45231a7320d" providerId="AD" clId="Web-{6B756FFA-7B58-4784-C513-066993FF2D74}"/>
    <pc:docChg chg="modSld">
      <pc:chgData name="Naomi Duce" userId="S::naomi.duce@nhg.org.uk::05cd48b5-a641-4bd0-9b72-c45231a7320d" providerId="AD" clId="Web-{6B756FFA-7B58-4784-C513-066993FF2D74}" dt="2026-09-16T08:43:46.291" v="1" actId="20577"/>
      <pc:docMkLst>
        <pc:docMk/>
      </pc:docMkLst>
      <pc:sldChg chg="modSp">
        <pc:chgData name="Naomi Duce" userId="S::naomi.duce@nhg.org.uk::05cd48b5-a641-4bd0-9b72-c45231a7320d" providerId="AD" clId="Web-{6B756FFA-7B58-4784-C513-066993FF2D74}" dt="2026-09-16T08:43:46.291" v="1" actId="20577"/>
        <pc:sldMkLst>
          <pc:docMk/>
          <pc:sldMk cId="3933665151" sldId="258"/>
        </pc:sldMkLst>
        <pc:spChg chg="mod">
          <ac:chgData name="Naomi Duce" userId="S::naomi.duce@nhg.org.uk::05cd48b5-a641-4bd0-9b72-c45231a7320d" providerId="AD" clId="Web-{6B756FFA-7B58-4784-C513-066993FF2D74}" dt="2026-09-16T08:43:46.291" v="1" actId="20577"/>
          <ac:spMkLst>
            <pc:docMk/>
            <pc:sldMk cId="3933665151" sldId="258"/>
            <ac:spMk id="7" creationId="{5537F788-32A2-04A0-7AA4-CEA1261D5AFA}"/>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29EDF0F-435C-4041-8D31-786891D93525}" type="datetimeFigureOut">
              <a:rPr lang="en-US" smtClean="0"/>
              <a:t>9/16/2026</a:t>
            </a:fld>
            <a:endParaRPr lang="en-US"/>
          </a:p>
        </p:txBody>
      </p:sp>
      <p:sp>
        <p:nvSpPr>
          <p:cNvPr id="4" name="Slide Image Placeholder 3"/>
          <p:cNvSpPr>
            <a:spLocks noGrp="1" noRot="1" noChangeAspect="1"/>
          </p:cNvSpPr>
          <p:nvPr>
            <p:ph type="sldImg" idx="2"/>
          </p:nvPr>
        </p:nvSpPr>
        <p:spPr>
          <a:xfrm>
            <a:off x="2338388" y="1143000"/>
            <a:ext cx="21812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D88C1BE-95EF-4E6A-9C52-7860E105AF91}" type="slidenum">
              <a:rPr lang="en-US" smtClean="0"/>
              <a:t>‹#›</a:t>
            </a:fld>
            <a:endParaRPr lang="en-US"/>
          </a:p>
        </p:txBody>
      </p:sp>
    </p:spTree>
    <p:extLst>
      <p:ext uri="{BB962C8B-B14F-4D97-AF65-F5344CB8AC3E}">
        <p14:creationId xmlns:p14="http://schemas.microsoft.com/office/powerpoint/2010/main" val="35173108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66976" y="1749795"/>
            <a:ext cx="6425724" cy="3722335"/>
          </a:xfrm>
        </p:spPr>
        <p:txBody>
          <a:bodyPr anchor="b"/>
          <a:lstStyle>
            <a:lvl1pPr algn="ctr">
              <a:defRPr sz="4960"/>
            </a:lvl1pPr>
          </a:lstStyle>
          <a:p>
            <a:r>
              <a:rPr lang="en-GB"/>
              <a:t>Click to edit Master title style</a:t>
            </a:r>
            <a:endParaRPr lang="en-US"/>
          </a:p>
        </p:txBody>
      </p:sp>
      <p:sp>
        <p:nvSpPr>
          <p:cNvPr id="3" name="Subtitle 2"/>
          <p:cNvSpPr>
            <a:spLocks noGrp="1"/>
          </p:cNvSpPr>
          <p:nvPr>
            <p:ph type="subTitle" idx="1"/>
          </p:nvPr>
        </p:nvSpPr>
        <p:spPr>
          <a:xfrm>
            <a:off x="944960" y="5615678"/>
            <a:ext cx="5669756" cy="2581379"/>
          </a:xfrm>
        </p:spPr>
        <p:txBody>
          <a:bodyPr/>
          <a:lstStyle>
            <a:lvl1pPr marL="0" indent="0" algn="ctr">
              <a:buNone/>
              <a:defRPr sz="1984"/>
            </a:lvl1pPr>
            <a:lvl2pPr marL="377967" indent="0" algn="ctr">
              <a:buNone/>
              <a:defRPr sz="1653"/>
            </a:lvl2pPr>
            <a:lvl3pPr marL="755934" indent="0" algn="ctr">
              <a:buNone/>
              <a:defRPr sz="1488"/>
            </a:lvl3pPr>
            <a:lvl4pPr marL="1133902" indent="0" algn="ctr">
              <a:buNone/>
              <a:defRPr sz="1323"/>
            </a:lvl4pPr>
            <a:lvl5pPr marL="1511869" indent="0" algn="ctr">
              <a:buNone/>
              <a:defRPr sz="1323"/>
            </a:lvl5pPr>
            <a:lvl6pPr marL="1889836" indent="0" algn="ctr">
              <a:buNone/>
              <a:defRPr sz="1323"/>
            </a:lvl6pPr>
            <a:lvl7pPr marL="2267803" indent="0" algn="ctr">
              <a:buNone/>
              <a:defRPr sz="1323"/>
            </a:lvl7pPr>
            <a:lvl8pPr marL="2645771" indent="0" algn="ctr">
              <a:buNone/>
              <a:defRPr sz="1323"/>
            </a:lvl8pPr>
            <a:lvl9pPr marL="3023738" indent="0" algn="ctr">
              <a:buNone/>
              <a:defRPr sz="1323"/>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26D1D109-CD88-C04B-8655-79B5F68FA588}" type="datetimeFigureOut">
              <a:rPr lang="en-US" smtClean="0"/>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34429086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26D1D109-CD88-C04B-8655-79B5F68FA588}" type="datetimeFigureOut">
              <a:rPr lang="en-US" smtClean="0"/>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16412378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15791" y="2665532"/>
            <a:ext cx="6520220" cy="4447496"/>
          </a:xfrm>
        </p:spPr>
        <p:txBody>
          <a:bodyPr anchor="b"/>
          <a:lstStyle>
            <a:lvl1pPr>
              <a:defRPr sz="4960"/>
            </a:lvl1pPr>
          </a:lstStyle>
          <a:p>
            <a:r>
              <a:rPr lang="en-GB"/>
              <a:t>Click to edit Master title style</a:t>
            </a:r>
            <a:endParaRPr lang="en-US"/>
          </a:p>
        </p:txBody>
      </p:sp>
      <p:sp>
        <p:nvSpPr>
          <p:cNvPr id="3" name="Text Placeholder 2"/>
          <p:cNvSpPr>
            <a:spLocks noGrp="1"/>
          </p:cNvSpPr>
          <p:nvPr>
            <p:ph type="body" idx="1"/>
          </p:nvPr>
        </p:nvSpPr>
        <p:spPr>
          <a:xfrm>
            <a:off x="515791" y="7155103"/>
            <a:ext cx="6520220" cy="2338833"/>
          </a:xfrm>
        </p:spPr>
        <p:txBody>
          <a:bodyPr/>
          <a:lstStyle>
            <a:lvl1pPr marL="0" indent="0">
              <a:buNone/>
              <a:defRPr sz="1984">
                <a:solidFill>
                  <a:schemeClr val="tx1">
                    <a:tint val="82000"/>
                  </a:schemeClr>
                </a:solidFill>
              </a:defRPr>
            </a:lvl1pPr>
            <a:lvl2pPr marL="377967" indent="0">
              <a:buNone/>
              <a:defRPr sz="1653">
                <a:solidFill>
                  <a:schemeClr val="tx1">
                    <a:tint val="82000"/>
                  </a:schemeClr>
                </a:solidFill>
              </a:defRPr>
            </a:lvl2pPr>
            <a:lvl3pPr marL="755934" indent="0">
              <a:buNone/>
              <a:defRPr sz="1488">
                <a:solidFill>
                  <a:schemeClr val="tx1">
                    <a:tint val="82000"/>
                  </a:schemeClr>
                </a:solidFill>
              </a:defRPr>
            </a:lvl3pPr>
            <a:lvl4pPr marL="1133902" indent="0">
              <a:buNone/>
              <a:defRPr sz="1323">
                <a:solidFill>
                  <a:schemeClr val="tx1">
                    <a:tint val="82000"/>
                  </a:schemeClr>
                </a:solidFill>
              </a:defRPr>
            </a:lvl4pPr>
            <a:lvl5pPr marL="1511869" indent="0">
              <a:buNone/>
              <a:defRPr sz="1323">
                <a:solidFill>
                  <a:schemeClr val="tx1">
                    <a:tint val="82000"/>
                  </a:schemeClr>
                </a:solidFill>
              </a:defRPr>
            </a:lvl5pPr>
            <a:lvl6pPr marL="1889836" indent="0">
              <a:buNone/>
              <a:defRPr sz="1323">
                <a:solidFill>
                  <a:schemeClr val="tx1">
                    <a:tint val="82000"/>
                  </a:schemeClr>
                </a:solidFill>
              </a:defRPr>
            </a:lvl6pPr>
            <a:lvl7pPr marL="2267803" indent="0">
              <a:buNone/>
              <a:defRPr sz="1323">
                <a:solidFill>
                  <a:schemeClr val="tx1">
                    <a:tint val="82000"/>
                  </a:schemeClr>
                </a:solidFill>
              </a:defRPr>
            </a:lvl7pPr>
            <a:lvl8pPr marL="2645771" indent="0">
              <a:buNone/>
              <a:defRPr sz="1323">
                <a:solidFill>
                  <a:schemeClr val="tx1">
                    <a:tint val="82000"/>
                  </a:schemeClr>
                </a:solidFill>
              </a:defRPr>
            </a:lvl8pPr>
            <a:lvl9pPr marL="3023738" indent="0">
              <a:buNone/>
              <a:defRPr sz="1323">
                <a:solidFill>
                  <a:schemeClr val="tx1">
                    <a:tint val="82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26D1D109-CD88-C04B-8655-79B5F68FA588}" type="datetimeFigureOut">
              <a:rPr lang="en-US" smtClean="0"/>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42634842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519728" y="2846200"/>
            <a:ext cx="3212862" cy="6783857"/>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3827085" y="2846200"/>
            <a:ext cx="3212862" cy="6783857"/>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26D1D109-CD88-C04B-8655-79B5F68FA588}" type="datetimeFigureOut">
              <a:rPr lang="en-US" smtClean="0"/>
              <a:t>9/16/2026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16844866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20712" y="569242"/>
            <a:ext cx="6520220" cy="2066590"/>
          </a:xfrm>
        </p:spPr>
        <p:txBody>
          <a:bodyPr/>
          <a:lstStyle/>
          <a:p>
            <a:r>
              <a:rPr lang="en-GB"/>
              <a:t>Click to edit Master title style</a:t>
            </a:r>
            <a:endParaRPr lang="en-US"/>
          </a:p>
        </p:txBody>
      </p:sp>
      <p:sp>
        <p:nvSpPr>
          <p:cNvPr id="3" name="Text Placeholder 2"/>
          <p:cNvSpPr>
            <a:spLocks noGrp="1"/>
          </p:cNvSpPr>
          <p:nvPr>
            <p:ph type="body" idx="1"/>
          </p:nvPr>
        </p:nvSpPr>
        <p:spPr>
          <a:xfrm>
            <a:off x="520713" y="2620980"/>
            <a:ext cx="3198096"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en-GB"/>
              <a:t>Click to edit Master text styles</a:t>
            </a:r>
          </a:p>
        </p:txBody>
      </p:sp>
      <p:sp>
        <p:nvSpPr>
          <p:cNvPr id="4" name="Content Placeholder 3"/>
          <p:cNvSpPr>
            <a:spLocks noGrp="1"/>
          </p:cNvSpPr>
          <p:nvPr>
            <p:ph sz="half" idx="2"/>
          </p:nvPr>
        </p:nvSpPr>
        <p:spPr>
          <a:xfrm>
            <a:off x="520713" y="3905482"/>
            <a:ext cx="3198096" cy="574437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3827086" y="2620980"/>
            <a:ext cx="3213847"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en-GB"/>
              <a:t>Click to edit Master text styles</a:t>
            </a:r>
          </a:p>
        </p:txBody>
      </p:sp>
      <p:sp>
        <p:nvSpPr>
          <p:cNvPr id="6" name="Content Placeholder 5"/>
          <p:cNvSpPr>
            <a:spLocks noGrp="1"/>
          </p:cNvSpPr>
          <p:nvPr>
            <p:ph sz="quarter" idx="4"/>
          </p:nvPr>
        </p:nvSpPr>
        <p:spPr>
          <a:xfrm>
            <a:off x="3827086" y="3905482"/>
            <a:ext cx="3213847" cy="574437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26D1D109-CD88-C04B-8655-79B5F68FA588}" type="datetimeFigureOut">
              <a:rPr lang="en-US" smtClean="0"/>
              <a:t>9/16/2026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33969243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fld id="{26D1D109-CD88-C04B-8655-79B5F68FA588}" type="datetimeFigureOut">
              <a:rPr lang="en-US" smtClean="0"/>
              <a:t>9/16/2026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3301516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6D1D109-CD88-C04B-8655-79B5F68FA588}" type="datetimeFigureOut">
              <a:rPr lang="en-US" smtClean="0"/>
              <a:t>9/16/2026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15607217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en-GB"/>
              <a:t>Click to edit Master title style</a:t>
            </a:r>
            <a:endParaRPr lang="en-US"/>
          </a:p>
        </p:txBody>
      </p:sp>
      <p:sp>
        <p:nvSpPr>
          <p:cNvPr id="3" name="Content Placeholder 2"/>
          <p:cNvSpPr>
            <a:spLocks noGrp="1"/>
          </p:cNvSpPr>
          <p:nvPr>
            <p:ph idx="1"/>
          </p:nvPr>
        </p:nvSpPr>
        <p:spPr>
          <a:xfrm>
            <a:off x="3213847" y="1539425"/>
            <a:ext cx="3827085" cy="7598117"/>
          </a:xfrm>
        </p:spPr>
        <p:txBody>
          <a:bodyPr/>
          <a:lstStyle>
            <a:lvl1pPr>
              <a:defRPr sz="2645"/>
            </a:lvl1pPr>
            <a:lvl2pPr>
              <a:defRPr sz="2315"/>
            </a:lvl2pPr>
            <a:lvl3pPr>
              <a:defRPr sz="1984"/>
            </a:lvl3pPr>
            <a:lvl4pPr>
              <a:defRPr sz="1653"/>
            </a:lvl4pPr>
            <a:lvl5pPr>
              <a:defRPr sz="1653"/>
            </a:lvl5pPr>
            <a:lvl6pPr>
              <a:defRPr sz="1653"/>
            </a:lvl6pPr>
            <a:lvl7pPr>
              <a:defRPr sz="1653"/>
            </a:lvl7pPr>
            <a:lvl8pPr>
              <a:defRPr sz="1653"/>
            </a:lvl8pPr>
            <a:lvl9pPr>
              <a:defRPr sz="1653"/>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en-GB"/>
              <a:t>Click to edit Master text styles</a:t>
            </a:r>
          </a:p>
        </p:txBody>
      </p:sp>
      <p:sp>
        <p:nvSpPr>
          <p:cNvPr id="5" name="Date Placeholder 4"/>
          <p:cNvSpPr>
            <a:spLocks noGrp="1"/>
          </p:cNvSpPr>
          <p:nvPr>
            <p:ph type="dt" sz="half" idx="10"/>
          </p:nvPr>
        </p:nvSpPr>
        <p:spPr/>
        <p:txBody>
          <a:bodyPr/>
          <a:lstStyle/>
          <a:p>
            <a:fld id="{26D1D109-CD88-C04B-8655-79B5F68FA588}" type="datetimeFigureOut">
              <a:rPr lang="en-US" smtClean="0"/>
              <a:t>9/16/2026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18851167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en-GB"/>
              <a:t>Click to edit Master title style</a:t>
            </a:r>
            <a:endParaRPr lang="en-US"/>
          </a:p>
        </p:txBody>
      </p:sp>
      <p:sp>
        <p:nvSpPr>
          <p:cNvPr id="3" name="Picture Placeholder 2"/>
          <p:cNvSpPr>
            <a:spLocks noGrp="1" noChangeAspect="1"/>
          </p:cNvSpPr>
          <p:nvPr>
            <p:ph type="pic" idx="1"/>
          </p:nvPr>
        </p:nvSpPr>
        <p:spPr>
          <a:xfrm>
            <a:off x="3213847" y="1539425"/>
            <a:ext cx="3827085" cy="7598117"/>
          </a:xfrm>
        </p:spPr>
        <p:txBody>
          <a:bodyPr anchor="t"/>
          <a:lstStyle>
            <a:lvl1pPr marL="0" indent="0">
              <a:buNone/>
              <a:defRPr sz="2645"/>
            </a:lvl1pPr>
            <a:lvl2pPr marL="377967" indent="0">
              <a:buNone/>
              <a:defRPr sz="2315"/>
            </a:lvl2pPr>
            <a:lvl3pPr marL="755934" indent="0">
              <a:buNone/>
              <a:defRPr sz="1984"/>
            </a:lvl3pPr>
            <a:lvl4pPr marL="1133902" indent="0">
              <a:buNone/>
              <a:defRPr sz="1653"/>
            </a:lvl4pPr>
            <a:lvl5pPr marL="1511869" indent="0">
              <a:buNone/>
              <a:defRPr sz="1653"/>
            </a:lvl5pPr>
            <a:lvl6pPr marL="1889836" indent="0">
              <a:buNone/>
              <a:defRPr sz="1653"/>
            </a:lvl6pPr>
            <a:lvl7pPr marL="2267803" indent="0">
              <a:buNone/>
              <a:defRPr sz="1653"/>
            </a:lvl7pPr>
            <a:lvl8pPr marL="2645771" indent="0">
              <a:buNone/>
              <a:defRPr sz="1653"/>
            </a:lvl8pPr>
            <a:lvl9pPr marL="3023738" indent="0">
              <a:buNone/>
              <a:defRPr sz="1653"/>
            </a:lvl9pPr>
          </a:lstStyle>
          <a:p>
            <a:r>
              <a:rPr lang="en-GB"/>
              <a:t>Click icon to add picture</a:t>
            </a:r>
            <a:endParaRPr lang="en-US"/>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en-GB"/>
              <a:t>Click to edit Master text styles</a:t>
            </a:r>
          </a:p>
        </p:txBody>
      </p:sp>
      <p:sp>
        <p:nvSpPr>
          <p:cNvPr id="5" name="Date Placeholder 4"/>
          <p:cNvSpPr>
            <a:spLocks noGrp="1"/>
          </p:cNvSpPr>
          <p:nvPr>
            <p:ph type="dt" sz="half" idx="10"/>
          </p:nvPr>
        </p:nvSpPr>
        <p:spPr/>
        <p:txBody>
          <a:bodyPr/>
          <a:lstStyle/>
          <a:p>
            <a:fld id="{26D1D109-CD88-C04B-8655-79B5F68FA588}" type="datetimeFigureOut">
              <a:rPr lang="en-US" smtClean="0"/>
              <a:t>9/16/2026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31638305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26D1D109-CD88-C04B-8655-79B5F68FA588}" type="datetimeFigureOut">
              <a:rPr lang="en-US" smtClean="0"/>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20262102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409893" y="569240"/>
            <a:ext cx="1630055" cy="9060817"/>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519728" y="569240"/>
            <a:ext cx="4795669" cy="9060817"/>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26D1D109-CD88-C04B-8655-79B5F68FA588}" type="datetimeFigureOut">
              <a:rPr lang="en-US" smtClean="0"/>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37366330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728" y="569242"/>
            <a:ext cx="6520220" cy="2066590"/>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519728" y="2846200"/>
            <a:ext cx="6520220" cy="6783857"/>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519728" y="9909729"/>
            <a:ext cx="1700927" cy="569240"/>
          </a:xfrm>
          <a:prstGeom prst="rect">
            <a:avLst/>
          </a:prstGeom>
        </p:spPr>
        <p:txBody>
          <a:bodyPr vert="horz" lIns="91440" tIns="45720" rIns="91440" bIns="45720" rtlCol="0" anchor="ctr"/>
          <a:lstStyle>
            <a:lvl1pPr algn="l">
              <a:defRPr sz="992">
                <a:solidFill>
                  <a:schemeClr val="tx1">
                    <a:tint val="82000"/>
                  </a:schemeClr>
                </a:solidFill>
              </a:defRPr>
            </a:lvl1pPr>
          </a:lstStyle>
          <a:p>
            <a:fld id="{26D1D109-CD88-C04B-8655-79B5F68FA588}" type="datetimeFigureOut">
              <a:rPr lang="en-US" smtClean="0"/>
              <a:t>9/16/2026</a:t>
            </a:fld>
            <a:endParaRPr lang="en-US"/>
          </a:p>
        </p:txBody>
      </p:sp>
      <p:sp>
        <p:nvSpPr>
          <p:cNvPr id="5" name="Footer Placeholder 4"/>
          <p:cNvSpPr>
            <a:spLocks noGrp="1"/>
          </p:cNvSpPr>
          <p:nvPr>
            <p:ph type="ftr" sz="quarter" idx="3"/>
          </p:nvPr>
        </p:nvSpPr>
        <p:spPr>
          <a:xfrm>
            <a:off x="2504143" y="9909729"/>
            <a:ext cx="2551390" cy="569240"/>
          </a:xfrm>
          <a:prstGeom prst="rect">
            <a:avLst/>
          </a:prstGeom>
        </p:spPr>
        <p:txBody>
          <a:bodyPr vert="horz" lIns="91440" tIns="45720" rIns="91440" bIns="45720" rtlCol="0" anchor="ctr"/>
          <a:lstStyle>
            <a:lvl1pPr algn="ctr">
              <a:defRPr sz="992">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5339020" y="9909729"/>
            <a:ext cx="1700927" cy="569240"/>
          </a:xfrm>
          <a:prstGeom prst="rect">
            <a:avLst/>
          </a:prstGeom>
        </p:spPr>
        <p:txBody>
          <a:bodyPr vert="horz" lIns="91440" tIns="45720" rIns="91440" bIns="45720" rtlCol="0" anchor="ctr"/>
          <a:lstStyle>
            <a:lvl1pPr algn="r">
              <a:defRPr sz="992">
                <a:solidFill>
                  <a:schemeClr val="tx1">
                    <a:tint val="82000"/>
                  </a:schemeClr>
                </a:solidFill>
              </a:defRPr>
            </a:lvl1pPr>
          </a:lstStyle>
          <a:p>
            <a:fld id="{F9278FDA-B84B-5546-8D53-7FB2D7BCE5E0}" type="slidenum">
              <a:rPr lang="en-US" smtClean="0"/>
              <a:t>‹#›</a:t>
            </a:fld>
            <a:endParaRPr lang="en-US"/>
          </a:p>
        </p:txBody>
      </p:sp>
    </p:spTree>
    <p:extLst>
      <p:ext uri="{BB962C8B-B14F-4D97-AF65-F5344CB8AC3E}">
        <p14:creationId xmlns:p14="http://schemas.microsoft.com/office/powerpoint/2010/main" val="325591425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55934" rtl="0" eaLnBrk="1" latinLnBrk="0" hangingPunct="1">
        <a:lnSpc>
          <a:spcPct val="90000"/>
        </a:lnSpc>
        <a:spcBef>
          <a:spcPct val="0"/>
        </a:spcBef>
        <a:buNone/>
        <a:defRPr sz="3637" kern="1200">
          <a:solidFill>
            <a:schemeClr val="tx1"/>
          </a:solidFill>
          <a:latin typeface="+mj-lt"/>
          <a:ea typeface="+mj-ea"/>
          <a:cs typeface="+mj-cs"/>
        </a:defRPr>
      </a:lvl1pPr>
    </p:titleStyle>
    <p:body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p:bodyStyle>
    <p:otherStyle>
      <a:defPPr>
        <a:defRPr lang="en-US"/>
      </a:defPPr>
      <a:lvl1pPr marL="0" algn="l" defTabSz="755934" rtl="0" eaLnBrk="1" latinLnBrk="0" hangingPunct="1">
        <a:defRPr sz="1488" kern="1200">
          <a:solidFill>
            <a:schemeClr val="tx1"/>
          </a:solidFill>
          <a:latin typeface="+mn-lt"/>
          <a:ea typeface="+mn-ea"/>
          <a:cs typeface="+mn-cs"/>
        </a:defRPr>
      </a:lvl1pPr>
      <a:lvl2pPr marL="377967" algn="l" defTabSz="755934" rtl="0" eaLnBrk="1" latinLnBrk="0" hangingPunct="1">
        <a:defRPr sz="1488" kern="1200">
          <a:solidFill>
            <a:schemeClr val="tx1"/>
          </a:solidFill>
          <a:latin typeface="+mn-lt"/>
          <a:ea typeface="+mn-ea"/>
          <a:cs typeface="+mn-cs"/>
        </a:defRPr>
      </a:lvl2pPr>
      <a:lvl3pPr marL="755934" algn="l" defTabSz="755934" rtl="0" eaLnBrk="1" latinLnBrk="0" hangingPunct="1">
        <a:defRPr sz="1488" kern="1200">
          <a:solidFill>
            <a:schemeClr val="tx1"/>
          </a:solidFill>
          <a:latin typeface="+mn-lt"/>
          <a:ea typeface="+mn-ea"/>
          <a:cs typeface="+mn-cs"/>
        </a:defRPr>
      </a:lvl3pPr>
      <a:lvl4pPr marL="1133902" algn="l" defTabSz="755934" rtl="0" eaLnBrk="1" latinLnBrk="0" hangingPunct="1">
        <a:defRPr sz="1488" kern="1200">
          <a:solidFill>
            <a:schemeClr val="tx1"/>
          </a:solidFill>
          <a:latin typeface="+mn-lt"/>
          <a:ea typeface="+mn-ea"/>
          <a:cs typeface="+mn-cs"/>
        </a:defRPr>
      </a:lvl4pPr>
      <a:lvl5pPr marL="1511869" algn="l" defTabSz="755934" rtl="0" eaLnBrk="1" latinLnBrk="0" hangingPunct="1">
        <a:defRPr sz="1488" kern="1200">
          <a:solidFill>
            <a:schemeClr val="tx1"/>
          </a:solidFill>
          <a:latin typeface="+mn-lt"/>
          <a:ea typeface="+mn-ea"/>
          <a:cs typeface="+mn-cs"/>
        </a:defRPr>
      </a:lvl5pPr>
      <a:lvl6pPr marL="1889836" algn="l" defTabSz="755934" rtl="0" eaLnBrk="1" latinLnBrk="0" hangingPunct="1">
        <a:defRPr sz="1488" kern="1200">
          <a:solidFill>
            <a:schemeClr val="tx1"/>
          </a:solidFill>
          <a:latin typeface="+mn-lt"/>
          <a:ea typeface="+mn-ea"/>
          <a:cs typeface="+mn-cs"/>
        </a:defRPr>
      </a:lvl6pPr>
      <a:lvl7pPr marL="2267803" algn="l" defTabSz="755934" rtl="0" eaLnBrk="1" latinLnBrk="0" hangingPunct="1">
        <a:defRPr sz="1488" kern="1200">
          <a:solidFill>
            <a:schemeClr val="tx1"/>
          </a:solidFill>
          <a:latin typeface="+mn-lt"/>
          <a:ea typeface="+mn-ea"/>
          <a:cs typeface="+mn-cs"/>
        </a:defRPr>
      </a:lvl7pPr>
      <a:lvl8pPr marL="2645771" algn="l" defTabSz="755934" rtl="0" eaLnBrk="1" latinLnBrk="0" hangingPunct="1">
        <a:defRPr sz="1488" kern="1200">
          <a:solidFill>
            <a:schemeClr val="tx1"/>
          </a:solidFill>
          <a:latin typeface="+mn-lt"/>
          <a:ea typeface="+mn-ea"/>
          <a:cs typeface="+mn-cs"/>
        </a:defRPr>
      </a:lvl8pPr>
      <a:lvl9pPr marL="3023738" algn="l" defTabSz="755934" rtl="0" eaLnBrk="1" latinLnBrk="0" hangingPunct="1">
        <a:defRPr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sv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svg"/><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7.svg"/></Relationships>
</file>

<file path=ppt/slides/_rels/slide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svg"/><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10.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B3A698-E975-CEED-AB3E-3846C051953E}"/>
              </a:ext>
            </a:extLst>
          </p:cNvPr>
          <p:cNvSpPr>
            <a:spLocks noGrp="1"/>
          </p:cNvSpPr>
          <p:nvPr>
            <p:ph type="ctrTitle"/>
          </p:nvPr>
        </p:nvSpPr>
        <p:spPr>
          <a:xfrm>
            <a:off x="298034" y="486612"/>
            <a:ext cx="5847272" cy="361392"/>
          </a:xfrm>
        </p:spPr>
        <p:txBody>
          <a:bodyPr>
            <a:normAutofit/>
          </a:bodyPr>
          <a:lstStyle/>
          <a:p>
            <a:pPr algn="l"/>
            <a:r>
              <a:rPr lang="en-US" sz="1400" b="1">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Building safety resident engagement commitment</a:t>
            </a:r>
          </a:p>
        </p:txBody>
      </p:sp>
      <p:sp>
        <p:nvSpPr>
          <p:cNvPr id="3" name="Subtitle 2">
            <a:extLst>
              <a:ext uri="{FF2B5EF4-FFF2-40B4-BE49-F238E27FC236}">
                <a16:creationId xmlns:a16="http://schemas.microsoft.com/office/drawing/2014/main" id="{21550B9A-765C-E546-49D0-4AF75FC39745}"/>
              </a:ext>
            </a:extLst>
          </p:cNvPr>
          <p:cNvSpPr>
            <a:spLocks noGrp="1"/>
          </p:cNvSpPr>
          <p:nvPr>
            <p:ph type="subTitle" idx="1"/>
          </p:nvPr>
        </p:nvSpPr>
        <p:spPr>
          <a:xfrm>
            <a:off x="493455" y="1761992"/>
            <a:ext cx="6450923" cy="361392"/>
          </a:xfrm>
        </p:spPr>
        <p:txBody>
          <a:bodyPr>
            <a:normAutofit/>
          </a:bodyPr>
          <a:lstStyle/>
          <a:p>
            <a:pPr algn="l"/>
            <a:r>
              <a:rPr lang="en-US" sz="1600" b="1">
                <a:latin typeface="Calibri" panose="020F0502020204030204" pitchFamily="34" charset="0"/>
                <a:ea typeface="Calibri" panose="020F0502020204030204" pitchFamily="34" charset="0"/>
                <a:cs typeface="Calibri" panose="020F0502020204030204" pitchFamily="34" charset="0"/>
              </a:rPr>
              <a:t>What is the commitment?</a:t>
            </a:r>
          </a:p>
        </p:txBody>
      </p:sp>
      <p:sp>
        <p:nvSpPr>
          <p:cNvPr id="4" name="Title 1">
            <a:extLst>
              <a:ext uri="{FF2B5EF4-FFF2-40B4-BE49-F238E27FC236}">
                <a16:creationId xmlns:a16="http://schemas.microsoft.com/office/drawing/2014/main" id="{A81D5F08-8620-5AA7-29B9-B9F4598B7E79}"/>
              </a:ext>
            </a:extLst>
          </p:cNvPr>
          <p:cNvSpPr txBox="1">
            <a:spLocks/>
          </p:cNvSpPr>
          <p:nvPr/>
        </p:nvSpPr>
        <p:spPr>
          <a:xfrm>
            <a:off x="298034" y="932222"/>
            <a:ext cx="4243486" cy="534955"/>
          </a:xfrm>
          <a:prstGeom prst="rect">
            <a:avLst/>
          </a:prstGeom>
        </p:spPr>
        <p:txBody>
          <a:bodyPr vert="horz" lIns="91440" tIns="45720" rIns="91440" bIns="45720" rtlCol="0" anchor="b">
            <a:normAutofit fontScale="77500" lnSpcReduction="20000"/>
          </a:bodyPr>
          <a:lstStyle>
            <a:lvl1pPr algn="ctr" defTabSz="755934" rtl="0" eaLnBrk="1" latinLnBrk="0" hangingPunct="1">
              <a:lnSpc>
                <a:spcPct val="90000"/>
              </a:lnSpc>
              <a:spcBef>
                <a:spcPct val="0"/>
              </a:spcBef>
              <a:buNone/>
              <a:defRPr sz="4960" kern="1200">
                <a:solidFill>
                  <a:schemeClr val="tx1"/>
                </a:solidFill>
                <a:latin typeface="+mj-lt"/>
                <a:ea typeface="+mj-ea"/>
                <a:cs typeface="+mj-cs"/>
              </a:defRPr>
            </a:lvl1pPr>
          </a:lstStyle>
          <a:p>
            <a:pPr algn="l"/>
            <a:r>
              <a:rPr lang="en-GB" sz="2800" b="1">
                <a:solidFill>
                  <a:schemeClr val="tx1">
                    <a:lumMod val="75000"/>
                    <a:lumOff val="25000"/>
                  </a:schemeClr>
                </a:solidFill>
                <a:latin typeface="Arial" panose="020B0604020202020204" pitchFamily="34" charset="0"/>
                <a:cs typeface="Arial" panose="020B0604020202020204" pitchFamily="34" charset="0"/>
              </a:rPr>
              <a:t>11 Angel Lane London SE17</a:t>
            </a:r>
            <a:endParaRPr lang="en-US" sz="2800" b="1">
              <a:solidFill>
                <a:schemeClr val="tx1">
                  <a:lumMod val="75000"/>
                  <a:lumOff val="25000"/>
                </a:schemeClr>
              </a:solidFill>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5537F788-32A2-04A0-7AA4-CEA1261D5AFA}"/>
              </a:ext>
            </a:extLst>
          </p:cNvPr>
          <p:cNvSpPr txBox="1"/>
          <p:nvPr/>
        </p:nvSpPr>
        <p:spPr>
          <a:xfrm>
            <a:off x="370167" y="1961936"/>
            <a:ext cx="6819967" cy="6001643"/>
          </a:xfrm>
          <a:prstGeom prst="rect">
            <a:avLst/>
          </a:prstGeom>
          <a:noFill/>
          <a:ln>
            <a:solidFill>
              <a:schemeClr val="bg2">
                <a:lumMod val="90000"/>
              </a:schemeClr>
            </a:solidFill>
            <a:prstDash val="dash"/>
          </a:ln>
        </p:spPr>
        <p:txBody>
          <a:bodyPr wrap="square" lIns="91440" tIns="45720" rIns="91440" bIns="45720" rtlCol="0" anchor="t">
            <a:spAutoFit/>
          </a:bodyPr>
          <a:lstStyle/>
          <a:p>
            <a:pPr algn="just"/>
            <a:r>
              <a:rPr lang="en-GB" sz="1100" kern="100">
                <a:solidFill>
                  <a:srgbClr val="000000"/>
                </a:solidFill>
                <a:effectLst/>
                <a:latin typeface="Calibri"/>
                <a:ea typeface="Calibri"/>
                <a:cs typeface="Calibri"/>
              </a:rPr>
              <a:t>This engagement commitment sets out how we can work together to make decisions that affect the safety of your building. This could be about works being carried out or how your building is managed for example. Your Building Safety Manager Naomi Duce has put this together based on responses from surveys, drop ins and door knocking over recent weeks. If responses were low, we might use responses from other similar buildings to help us, as well as Notting Hill Genesis’ own processes.</a:t>
            </a:r>
            <a:endParaRPr lang="en-GB" sz="1100" b="1" kern="100">
              <a:solidFill>
                <a:srgbClr val="000000"/>
              </a:solidFill>
              <a:latin typeface="Calibri"/>
              <a:ea typeface="Calibri"/>
              <a:cs typeface="Calibri"/>
            </a:endParaRPr>
          </a:p>
          <a:p>
            <a:pPr algn="just"/>
            <a:r>
              <a:rPr lang="en-GB" sz="1400" b="1" kern="100">
                <a:solidFill>
                  <a:srgbClr val="000000"/>
                </a:solidFill>
                <a:effectLst/>
                <a:latin typeface="Calibri"/>
                <a:ea typeface="Calibri"/>
                <a:cs typeface="Calibri"/>
              </a:rPr>
              <a:t>Methodology</a:t>
            </a:r>
          </a:p>
          <a:p>
            <a:pPr algn="just"/>
            <a:r>
              <a:rPr lang="en-GB" sz="1100" kern="100">
                <a:solidFill>
                  <a:srgbClr val="000000"/>
                </a:solidFill>
                <a:latin typeface="Calibri"/>
                <a:ea typeface="Calibri"/>
                <a:cs typeface="Calibri"/>
              </a:rPr>
              <a:t>As your BSM, I aim to work with you to keep your building safe. To do this I invited you by email to join me as I visited your block to carry out an inspection on the 14</a:t>
            </a:r>
            <a:r>
              <a:rPr lang="en-GB" sz="1100" kern="100" baseline="30000">
                <a:solidFill>
                  <a:srgbClr val="000000"/>
                </a:solidFill>
                <a:latin typeface="Calibri"/>
                <a:ea typeface="Calibri"/>
                <a:cs typeface="Calibri"/>
              </a:rPr>
              <a:t> </a:t>
            </a:r>
            <a:r>
              <a:rPr lang="en-GB" sz="1100" kern="100">
                <a:solidFill>
                  <a:srgbClr val="000000"/>
                </a:solidFill>
                <a:latin typeface="Calibri"/>
                <a:ea typeface="Calibri"/>
                <a:cs typeface="Calibri"/>
              </a:rPr>
              <a:t>July 2025 and 18 August 2026. </a:t>
            </a:r>
            <a:r>
              <a:rPr lang="en-GB" sz="1100" kern="100">
                <a:solidFill>
                  <a:srgbClr val="000000"/>
                </a:solidFill>
                <a:effectLst/>
                <a:latin typeface="Calibri"/>
                <a:ea typeface="Calibri"/>
                <a:cs typeface="Calibri"/>
              </a:rPr>
              <a:t>I knocked on a few resident doors to check what you know about fire safety in your home. Some of y</a:t>
            </a:r>
            <a:r>
              <a:rPr lang="en-GB" sz="1100" kern="100">
                <a:solidFill>
                  <a:srgbClr val="000000"/>
                </a:solidFill>
                <a:latin typeface="Calibri"/>
                <a:ea typeface="Calibri"/>
                <a:cs typeface="Calibri"/>
              </a:rPr>
              <a:t>ou told me that you were not clear on the evacuation strategy for your building. I explained and showed you some of the safety features in your flat such as sprinklers and fire detectors. I also showed you the smoke control vents and dry riser available in the communal area. All of the</a:t>
            </a:r>
            <a:r>
              <a:rPr lang="en-GB" sz="1100" kern="100">
                <a:solidFill>
                  <a:srgbClr val="000000"/>
                </a:solidFill>
                <a:effectLst/>
                <a:latin typeface="Calibri"/>
                <a:ea typeface="Calibri"/>
                <a:cs typeface="Calibri"/>
              </a:rPr>
              <a:t> residents I spoke to confirmed they found that useful. During the inspection I found no major issues </a:t>
            </a:r>
            <a:r>
              <a:rPr lang="en-GB" sz="1100" kern="100">
                <a:effectLst/>
                <a:latin typeface="Calibri"/>
                <a:ea typeface="Calibri"/>
                <a:cs typeface="Calibri"/>
              </a:rPr>
              <a:t>and </a:t>
            </a:r>
            <a:r>
              <a:rPr lang="en-GB" sz="1100" kern="100">
                <a:latin typeface="Calibri"/>
                <a:ea typeface="Calibri"/>
                <a:cs typeface="Calibri"/>
              </a:rPr>
              <a:t>the minor issues picked up have been raised for repairs with the estate management team.  </a:t>
            </a:r>
          </a:p>
          <a:p>
            <a:pPr algn="just"/>
            <a:endParaRPr lang="en-GB" sz="800" kern="100">
              <a:solidFill>
                <a:srgbClr val="000000"/>
              </a:solidFill>
              <a:latin typeface="Calibri" panose="020F0502020204030204" pitchFamily="34" charset="0"/>
              <a:ea typeface="Calibri" panose="020F0502020204030204" pitchFamily="34" charset="0"/>
              <a:cs typeface="Calibri" panose="020F0502020204030204" pitchFamily="34" charset="0"/>
            </a:endParaRPr>
          </a:p>
          <a:p>
            <a:pPr algn="just"/>
            <a:r>
              <a:rPr lang="en-GB" sz="1100" kern="100">
                <a:solidFill>
                  <a:srgbClr val="000000"/>
                </a:solidFill>
                <a:latin typeface="Calibri"/>
                <a:ea typeface="Calibri"/>
                <a:cs typeface="Calibri"/>
              </a:rPr>
              <a:t>A</a:t>
            </a:r>
            <a:r>
              <a:rPr lang="en-GB" sz="1100" kern="100">
                <a:solidFill>
                  <a:srgbClr val="000000"/>
                </a:solidFill>
                <a:effectLst/>
                <a:latin typeface="Calibri"/>
                <a:ea typeface="Calibri"/>
                <a:cs typeface="Calibri"/>
              </a:rPr>
              <a:t> building safety survey to understand your information needs, vulnerabilities and awareness of building safety in July 2025 to understand how we can work together to keep your building safe. Response from the survey include concerns around defects, sprinkler and general repairs. These concerns </a:t>
            </a:r>
            <a:r>
              <a:rPr lang="en-GB" sz="1100" kern="100">
                <a:solidFill>
                  <a:srgbClr val="000000"/>
                </a:solidFill>
                <a:latin typeface="Calibri"/>
                <a:ea typeface="Calibri"/>
                <a:cs typeface="Calibri"/>
              </a:rPr>
              <a:t>were raised with</a:t>
            </a:r>
            <a:r>
              <a:rPr lang="en-GB" sz="1100" kern="100">
                <a:solidFill>
                  <a:srgbClr val="000000"/>
                </a:solidFill>
                <a:effectLst/>
                <a:latin typeface="Calibri"/>
                <a:ea typeface="Calibri"/>
                <a:cs typeface="Calibri"/>
              </a:rPr>
              <a:t> our estate team to resolve these issues. </a:t>
            </a:r>
          </a:p>
          <a:p>
            <a:pPr algn="just"/>
            <a:endParaRPr lang="en-GB" sz="1100" kern="100">
              <a:solidFill>
                <a:srgbClr val="000000"/>
              </a:solidFill>
              <a:latin typeface="Calibri" panose="020F0502020204030204" pitchFamily="34" charset="0"/>
              <a:ea typeface="Calibri" panose="020F0502020204030204" pitchFamily="34" charset="0"/>
              <a:cs typeface="Calibri" panose="020F0502020204030204" pitchFamily="34" charset="0"/>
            </a:endParaRPr>
          </a:p>
          <a:p>
            <a:pPr algn="just"/>
            <a:r>
              <a:rPr lang="en-GB" sz="1100" kern="100">
                <a:solidFill>
                  <a:srgbClr val="000000"/>
                </a:solidFill>
                <a:effectLst/>
                <a:latin typeface="Calibri"/>
                <a:ea typeface="Calibri"/>
                <a:cs typeface="Calibri"/>
              </a:rPr>
              <a:t>I sent you a fire safety letter by email in August 2026 informing you about the fire strategy for your building and the importance of fire doors</a:t>
            </a:r>
            <a:r>
              <a:rPr lang="en-GB" sz="1100" kern="100">
                <a:solidFill>
                  <a:srgbClr val="000000"/>
                </a:solidFill>
                <a:latin typeface="Calibri"/>
                <a:ea typeface="Calibri"/>
                <a:cs typeface="Calibri"/>
              </a:rPr>
              <a:t>, </a:t>
            </a:r>
            <a:r>
              <a:rPr lang="en-GB" sz="1100" kern="100">
                <a:solidFill>
                  <a:srgbClr val="000000"/>
                </a:solidFill>
                <a:effectLst/>
                <a:latin typeface="Calibri"/>
                <a:ea typeface="Calibri"/>
                <a:cs typeface="Calibri"/>
              </a:rPr>
              <a:t>your responsibilities and those of NHG in keeping your building</a:t>
            </a:r>
            <a:r>
              <a:rPr lang="en-GB" sz="1100" kern="100">
                <a:solidFill>
                  <a:srgbClr val="000000"/>
                </a:solidFill>
                <a:latin typeface="Calibri"/>
                <a:ea typeface="Calibri"/>
                <a:cs typeface="Calibri"/>
              </a:rPr>
              <a:t> safe</a:t>
            </a:r>
            <a:r>
              <a:rPr lang="en-GB" sz="1100" kern="100">
                <a:solidFill>
                  <a:srgbClr val="000000"/>
                </a:solidFill>
                <a:effectLst/>
                <a:latin typeface="Calibri"/>
                <a:ea typeface="Calibri"/>
                <a:cs typeface="Calibri"/>
              </a:rPr>
              <a:t>. We want to ensure all resident have information and are aware of what to do in the event of a fire incident. We want you to feel safe in your home, prevent fires and be confident you can evacuate safely if required</a:t>
            </a:r>
            <a:r>
              <a:rPr lang="en-GB" sz="1100" kern="100">
                <a:solidFill>
                  <a:srgbClr val="000000"/>
                </a:solidFill>
                <a:latin typeface="Calibri"/>
                <a:ea typeface="Calibri"/>
                <a:cs typeface="Calibri"/>
              </a:rPr>
              <a:t>. I also informed you that your building had been registered with the Building Safety Regulator (BSR) and provided you with the registration number and the BSR’s contact number for any concerns that you might want to bring to their attention. </a:t>
            </a:r>
          </a:p>
          <a:p>
            <a:pPr algn="just"/>
            <a:endParaRPr lang="en-GB" sz="800" kern="100">
              <a:solidFill>
                <a:srgbClr val="000000"/>
              </a:solidFill>
              <a:latin typeface="Calibri" panose="020F0502020204030204" pitchFamily="34" charset="0"/>
              <a:ea typeface="Calibri" panose="020F0502020204030204" pitchFamily="34" charset="0"/>
              <a:cs typeface="Calibri" panose="020F0502020204030204" pitchFamily="34" charset="0"/>
            </a:endParaRPr>
          </a:p>
          <a:p>
            <a:pPr algn="just"/>
            <a:r>
              <a:rPr lang="en-GB" sz="1100" kern="100">
                <a:solidFill>
                  <a:srgbClr val="000000"/>
                </a:solidFill>
                <a:effectLst/>
                <a:latin typeface="Calibri"/>
                <a:ea typeface="Calibri"/>
                <a:cs typeface="Calibri"/>
              </a:rPr>
              <a:t>You were invited to attend an online resident meeting on the 29 July 2025 and 20 August 2026 to further get your views and </a:t>
            </a:r>
            <a:r>
              <a:rPr lang="en-GB" sz="1100" kern="100">
                <a:solidFill>
                  <a:srgbClr val="000000"/>
                </a:solidFill>
                <a:latin typeface="Calibri"/>
                <a:ea typeface="Calibri"/>
                <a:cs typeface="Calibri"/>
              </a:rPr>
              <a:t>opinions and answer any queries or provide clarification. Residents who attended raised concerns about the damaged fire door in the lift lobby. I provided assurance that the repairs have been raised and got a confirmation from our estate team that the door has since been repaired. </a:t>
            </a:r>
          </a:p>
          <a:p>
            <a:pPr algn="just"/>
            <a:endParaRPr lang="en-GB" sz="800" kern="100">
              <a:solidFill>
                <a:srgbClr val="000000"/>
              </a:solidFill>
              <a:latin typeface="Calibri" panose="020F0502020204030204" pitchFamily="34" charset="0"/>
              <a:ea typeface="Calibri" panose="020F0502020204030204" pitchFamily="34" charset="0"/>
              <a:cs typeface="Calibri" panose="020F0502020204030204" pitchFamily="34" charset="0"/>
            </a:endParaRPr>
          </a:p>
          <a:p>
            <a:pPr algn="just"/>
            <a:r>
              <a:rPr lang="en-GB" sz="1100" kern="100">
                <a:solidFill>
                  <a:srgbClr val="000000"/>
                </a:solidFill>
                <a:latin typeface="Calibri"/>
                <a:ea typeface="Calibri"/>
                <a:cs typeface="Calibri"/>
              </a:rPr>
              <a:t>We will continue to hold at least one resident meeting and one drop-in session yearly to give updates and get your views on how we are managing your block. This commitment</a:t>
            </a:r>
            <a:r>
              <a:rPr lang="en-GB" sz="1100" kern="100">
                <a:solidFill>
                  <a:srgbClr val="000000"/>
                </a:solidFill>
                <a:effectLst/>
                <a:latin typeface="Calibri"/>
                <a:ea typeface="Calibri"/>
                <a:cs typeface="Calibri"/>
              </a:rPr>
              <a:t> has been made in </a:t>
            </a:r>
            <a:r>
              <a:rPr lang="en-GB" sz="1100" kern="100">
                <a:solidFill>
                  <a:srgbClr val="000000"/>
                </a:solidFill>
                <a:latin typeface="Calibri"/>
                <a:ea typeface="Calibri"/>
                <a:cs typeface="Calibri"/>
              </a:rPr>
              <a:t>July</a:t>
            </a:r>
            <a:r>
              <a:rPr lang="en-GB" sz="1100" kern="100">
                <a:solidFill>
                  <a:srgbClr val="000000"/>
                </a:solidFill>
                <a:effectLst/>
                <a:latin typeface="Calibri"/>
                <a:ea typeface="Calibri"/>
                <a:cs typeface="Calibri"/>
              </a:rPr>
              <a:t> 2025 and will be reviewed in July 2027 or earlier if you tell us </a:t>
            </a:r>
            <a:r>
              <a:rPr lang="en-GB" sz="1100" kern="100">
                <a:solidFill>
                  <a:srgbClr val="000000"/>
                </a:solidFill>
                <a:latin typeface="Calibri"/>
                <a:ea typeface="Calibri"/>
                <a:cs typeface="Calibri"/>
              </a:rPr>
              <a:t>we need to.</a:t>
            </a:r>
            <a:endParaRPr lang="en-US" sz="1100">
              <a:latin typeface="Calibri"/>
              <a:ea typeface="Calibri"/>
              <a:cs typeface="Calibri"/>
            </a:endParaRPr>
          </a:p>
          <a:p>
            <a:pPr algn="just"/>
            <a:endParaRPr lang="en-GB" sz="1600">
              <a:latin typeface="Calibri" panose="020F0502020204030204" pitchFamily="34" charset="0"/>
              <a:ea typeface="Calibri" panose="020F0502020204030204" pitchFamily="34" charset="0"/>
              <a:cs typeface="Calibri" panose="020F0502020204030204" pitchFamily="34" charset="0"/>
            </a:endParaRPr>
          </a:p>
        </p:txBody>
      </p:sp>
      <p:sp>
        <p:nvSpPr>
          <p:cNvPr id="8" name="Rectangle 7">
            <a:extLst>
              <a:ext uri="{FF2B5EF4-FFF2-40B4-BE49-F238E27FC236}">
                <a16:creationId xmlns:a16="http://schemas.microsoft.com/office/drawing/2014/main" id="{4F941EB2-510E-D50B-DDB4-6D3BBD4C9B42}"/>
              </a:ext>
            </a:extLst>
          </p:cNvPr>
          <p:cNvSpPr/>
          <p:nvPr/>
        </p:nvSpPr>
        <p:spPr>
          <a:xfrm>
            <a:off x="21259" y="1666653"/>
            <a:ext cx="500738" cy="420716"/>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ea typeface="Calibri" panose="020F0502020204030204" pitchFamily="34" charset="0"/>
              <a:cs typeface="Calibri" panose="020F0502020204030204" pitchFamily="34" charset="0"/>
            </a:endParaRPr>
          </a:p>
        </p:txBody>
      </p:sp>
      <p:pic>
        <p:nvPicPr>
          <p:cNvPr id="5" name="Graphic 4" descr="Address Book outline">
            <a:extLst>
              <a:ext uri="{FF2B5EF4-FFF2-40B4-BE49-F238E27FC236}">
                <a16:creationId xmlns:a16="http://schemas.microsoft.com/office/drawing/2014/main" id="{3A0EC41D-90E9-582C-08CE-792FCE76FBB9}"/>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9800" y="1645176"/>
            <a:ext cx="443655" cy="455889"/>
          </a:xfrm>
          <a:prstGeom prst="rect">
            <a:avLst/>
          </a:prstGeom>
        </p:spPr>
      </p:pic>
      <p:sp>
        <p:nvSpPr>
          <p:cNvPr id="27" name="Subtitle 2">
            <a:extLst>
              <a:ext uri="{FF2B5EF4-FFF2-40B4-BE49-F238E27FC236}">
                <a16:creationId xmlns:a16="http://schemas.microsoft.com/office/drawing/2014/main" id="{B06BEF86-91ED-1556-47AE-A9839BC965B5}"/>
              </a:ext>
            </a:extLst>
          </p:cNvPr>
          <p:cNvSpPr txBox="1">
            <a:spLocks/>
          </p:cNvSpPr>
          <p:nvPr/>
        </p:nvSpPr>
        <p:spPr>
          <a:xfrm>
            <a:off x="379784" y="7540588"/>
            <a:ext cx="6809723" cy="403432"/>
          </a:xfrm>
          <a:prstGeom prst="rect">
            <a:avLst/>
          </a:prstGeom>
        </p:spPr>
        <p:txBody>
          <a:bodyPr vert="horz" lIns="91440" tIns="45720" rIns="91440" bIns="45720" rtlCol="0">
            <a:norm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l"/>
            <a:r>
              <a:rPr lang="en-US" sz="1600" b="1">
                <a:latin typeface="Calibri" panose="020F0502020204030204" pitchFamily="34" charset="0"/>
                <a:ea typeface="Calibri" panose="020F0502020204030204" pitchFamily="34" charset="0"/>
                <a:cs typeface="Calibri" panose="020F0502020204030204" pitchFamily="34" charset="0"/>
              </a:rPr>
              <a:t>How we will share information with you and ask for your opinion </a:t>
            </a:r>
          </a:p>
        </p:txBody>
      </p:sp>
      <p:sp>
        <p:nvSpPr>
          <p:cNvPr id="28" name="TextBox 27">
            <a:extLst>
              <a:ext uri="{FF2B5EF4-FFF2-40B4-BE49-F238E27FC236}">
                <a16:creationId xmlns:a16="http://schemas.microsoft.com/office/drawing/2014/main" id="{A836E502-9021-DBF1-A7A1-9E858AC49FB8}"/>
              </a:ext>
            </a:extLst>
          </p:cNvPr>
          <p:cNvSpPr txBox="1"/>
          <p:nvPr/>
        </p:nvSpPr>
        <p:spPr>
          <a:xfrm>
            <a:off x="383017" y="7811231"/>
            <a:ext cx="6802885" cy="2207024"/>
          </a:xfrm>
          <a:prstGeom prst="rect">
            <a:avLst/>
          </a:prstGeom>
          <a:noFill/>
          <a:ln>
            <a:solidFill>
              <a:schemeClr val="bg2">
                <a:lumMod val="90000"/>
              </a:schemeClr>
            </a:solidFill>
            <a:prstDash val="dash"/>
          </a:ln>
        </p:spPr>
        <p:txBody>
          <a:bodyPr wrap="square" numCol="2" rtlCol="0">
            <a:spAutoFit/>
          </a:bodyPr>
          <a:lstStyle/>
          <a:p>
            <a:pPr>
              <a:lnSpc>
                <a:spcPct val="107000"/>
              </a:lnSpc>
              <a:spcAft>
                <a:spcPts val="800"/>
              </a:spcAft>
            </a:pPr>
            <a:r>
              <a:rPr lang="en-GB" sz="120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To cater for the diverse needs of our residents, we </a:t>
            </a:r>
            <a:r>
              <a:rPr lang="en-GB" sz="1200" kern="100">
                <a:solidFill>
                  <a:srgbClr val="000000"/>
                </a:solidFill>
                <a:latin typeface="Calibri" panose="020F0502020204030204" pitchFamily="34" charset="0"/>
                <a:ea typeface="Calibri" panose="020F0502020204030204" pitchFamily="34" charset="0"/>
                <a:cs typeface="Calibri" panose="020F0502020204030204" pitchFamily="34" charset="0"/>
              </a:rPr>
              <a:t>can </a:t>
            </a:r>
            <a:r>
              <a:rPr lang="en-GB" sz="120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communicate in a broad range of ways.  We aim to provide this information in different formats that can be understood by all residents including those that have a physical or visual impairment, have other disabilities or who speak another language:   </a:t>
            </a:r>
            <a:endParaRPr lang="en-GB" sz="1200" kern="10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07000"/>
              </a:lnSpc>
              <a:buFont typeface="Symbol" panose="05050102010706020507" pitchFamily="18" charset="2"/>
              <a:buChar char=""/>
            </a:pPr>
            <a:r>
              <a:rPr lang="en-GB" sz="120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At sign up</a:t>
            </a:r>
            <a:endParaRPr lang="en-GB" sz="1200" kern="10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07000"/>
              </a:lnSpc>
              <a:buFont typeface="Symbol" panose="05050102010706020507" pitchFamily="18" charset="2"/>
              <a:buChar char=""/>
            </a:pPr>
            <a:r>
              <a:rPr lang="en-GB" sz="120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New resident home visit</a:t>
            </a:r>
            <a:endParaRPr lang="en-GB" sz="1200" kern="10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07000"/>
              </a:lnSpc>
              <a:buFont typeface="Symbol" panose="05050102010706020507" pitchFamily="18" charset="2"/>
              <a:buChar char=""/>
            </a:pPr>
            <a:r>
              <a:rPr lang="en-GB" sz="120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On our website</a:t>
            </a:r>
            <a:endParaRPr lang="en-GB" sz="1200" kern="10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07000"/>
              </a:lnSpc>
              <a:buFont typeface="Symbol" panose="05050102010706020507" pitchFamily="18" charset="2"/>
              <a:buChar char=""/>
            </a:pPr>
            <a:r>
              <a:rPr lang="en-GB" sz="120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On local notice boards</a:t>
            </a:r>
            <a:endParaRPr lang="en-GB" sz="1200" kern="10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07000"/>
              </a:lnSpc>
              <a:buFont typeface="Symbol" panose="05050102010706020507" pitchFamily="18" charset="2"/>
              <a:buChar char=""/>
            </a:pPr>
            <a:r>
              <a:rPr lang="en-GB" sz="120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At local surgeries</a:t>
            </a:r>
            <a:endParaRPr lang="en-GB" sz="1200" kern="10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07000"/>
              </a:lnSpc>
              <a:buFont typeface="Symbol" panose="05050102010706020507" pitchFamily="18" charset="2"/>
              <a:buChar char=""/>
            </a:pPr>
            <a:r>
              <a:rPr lang="en-GB" sz="120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During building inspections</a:t>
            </a:r>
            <a:endParaRPr lang="en-GB" sz="1200" kern="10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07000"/>
              </a:lnSpc>
              <a:buFont typeface="Symbol" panose="05050102010706020507" pitchFamily="18" charset="2"/>
              <a:buChar char=""/>
            </a:pPr>
            <a:r>
              <a:rPr lang="en-GB" sz="120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Face to face appointments</a:t>
            </a:r>
            <a:endParaRPr lang="en-GB" sz="1200" kern="10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07000"/>
              </a:lnSpc>
              <a:buFont typeface="Symbol" panose="05050102010706020507" pitchFamily="18" charset="2"/>
              <a:buChar char=""/>
            </a:pPr>
            <a:r>
              <a:rPr lang="en-GB" sz="120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At pop up sessions</a:t>
            </a:r>
            <a:endParaRPr lang="en-GB" sz="1200" kern="10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07000"/>
              </a:lnSpc>
              <a:buFont typeface="Symbol" panose="05050102010706020507" pitchFamily="18" charset="2"/>
              <a:buChar char=""/>
            </a:pPr>
            <a:r>
              <a:rPr lang="en-GB" sz="120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By introductory &amp; animation videos</a:t>
            </a:r>
            <a:endParaRPr lang="en-GB" sz="1200" kern="10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07000"/>
              </a:lnSpc>
              <a:buFont typeface="Symbol" panose="05050102010706020507" pitchFamily="18" charset="2"/>
              <a:buChar char=""/>
            </a:pPr>
            <a:r>
              <a:rPr lang="en-GB" sz="120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Local newsletters</a:t>
            </a:r>
            <a:endParaRPr lang="en-GB" sz="1200" kern="10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07000"/>
              </a:lnSpc>
              <a:buFont typeface="Symbol" panose="05050102010706020507" pitchFamily="18" charset="2"/>
              <a:buChar char=""/>
            </a:pPr>
            <a:r>
              <a:rPr lang="en-GB" sz="120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Via email</a:t>
            </a:r>
            <a:endParaRPr lang="en-GB" sz="1200" kern="10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07000"/>
              </a:lnSpc>
              <a:buFont typeface="Symbol" panose="05050102010706020507" pitchFamily="18" charset="2"/>
              <a:buChar char=""/>
            </a:pPr>
            <a:r>
              <a:rPr lang="en-GB" sz="120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Via postal or hand delivered letter</a:t>
            </a:r>
            <a:endParaRPr lang="en-GB" sz="1200" kern="10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07000"/>
              </a:lnSpc>
              <a:buFont typeface="Symbol" panose="05050102010706020507" pitchFamily="18" charset="2"/>
              <a:buChar char=""/>
            </a:pPr>
            <a:r>
              <a:rPr lang="en-GB" sz="120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Via text</a:t>
            </a:r>
            <a:endParaRPr lang="en-GB" sz="1200" kern="10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07000"/>
              </a:lnSpc>
              <a:spcAft>
                <a:spcPts val="800"/>
              </a:spcAft>
              <a:buFont typeface="Symbol" panose="05050102010706020507" pitchFamily="18" charset="2"/>
              <a:buChar char=""/>
            </a:pPr>
            <a:r>
              <a:rPr lang="en-GB" sz="120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Fire Action Notices</a:t>
            </a:r>
            <a:endParaRPr lang="en-GB" sz="1200" kern="100">
              <a:effectLst/>
              <a:latin typeface="Calibri" panose="020F0502020204030204" pitchFamily="34" charset="0"/>
              <a:ea typeface="Calibri" panose="020F0502020204030204" pitchFamily="34" charset="0"/>
              <a:cs typeface="Calibri" panose="020F0502020204030204" pitchFamily="34" charset="0"/>
            </a:endParaRPr>
          </a:p>
        </p:txBody>
      </p:sp>
      <p:sp>
        <p:nvSpPr>
          <p:cNvPr id="29" name="Rectangle 28">
            <a:extLst>
              <a:ext uri="{FF2B5EF4-FFF2-40B4-BE49-F238E27FC236}">
                <a16:creationId xmlns:a16="http://schemas.microsoft.com/office/drawing/2014/main" id="{FBD9433A-B1E3-290C-4C3D-8B6634E95FCA}"/>
              </a:ext>
            </a:extLst>
          </p:cNvPr>
          <p:cNvSpPr/>
          <p:nvPr/>
        </p:nvSpPr>
        <p:spPr>
          <a:xfrm>
            <a:off x="5" y="7468148"/>
            <a:ext cx="389794" cy="431500"/>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ea typeface="Calibri" panose="020F0502020204030204" pitchFamily="34" charset="0"/>
              <a:cs typeface="Calibri" panose="020F0502020204030204" pitchFamily="34" charset="0"/>
            </a:endParaRPr>
          </a:p>
        </p:txBody>
      </p:sp>
      <p:pic>
        <p:nvPicPr>
          <p:cNvPr id="30" name="Graphic 29" descr="Megaphone with solid fill">
            <a:extLst>
              <a:ext uri="{FF2B5EF4-FFF2-40B4-BE49-F238E27FC236}">
                <a16:creationId xmlns:a16="http://schemas.microsoft.com/office/drawing/2014/main" id="{47C0EA2D-7178-10EA-5EBC-CCEF053E7641}"/>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514" y="7424160"/>
            <a:ext cx="420715" cy="420715"/>
          </a:xfrm>
          <a:prstGeom prst="rect">
            <a:avLst/>
          </a:prstGeom>
        </p:spPr>
      </p:pic>
      <p:pic>
        <p:nvPicPr>
          <p:cNvPr id="12" name="Picture 11" descr="A building with glass doors&#10;&#10;AI-generated content may be incorrect.">
            <a:extLst>
              <a:ext uri="{FF2B5EF4-FFF2-40B4-BE49-F238E27FC236}">
                <a16:creationId xmlns:a16="http://schemas.microsoft.com/office/drawing/2014/main" id="{9D5869CB-E803-C7C8-C3EE-171BF114A73A}"/>
              </a:ext>
            </a:extLst>
          </p:cNvPr>
          <p:cNvPicPr>
            <a:picLocks noChangeAspect="1"/>
          </p:cNvPicPr>
          <p:nvPr/>
        </p:nvPicPr>
        <p:blipFill>
          <a:blip r:embed="rId4"/>
          <a:stretch>
            <a:fillRect/>
          </a:stretch>
        </p:blipFill>
        <p:spPr>
          <a:xfrm>
            <a:off x="4577782" y="133204"/>
            <a:ext cx="2632397" cy="1480723"/>
          </a:xfrm>
          <a:prstGeom prst="rect">
            <a:avLst/>
          </a:prstGeom>
        </p:spPr>
      </p:pic>
    </p:spTree>
    <p:extLst>
      <p:ext uri="{BB962C8B-B14F-4D97-AF65-F5344CB8AC3E}">
        <p14:creationId xmlns:p14="http://schemas.microsoft.com/office/powerpoint/2010/main" val="39336651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6E5F30-CB84-7E4A-02EE-BCAF99C9EC0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87B3BBF-DE73-DF03-A579-1E364ACED3FF}"/>
              </a:ext>
            </a:extLst>
          </p:cNvPr>
          <p:cNvSpPr>
            <a:spLocks noGrp="1"/>
          </p:cNvSpPr>
          <p:nvPr>
            <p:ph type="ctrTitle"/>
          </p:nvPr>
        </p:nvSpPr>
        <p:spPr>
          <a:xfrm>
            <a:off x="298034" y="385880"/>
            <a:ext cx="5847272" cy="361392"/>
          </a:xfrm>
        </p:spPr>
        <p:txBody>
          <a:bodyPr>
            <a:normAutofit/>
          </a:bodyPr>
          <a:lstStyle/>
          <a:p>
            <a:pPr algn="just"/>
            <a:r>
              <a:rPr lang="en-US" sz="1400" b="1">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Building safety resident engagement commitment</a:t>
            </a:r>
          </a:p>
        </p:txBody>
      </p:sp>
      <p:sp>
        <p:nvSpPr>
          <p:cNvPr id="4" name="Title 1">
            <a:extLst>
              <a:ext uri="{FF2B5EF4-FFF2-40B4-BE49-F238E27FC236}">
                <a16:creationId xmlns:a16="http://schemas.microsoft.com/office/drawing/2014/main" id="{3B98A1C4-62F4-3B04-13BE-78B945B6EEC8}"/>
              </a:ext>
            </a:extLst>
          </p:cNvPr>
          <p:cNvSpPr txBox="1">
            <a:spLocks/>
          </p:cNvSpPr>
          <p:nvPr/>
        </p:nvSpPr>
        <p:spPr>
          <a:xfrm>
            <a:off x="298034" y="818520"/>
            <a:ext cx="4243486" cy="534955"/>
          </a:xfrm>
          <a:prstGeom prst="rect">
            <a:avLst/>
          </a:prstGeom>
        </p:spPr>
        <p:txBody>
          <a:bodyPr vert="horz" lIns="91440" tIns="45720" rIns="91440" bIns="45720" rtlCol="0" anchor="b">
            <a:normAutofit fontScale="92500" lnSpcReduction="20000"/>
          </a:bodyPr>
          <a:lstStyle>
            <a:lvl1pPr algn="ctr" defTabSz="755934" rtl="0" eaLnBrk="1" latinLnBrk="0" hangingPunct="1">
              <a:lnSpc>
                <a:spcPct val="90000"/>
              </a:lnSpc>
              <a:spcBef>
                <a:spcPct val="0"/>
              </a:spcBef>
              <a:buNone/>
              <a:defRPr sz="4960" kern="1200">
                <a:solidFill>
                  <a:schemeClr val="tx1"/>
                </a:solidFill>
                <a:latin typeface="+mj-lt"/>
                <a:ea typeface="+mj-ea"/>
                <a:cs typeface="+mj-cs"/>
              </a:defRPr>
            </a:lvl1pPr>
          </a:lstStyle>
          <a:p>
            <a:pPr algn="just"/>
            <a:endParaRPr lang="en-US" sz="4000" b="1">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6" name="Subtitle 2">
            <a:extLst>
              <a:ext uri="{FF2B5EF4-FFF2-40B4-BE49-F238E27FC236}">
                <a16:creationId xmlns:a16="http://schemas.microsoft.com/office/drawing/2014/main" id="{05DABAFC-4100-FD45-B784-2ACEEE92C680}"/>
              </a:ext>
            </a:extLst>
          </p:cNvPr>
          <p:cNvSpPr txBox="1">
            <a:spLocks/>
          </p:cNvSpPr>
          <p:nvPr/>
        </p:nvSpPr>
        <p:spPr>
          <a:xfrm>
            <a:off x="538533" y="1834521"/>
            <a:ext cx="6450923" cy="361391"/>
          </a:xfrm>
          <a:prstGeom prst="rect">
            <a:avLst/>
          </a:prstGeom>
        </p:spPr>
        <p:txBody>
          <a:bodyPr vert="horz" lIns="91440" tIns="45720" rIns="91440" bIns="45720" rtlCol="0">
            <a:norm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just"/>
            <a:r>
              <a:rPr lang="en-US" sz="1600" b="1">
                <a:latin typeface="Calibri" panose="020F0502020204030204" pitchFamily="34" charset="0"/>
                <a:ea typeface="Calibri" panose="020F0502020204030204" pitchFamily="34" charset="0"/>
                <a:cs typeface="Calibri" panose="020F0502020204030204" pitchFamily="34" charset="0"/>
              </a:rPr>
              <a:t>Information we will provide you with about building safety decisions</a:t>
            </a:r>
          </a:p>
        </p:txBody>
      </p:sp>
      <p:sp>
        <p:nvSpPr>
          <p:cNvPr id="9" name="Rectangle 8">
            <a:extLst>
              <a:ext uri="{FF2B5EF4-FFF2-40B4-BE49-F238E27FC236}">
                <a16:creationId xmlns:a16="http://schemas.microsoft.com/office/drawing/2014/main" id="{A3912AB5-D465-FB5B-2117-3C73DF2609CB}"/>
              </a:ext>
            </a:extLst>
          </p:cNvPr>
          <p:cNvSpPr/>
          <p:nvPr/>
        </p:nvSpPr>
        <p:spPr>
          <a:xfrm>
            <a:off x="49800" y="1775196"/>
            <a:ext cx="500738" cy="420716"/>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en-US">
              <a:latin typeface="Calibri" panose="020F0502020204030204" pitchFamily="34" charset="0"/>
              <a:ea typeface="Calibri" panose="020F0502020204030204" pitchFamily="34" charset="0"/>
              <a:cs typeface="Calibri" panose="020F0502020204030204" pitchFamily="34" charset="0"/>
            </a:endParaRPr>
          </a:p>
        </p:txBody>
      </p:sp>
      <p:pic>
        <p:nvPicPr>
          <p:cNvPr id="14" name="Graphic 13" descr="Cheers with solid fill">
            <a:extLst>
              <a:ext uri="{FF2B5EF4-FFF2-40B4-BE49-F238E27FC236}">
                <a16:creationId xmlns:a16="http://schemas.microsoft.com/office/drawing/2014/main" id="{CC29547E-6D86-FC48-E639-61FC0B28A372}"/>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6469" y="1775196"/>
            <a:ext cx="420717" cy="420717"/>
          </a:xfrm>
          <a:prstGeom prst="rect">
            <a:avLst/>
          </a:prstGeom>
        </p:spPr>
      </p:pic>
      <p:sp>
        <p:nvSpPr>
          <p:cNvPr id="15" name="TextBox 14">
            <a:extLst>
              <a:ext uri="{FF2B5EF4-FFF2-40B4-BE49-F238E27FC236}">
                <a16:creationId xmlns:a16="http://schemas.microsoft.com/office/drawing/2014/main" id="{7F64C16A-63E4-0C1C-E0EE-E54E47A00060}"/>
              </a:ext>
            </a:extLst>
          </p:cNvPr>
          <p:cNvSpPr txBox="1"/>
          <p:nvPr/>
        </p:nvSpPr>
        <p:spPr>
          <a:xfrm>
            <a:off x="577207" y="2056139"/>
            <a:ext cx="6516000" cy="1071704"/>
          </a:xfrm>
          <a:prstGeom prst="rect">
            <a:avLst/>
          </a:prstGeom>
          <a:noFill/>
          <a:ln>
            <a:solidFill>
              <a:schemeClr val="bg2">
                <a:lumMod val="90000"/>
              </a:schemeClr>
            </a:solidFill>
            <a:prstDash val="dash"/>
          </a:ln>
        </p:spPr>
        <p:txBody>
          <a:bodyPr wrap="square" numCol="1" rtlCol="0">
            <a:spAutoFit/>
          </a:bodyPr>
          <a:lstStyle/>
          <a:p>
            <a:pPr algn="just">
              <a:lnSpc>
                <a:spcPct val="107000"/>
              </a:lnSpc>
              <a:spcAft>
                <a:spcPts val="800"/>
              </a:spcAft>
            </a:pPr>
            <a:r>
              <a:rPr lang="en-GB" sz="1200" kern="100">
                <a:effectLst/>
                <a:latin typeface="Calibri" panose="020F0502020204030204" pitchFamily="34" charset="0"/>
                <a:ea typeface="Calibri" panose="020F0502020204030204" pitchFamily="34" charset="0"/>
                <a:cs typeface="Calibri" panose="020F0502020204030204" pitchFamily="34" charset="0"/>
              </a:rPr>
              <a:t>When we need to make decisions about building safety matters, we will make sure to provide you with information to help you understand and influence these decisions. For example: a summary of the technical advice we have received, advice we have received about how to reduce risk, timescales for completion of work, any cost implications for you, and details of who you can get in touch with to ask for more information. </a:t>
            </a:r>
          </a:p>
        </p:txBody>
      </p:sp>
      <p:sp>
        <p:nvSpPr>
          <p:cNvPr id="17" name="TextBox 16">
            <a:extLst>
              <a:ext uri="{FF2B5EF4-FFF2-40B4-BE49-F238E27FC236}">
                <a16:creationId xmlns:a16="http://schemas.microsoft.com/office/drawing/2014/main" id="{B25E3693-E326-901F-1950-98EE48355C13}"/>
              </a:ext>
            </a:extLst>
          </p:cNvPr>
          <p:cNvSpPr txBox="1"/>
          <p:nvPr/>
        </p:nvSpPr>
        <p:spPr>
          <a:xfrm>
            <a:off x="604244" y="3563020"/>
            <a:ext cx="6563044" cy="1269322"/>
          </a:xfrm>
          <a:prstGeom prst="rect">
            <a:avLst/>
          </a:prstGeom>
          <a:noFill/>
          <a:ln>
            <a:solidFill>
              <a:schemeClr val="bg2">
                <a:lumMod val="90000"/>
              </a:schemeClr>
            </a:solidFill>
            <a:prstDash val="dash"/>
          </a:ln>
        </p:spPr>
        <p:txBody>
          <a:bodyPr wrap="square" numCol="2" rtlCol="0">
            <a:spAutoFit/>
          </a:bodyPr>
          <a:lstStyle/>
          <a:p>
            <a:pPr marL="342900" lvl="0" indent="-342900" algn="just">
              <a:lnSpc>
                <a:spcPct val="107000"/>
              </a:lnSpc>
              <a:buFont typeface="Symbol" panose="05050102010706020507" pitchFamily="18" charset="2"/>
              <a:buChar char=""/>
            </a:pPr>
            <a:r>
              <a:rPr lang="en-GB" sz="120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Action to take in the event of fire or structural emergency</a:t>
            </a:r>
            <a:endParaRPr lang="en-GB" sz="1200" kern="10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gn="just">
              <a:lnSpc>
                <a:spcPct val="107000"/>
              </a:lnSpc>
              <a:buFont typeface="Symbol" panose="05050102010706020507" pitchFamily="18" charset="2"/>
              <a:buChar char=""/>
            </a:pPr>
            <a:r>
              <a:rPr lang="en-GB" sz="120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General information to understand legislation impacting your home including the Building Safety Act and the Fire Safety England Regs</a:t>
            </a:r>
            <a:endParaRPr lang="en-GB" sz="1200" kern="10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gn="just">
              <a:lnSpc>
                <a:spcPct val="107000"/>
              </a:lnSpc>
              <a:buFont typeface="Symbol" panose="05050102010706020507" pitchFamily="18" charset="2"/>
              <a:buChar char=""/>
            </a:pPr>
            <a:r>
              <a:rPr lang="en-GB" sz="120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Resident and landlord responsibilities</a:t>
            </a:r>
          </a:p>
          <a:p>
            <a:pPr marL="800100" lvl="1" indent="-342900" algn="just">
              <a:lnSpc>
                <a:spcPct val="107000"/>
              </a:lnSpc>
              <a:buFont typeface="Symbol" panose="05050102010706020507" pitchFamily="18" charset="2"/>
              <a:buChar char=""/>
            </a:pPr>
            <a:r>
              <a:rPr lang="en-GB" sz="120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Changes in fire strategy</a:t>
            </a:r>
            <a:endParaRPr lang="en-GB" sz="1200" kern="100">
              <a:effectLst/>
              <a:latin typeface="Calibri" panose="020F0502020204030204" pitchFamily="34" charset="0"/>
              <a:ea typeface="Calibri" panose="020F0502020204030204" pitchFamily="34" charset="0"/>
              <a:cs typeface="Calibri" panose="020F0502020204030204" pitchFamily="34" charset="0"/>
            </a:endParaRPr>
          </a:p>
          <a:p>
            <a:pPr marL="800100" lvl="1" indent="-342900" algn="just">
              <a:lnSpc>
                <a:spcPct val="107000"/>
              </a:lnSpc>
              <a:buFont typeface="Symbol" panose="05050102010706020507" pitchFamily="18" charset="2"/>
              <a:buChar char=""/>
            </a:pPr>
            <a:r>
              <a:rPr lang="en-GB" sz="120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Remediation works</a:t>
            </a:r>
            <a:endParaRPr lang="en-GB" sz="1200" kern="100">
              <a:effectLst/>
              <a:latin typeface="Calibri" panose="020F0502020204030204" pitchFamily="34" charset="0"/>
              <a:ea typeface="Calibri" panose="020F0502020204030204" pitchFamily="34" charset="0"/>
              <a:cs typeface="Calibri" panose="020F0502020204030204" pitchFamily="34" charset="0"/>
            </a:endParaRPr>
          </a:p>
          <a:p>
            <a:pPr marL="800100" lvl="1" indent="-342900" algn="just">
              <a:lnSpc>
                <a:spcPct val="107000"/>
              </a:lnSpc>
              <a:buFont typeface="Symbol" panose="05050102010706020507" pitchFamily="18" charset="2"/>
              <a:buChar char=""/>
            </a:pPr>
            <a:r>
              <a:rPr lang="en-GB" sz="120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Other major works</a:t>
            </a:r>
          </a:p>
          <a:p>
            <a:pPr marL="800100" lvl="1" indent="-342900" algn="just">
              <a:lnSpc>
                <a:spcPct val="107000"/>
              </a:lnSpc>
              <a:buFont typeface="Symbol" panose="05050102010706020507" pitchFamily="18" charset="2"/>
              <a:buChar char=""/>
            </a:pPr>
            <a:r>
              <a:rPr lang="en-GB" sz="1200" kern="100">
                <a:solidFill>
                  <a:srgbClr val="000000"/>
                </a:solidFill>
                <a:latin typeface="Calibri" panose="020F0502020204030204" pitchFamily="34" charset="0"/>
                <a:ea typeface="Calibri" panose="020F0502020204030204" pitchFamily="34" charset="0"/>
                <a:cs typeface="Calibri" panose="020F0502020204030204" pitchFamily="34" charset="0"/>
              </a:rPr>
              <a:t>Topics or themes that you are interested in</a:t>
            </a:r>
            <a:endParaRPr lang="en-GB" sz="1200" kern="10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gn="just">
              <a:lnSpc>
                <a:spcPct val="107000"/>
              </a:lnSpc>
              <a:buFont typeface="Symbol" panose="05050102010706020507" pitchFamily="18" charset="2"/>
              <a:buChar char=""/>
            </a:pPr>
            <a:endParaRPr lang="en-GB" sz="1200" kern="100">
              <a:effectLst/>
              <a:latin typeface="Calibri" panose="020F0502020204030204" pitchFamily="34" charset="0"/>
              <a:ea typeface="Calibri" panose="020F0502020204030204" pitchFamily="34" charset="0"/>
              <a:cs typeface="Calibri" panose="020F0502020204030204" pitchFamily="34" charset="0"/>
            </a:endParaRPr>
          </a:p>
        </p:txBody>
      </p:sp>
      <p:sp>
        <p:nvSpPr>
          <p:cNvPr id="18" name="Subtitle 2">
            <a:extLst>
              <a:ext uri="{FF2B5EF4-FFF2-40B4-BE49-F238E27FC236}">
                <a16:creationId xmlns:a16="http://schemas.microsoft.com/office/drawing/2014/main" id="{363E0E2D-B95B-4213-2EAA-B48278192986}"/>
              </a:ext>
            </a:extLst>
          </p:cNvPr>
          <p:cNvSpPr txBox="1">
            <a:spLocks/>
          </p:cNvSpPr>
          <p:nvPr/>
        </p:nvSpPr>
        <p:spPr>
          <a:xfrm>
            <a:off x="545207" y="3332686"/>
            <a:ext cx="6770910" cy="360000"/>
          </a:xfrm>
          <a:prstGeom prst="rect">
            <a:avLst/>
          </a:prstGeom>
        </p:spPr>
        <p:txBody>
          <a:bodyPr vert="horz" lIns="91440" tIns="45720" rIns="91440" bIns="45720" rtlCol="0">
            <a:no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just"/>
            <a:r>
              <a:rPr lang="en-US" sz="1600" b="1">
                <a:latin typeface="Calibri" panose="020F0502020204030204" pitchFamily="34" charset="0"/>
                <a:ea typeface="Calibri" panose="020F0502020204030204" pitchFamily="34" charset="0"/>
                <a:cs typeface="Calibri" panose="020F0502020204030204" pitchFamily="34" charset="0"/>
              </a:rPr>
              <a:t>Other types of information you would like to see</a:t>
            </a:r>
          </a:p>
        </p:txBody>
      </p:sp>
      <p:sp>
        <p:nvSpPr>
          <p:cNvPr id="19" name="Rectangle 18">
            <a:extLst>
              <a:ext uri="{FF2B5EF4-FFF2-40B4-BE49-F238E27FC236}">
                <a16:creationId xmlns:a16="http://schemas.microsoft.com/office/drawing/2014/main" id="{E1609155-D042-CDCA-0511-ABFD85C8523E}"/>
              </a:ext>
            </a:extLst>
          </p:cNvPr>
          <p:cNvSpPr/>
          <p:nvPr/>
        </p:nvSpPr>
        <p:spPr>
          <a:xfrm>
            <a:off x="76469" y="3167108"/>
            <a:ext cx="500738" cy="420716"/>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en-US">
              <a:latin typeface="Calibri" panose="020F0502020204030204" pitchFamily="34" charset="0"/>
              <a:ea typeface="Calibri" panose="020F0502020204030204" pitchFamily="34" charset="0"/>
              <a:cs typeface="Calibri" panose="020F0502020204030204" pitchFamily="34" charset="0"/>
            </a:endParaRPr>
          </a:p>
        </p:txBody>
      </p:sp>
      <p:pic>
        <p:nvPicPr>
          <p:cNvPr id="20" name="Graphic 19" descr="Information with solid fill">
            <a:extLst>
              <a:ext uri="{FF2B5EF4-FFF2-40B4-BE49-F238E27FC236}">
                <a16:creationId xmlns:a16="http://schemas.microsoft.com/office/drawing/2014/main" id="{A009BADC-739A-A9DA-1680-F0C0804DC8E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44766" y="3208963"/>
            <a:ext cx="361392" cy="361392"/>
          </a:xfrm>
          <a:prstGeom prst="rect">
            <a:avLst/>
          </a:prstGeom>
        </p:spPr>
      </p:pic>
      <p:sp>
        <p:nvSpPr>
          <p:cNvPr id="21" name="Subtitle 2">
            <a:extLst>
              <a:ext uri="{FF2B5EF4-FFF2-40B4-BE49-F238E27FC236}">
                <a16:creationId xmlns:a16="http://schemas.microsoft.com/office/drawing/2014/main" id="{E847C179-4023-8FFB-825B-2A4D22EA0949}"/>
              </a:ext>
            </a:extLst>
          </p:cNvPr>
          <p:cNvSpPr txBox="1">
            <a:spLocks/>
          </p:cNvSpPr>
          <p:nvPr/>
        </p:nvSpPr>
        <p:spPr>
          <a:xfrm>
            <a:off x="611637" y="5123586"/>
            <a:ext cx="4633342" cy="483380"/>
          </a:xfrm>
          <a:prstGeom prst="rect">
            <a:avLst/>
          </a:prstGeom>
        </p:spPr>
        <p:txBody>
          <a:bodyPr vert="horz" lIns="91440" tIns="45720" rIns="91440" bIns="45720" rtlCol="0">
            <a:normAutofit/>
          </a:bodyPr>
          <a:lstStyle>
            <a:defPPr>
              <a:defRPr lang="en-US"/>
            </a:defPPr>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just"/>
            <a:r>
              <a:rPr lang="en-US" sz="1600" b="1">
                <a:latin typeface="Calibri" panose="020F0502020204030204" pitchFamily="34" charset="0"/>
                <a:ea typeface="Calibri" panose="020F0502020204030204" pitchFamily="34" charset="0"/>
                <a:cs typeface="Calibri" panose="020F0502020204030204" pitchFamily="34" charset="0"/>
              </a:rPr>
              <a:t>What decisions you can be involved in</a:t>
            </a:r>
          </a:p>
        </p:txBody>
      </p:sp>
      <p:sp>
        <p:nvSpPr>
          <p:cNvPr id="22" name="TextBox 8">
            <a:extLst>
              <a:ext uri="{FF2B5EF4-FFF2-40B4-BE49-F238E27FC236}">
                <a16:creationId xmlns:a16="http://schemas.microsoft.com/office/drawing/2014/main" id="{5ECD6F1B-1BF9-B54C-2D2C-E1C97CB5AF15}"/>
              </a:ext>
            </a:extLst>
          </p:cNvPr>
          <p:cNvSpPr txBox="1"/>
          <p:nvPr/>
        </p:nvSpPr>
        <p:spPr>
          <a:xfrm>
            <a:off x="579098" y="5475500"/>
            <a:ext cx="6337960" cy="3575979"/>
          </a:xfrm>
          <a:prstGeom prst="rect">
            <a:avLst/>
          </a:prstGeom>
          <a:noFill/>
          <a:ln>
            <a:solidFill>
              <a:schemeClr val="bg2">
                <a:lumMod val="90000"/>
              </a:schemeClr>
            </a:solidFill>
            <a:prstDash val="dash"/>
          </a:ln>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0" algn="just">
              <a:lnSpc>
                <a:spcPct val="107000"/>
              </a:lnSpc>
            </a:pPr>
            <a:r>
              <a:rPr lang="en-GB" sz="120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We encourage residents to get involved in making decisions relating to the safety of their buildings</a:t>
            </a:r>
            <a:endParaRPr lang="en-GB" sz="1200" kern="100">
              <a:effectLst/>
              <a:latin typeface="Calibri" panose="020F0502020204030204" pitchFamily="34" charset="0"/>
              <a:ea typeface="Calibri" panose="020F0502020204030204" pitchFamily="34" charset="0"/>
              <a:cs typeface="Calibri" panose="020F0502020204030204" pitchFamily="34" charset="0"/>
            </a:endParaRPr>
          </a:p>
          <a:p>
            <a:pPr lvl="0" algn="just">
              <a:lnSpc>
                <a:spcPct val="107000"/>
              </a:lnSpc>
              <a:spcAft>
                <a:spcPts val="800"/>
              </a:spcAft>
            </a:pPr>
            <a:r>
              <a:rPr lang="en-GB" sz="120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You can contact BSM, PMO, and Estate Operations Team with any ideas or thoughts you have about safety in your building. </a:t>
            </a:r>
          </a:p>
          <a:p>
            <a:pPr lvl="0" algn="just">
              <a:lnSpc>
                <a:spcPct val="107000"/>
              </a:lnSpc>
              <a:spcAft>
                <a:spcPts val="800"/>
              </a:spcAft>
            </a:pPr>
            <a:r>
              <a:rPr lang="en-GB" sz="1200" kern="100">
                <a:solidFill>
                  <a:srgbClr val="000000"/>
                </a:solidFill>
                <a:latin typeface="Calibri" panose="020F0502020204030204" pitchFamily="34" charset="0"/>
                <a:ea typeface="Calibri" panose="020F0502020204030204" pitchFamily="34" charset="0"/>
                <a:cs typeface="Calibri" panose="020F0502020204030204" pitchFamily="34" charset="0"/>
              </a:rPr>
              <a:t>The types of building safety decisions you can expect to be involved in are:</a:t>
            </a:r>
          </a:p>
          <a:p>
            <a:pPr marL="171450" lvl="0" indent="-171450" algn="just">
              <a:lnSpc>
                <a:spcPct val="107000"/>
              </a:lnSpc>
              <a:spcAft>
                <a:spcPts val="800"/>
              </a:spcAft>
              <a:buFont typeface="Arial" panose="020B0604020202020204" pitchFamily="34" charset="0"/>
              <a:buChar char="•"/>
            </a:pPr>
            <a:r>
              <a:rPr lang="en-GB" sz="120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Timings of works, particularly for accessing properties</a:t>
            </a:r>
          </a:p>
          <a:p>
            <a:pPr marL="171450" lvl="0" indent="-171450" algn="just">
              <a:lnSpc>
                <a:spcPct val="107000"/>
              </a:lnSpc>
              <a:spcAft>
                <a:spcPts val="800"/>
              </a:spcAft>
              <a:buFont typeface="Arial" panose="020B0604020202020204" pitchFamily="34" charset="0"/>
              <a:buChar char="•"/>
            </a:pPr>
            <a:r>
              <a:rPr lang="en-GB" sz="120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Placement of equipment during works</a:t>
            </a:r>
          </a:p>
          <a:p>
            <a:pPr marL="171450" lvl="0" indent="-171450" algn="just">
              <a:lnSpc>
                <a:spcPct val="107000"/>
              </a:lnSpc>
              <a:spcAft>
                <a:spcPts val="800"/>
              </a:spcAft>
              <a:buFont typeface="Arial" panose="020B0604020202020204" pitchFamily="34" charset="0"/>
              <a:buChar char="•"/>
            </a:pPr>
            <a:r>
              <a:rPr lang="en-GB" sz="1200" kern="100">
                <a:solidFill>
                  <a:srgbClr val="000000"/>
                </a:solidFill>
                <a:latin typeface="Calibri" panose="020F0502020204030204" pitchFamily="34" charset="0"/>
                <a:ea typeface="Calibri" panose="020F0502020204030204" pitchFamily="34" charset="0"/>
                <a:cs typeface="Calibri" panose="020F0502020204030204" pitchFamily="34" charset="0"/>
              </a:rPr>
              <a:t>Parts of the specification of works that aren’t guided by regulation or expert guidance</a:t>
            </a:r>
          </a:p>
          <a:p>
            <a:pPr lvl="0" algn="just">
              <a:lnSpc>
                <a:spcPct val="107000"/>
              </a:lnSpc>
              <a:spcAft>
                <a:spcPts val="800"/>
              </a:spcAft>
            </a:pPr>
            <a:r>
              <a:rPr lang="en-GB" sz="1200" kern="100">
                <a:solidFill>
                  <a:srgbClr val="000000"/>
                </a:solidFill>
                <a:latin typeface="Calibri" panose="020F0502020204030204" pitchFamily="34" charset="0"/>
                <a:ea typeface="Calibri" panose="020F0502020204030204" pitchFamily="34" charset="0"/>
                <a:cs typeface="Calibri" panose="020F0502020204030204" pitchFamily="34" charset="0"/>
              </a:rPr>
              <a:t>Some works can’t always be consulted on. These might involve:</a:t>
            </a:r>
          </a:p>
          <a:p>
            <a:pPr marL="171450" lvl="0" indent="-171450" algn="just">
              <a:lnSpc>
                <a:spcPct val="107000"/>
              </a:lnSpc>
              <a:spcAft>
                <a:spcPts val="800"/>
              </a:spcAft>
              <a:buFont typeface="Arial" panose="020B0604020202020204" pitchFamily="34" charset="0"/>
              <a:buChar char="•"/>
            </a:pPr>
            <a:r>
              <a:rPr lang="en-GB" sz="1200" kern="100">
                <a:solidFill>
                  <a:srgbClr val="000000"/>
                </a:solidFill>
                <a:latin typeface="Calibri" panose="020F0502020204030204" pitchFamily="34" charset="0"/>
                <a:ea typeface="Calibri" panose="020F0502020204030204" pitchFamily="34" charset="0"/>
                <a:cs typeface="Calibri" panose="020F0502020204030204" pitchFamily="34" charset="0"/>
              </a:rPr>
              <a:t>Emergency works – where quick action is needed to reduce a risk</a:t>
            </a:r>
          </a:p>
          <a:p>
            <a:pPr marL="171450" lvl="0" indent="-171450" algn="just">
              <a:lnSpc>
                <a:spcPct val="107000"/>
              </a:lnSpc>
              <a:spcAft>
                <a:spcPts val="800"/>
              </a:spcAft>
              <a:buFont typeface="Arial" panose="020B0604020202020204" pitchFamily="34" charset="0"/>
              <a:buChar char="•"/>
            </a:pPr>
            <a:r>
              <a:rPr lang="en-GB" sz="1200" kern="100">
                <a:solidFill>
                  <a:srgbClr val="000000"/>
                </a:solidFill>
                <a:latin typeface="Calibri" panose="020F0502020204030204" pitchFamily="34" charset="0"/>
                <a:ea typeface="Calibri" panose="020F0502020204030204" pitchFamily="34" charset="0"/>
                <a:cs typeface="Calibri" panose="020F0502020204030204" pitchFamily="34" charset="0"/>
              </a:rPr>
              <a:t>Where a specific product or material is needed to meet a regulation or other requirement</a:t>
            </a:r>
          </a:p>
          <a:p>
            <a:pPr marL="171450" lvl="0" indent="-171450" algn="just">
              <a:lnSpc>
                <a:spcPct val="107000"/>
              </a:lnSpc>
              <a:spcAft>
                <a:spcPts val="800"/>
              </a:spcAft>
              <a:buFont typeface="Arial" panose="020B0604020202020204" pitchFamily="34" charset="0"/>
              <a:buChar char="•"/>
            </a:pPr>
            <a:r>
              <a:rPr lang="en-GB" sz="1200" kern="100">
                <a:solidFill>
                  <a:srgbClr val="000000"/>
                </a:solidFill>
                <a:latin typeface="Calibri" panose="020F0502020204030204" pitchFamily="34" charset="0"/>
                <a:ea typeface="Calibri" panose="020F0502020204030204" pitchFamily="34" charset="0"/>
                <a:cs typeface="Calibri" panose="020F0502020204030204" pitchFamily="34" charset="0"/>
              </a:rPr>
              <a:t>If works will take less than one day and won’t be very disruptive</a:t>
            </a:r>
          </a:p>
          <a:p>
            <a:pPr lvl="0" algn="just">
              <a:lnSpc>
                <a:spcPct val="107000"/>
              </a:lnSpc>
              <a:spcAft>
                <a:spcPts val="800"/>
              </a:spcAft>
            </a:pPr>
            <a:r>
              <a:rPr lang="en-GB" sz="1200" kern="100">
                <a:solidFill>
                  <a:srgbClr val="000000"/>
                </a:solidFill>
                <a:latin typeface="Calibri" panose="020F0502020204030204" pitchFamily="34" charset="0"/>
                <a:ea typeface="Calibri" panose="020F0502020204030204" pitchFamily="34" charset="0"/>
                <a:cs typeface="Calibri" panose="020F0502020204030204" pitchFamily="34" charset="0"/>
              </a:rPr>
              <a:t>We might only consult with people directly affected by the work. For example, works accessing the balconies would only be discussed with properties with balconies. </a:t>
            </a:r>
          </a:p>
        </p:txBody>
      </p:sp>
      <p:sp>
        <p:nvSpPr>
          <p:cNvPr id="23" name="Rectangle 22">
            <a:extLst>
              <a:ext uri="{FF2B5EF4-FFF2-40B4-BE49-F238E27FC236}">
                <a16:creationId xmlns:a16="http://schemas.microsoft.com/office/drawing/2014/main" id="{737696A8-5242-1957-A80D-AB707684B353}"/>
              </a:ext>
            </a:extLst>
          </p:cNvPr>
          <p:cNvSpPr/>
          <p:nvPr/>
        </p:nvSpPr>
        <p:spPr>
          <a:xfrm>
            <a:off x="131183" y="5139580"/>
            <a:ext cx="500738" cy="420716"/>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just"/>
            <a:endParaRPr lang="en-US">
              <a:latin typeface="Calibri" panose="020F0502020204030204" pitchFamily="34" charset="0"/>
              <a:ea typeface="Calibri" panose="020F0502020204030204" pitchFamily="34" charset="0"/>
              <a:cs typeface="Calibri" panose="020F0502020204030204" pitchFamily="34" charset="0"/>
            </a:endParaRPr>
          </a:p>
        </p:txBody>
      </p:sp>
      <p:pic>
        <p:nvPicPr>
          <p:cNvPr id="24" name="Graphic 21" descr="Fork In Road with solid fill">
            <a:extLst>
              <a:ext uri="{FF2B5EF4-FFF2-40B4-BE49-F238E27FC236}">
                <a16:creationId xmlns:a16="http://schemas.microsoft.com/office/drawing/2014/main" id="{656D070F-4B43-D375-5280-55545331AB24}"/>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00856" y="5139580"/>
            <a:ext cx="361392" cy="374472"/>
          </a:xfrm>
          <a:prstGeom prst="rect">
            <a:avLst/>
          </a:prstGeom>
        </p:spPr>
      </p:pic>
      <p:sp>
        <p:nvSpPr>
          <p:cNvPr id="25" name="Title 1">
            <a:extLst>
              <a:ext uri="{FF2B5EF4-FFF2-40B4-BE49-F238E27FC236}">
                <a16:creationId xmlns:a16="http://schemas.microsoft.com/office/drawing/2014/main" id="{6722B474-BB07-7C06-A5E4-57534F1DB303}"/>
              </a:ext>
            </a:extLst>
          </p:cNvPr>
          <p:cNvSpPr txBox="1">
            <a:spLocks/>
          </p:cNvSpPr>
          <p:nvPr/>
        </p:nvSpPr>
        <p:spPr>
          <a:xfrm>
            <a:off x="298034" y="919252"/>
            <a:ext cx="4243486" cy="534955"/>
          </a:xfrm>
          <a:prstGeom prst="rect">
            <a:avLst/>
          </a:prstGeom>
        </p:spPr>
        <p:txBody>
          <a:bodyPr vert="horz" lIns="91440" tIns="45720" rIns="91440" bIns="45720" rtlCol="0" anchor="b">
            <a:normAutofit fontScale="77500" lnSpcReduction="20000"/>
          </a:bodyPr>
          <a:lstStyle>
            <a:lvl1pPr algn="ctr" defTabSz="755934" rtl="0" eaLnBrk="1" latinLnBrk="0" hangingPunct="1">
              <a:lnSpc>
                <a:spcPct val="90000"/>
              </a:lnSpc>
              <a:spcBef>
                <a:spcPct val="0"/>
              </a:spcBef>
              <a:buNone/>
              <a:defRPr sz="4960" kern="1200">
                <a:solidFill>
                  <a:schemeClr val="tx1"/>
                </a:solidFill>
                <a:latin typeface="+mj-lt"/>
                <a:ea typeface="+mj-ea"/>
                <a:cs typeface="+mj-cs"/>
              </a:defRPr>
            </a:lvl1pPr>
          </a:lstStyle>
          <a:p>
            <a:pPr algn="l"/>
            <a:r>
              <a:rPr lang="en-GB" sz="2800" b="1">
                <a:solidFill>
                  <a:schemeClr val="tx1">
                    <a:lumMod val="75000"/>
                    <a:lumOff val="25000"/>
                  </a:schemeClr>
                </a:solidFill>
                <a:latin typeface="Arial" panose="020B0604020202020204" pitchFamily="34" charset="0"/>
                <a:cs typeface="Arial" panose="020B0604020202020204" pitchFamily="34" charset="0"/>
              </a:rPr>
              <a:t>11 Angel Lane London SE17</a:t>
            </a:r>
            <a:endParaRPr lang="en-US" sz="2800" b="1">
              <a:solidFill>
                <a:schemeClr val="tx1">
                  <a:lumMod val="75000"/>
                  <a:lumOff val="25000"/>
                </a:schemeClr>
              </a:solidFill>
              <a:latin typeface="Arial" panose="020B0604020202020204" pitchFamily="34" charset="0"/>
              <a:cs typeface="Arial" panose="020B0604020202020204" pitchFamily="34" charset="0"/>
            </a:endParaRPr>
          </a:p>
        </p:txBody>
      </p:sp>
      <p:pic>
        <p:nvPicPr>
          <p:cNvPr id="11" name="Picture 10" descr="A building with glass doors&#10;&#10;AI-generated content may be incorrect.">
            <a:extLst>
              <a:ext uri="{FF2B5EF4-FFF2-40B4-BE49-F238E27FC236}">
                <a16:creationId xmlns:a16="http://schemas.microsoft.com/office/drawing/2014/main" id="{F90C0884-F5E2-2DDD-900F-8091CDA66A79}"/>
              </a:ext>
            </a:extLst>
          </p:cNvPr>
          <p:cNvPicPr>
            <a:picLocks noChangeAspect="1"/>
          </p:cNvPicPr>
          <p:nvPr/>
        </p:nvPicPr>
        <p:blipFill>
          <a:blip r:embed="rId5"/>
          <a:stretch>
            <a:fillRect/>
          </a:stretch>
        </p:blipFill>
        <p:spPr>
          <a:xfrm>
            <a:off x="4577782" y="133204"/>
            <a:ext cx="2632397" cy="1480723"/>
          </a:xfrm>
          <a:prstGeom prst="rect">
            <a:avLst/>
          </a:prstGeom>
        </p:spPr>
      </p:pic>
    </p:spTree>
    <p:extLst>
      <p:ext uri="{BB962C8B-B14F-4D97-AF65-F5344CB8AC3E}">
        <p14:creationId xmlns:p14="http://schemas.microsoft.com/office/powerpoint/2010/main" val="40077066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B3A698-E975-CEED-AB3E-3846C051953E}"/>
              </a:ext>
            </a:extLst>
          </p:cNvPr>
          <p:cNvSpPr>
            <a:spLocks noGrp="1"/>
          </p:cNvSpPr>
          <p:nvPr>
            <p:ph type="ctrTitle"/>
          </p:nvPr>
        </p:nvSpPr>
        <p:spPr>
          <a:xfrm>
            <a:off x="132231" y="433905"/>
            <a:ext cx="5847272" cy="361392"/>
          </a:xfrm>
        </p:spPr>
        <p:txBody>
          <a:bodyPr>
            <a:normAutofit/>
          </a:bodyPr>
          <a:lstStyle/>
          <a:p>
            <a:pPr algn="l"/>
            <a:r>
              <a:rPr lang="en-US" sz="1400" b="1">
                <a:solidFill>
                  <a:schemeClr val="tx1">
                    <a:lumMod val="75000"/>
                    <a:lumOff val="25000"/>
                  </a:schemeClr>
                </a:solidFill>
                <a:latin typeface="Arial" panose="020B0604020202020204" pitchFamily="34" charset="0"/>
                <a:cs typeface="Arial" panose="020B0604020202020204" pitchFamily="34" charset="0"/>
              </a:rPr>
              <a:t>Building safety resident engagement commitment</a:t>
            </a:r>
          </a:p>
        </p:txBody>
      </p:sp>
      <p:sp>
        <p:nvSpPr>
          <p:cNvPr id="14" name="Subtitle 2">
            <a:extLst>
              <a:ext uri="{FF2B5EF4-FFF2-40B4-BE49-F238E27FC236}">
                <a16:creationId xmlns:a16="http://schemas.microsoft.com/office/drawing/2014/main" id="{614AF60E-AE1F-BA86-EEC9-6E0383F1ADDF}"/>
              </a:ext>
            </a:extLst>
          </p:cNvPr>
          <p:cNvSpPr txBox="1">
            <a:spLocks/>
          </p:cNvSpPr>
          <p:nvPr/>
        </p:nvSpPr>
        <p:spPr>
          <a:xfrm>
            <a:off x="439363" y="2125728"/>
            <a:ext cx="4244836" cy="483380"/>
          </a:xfrm>
          <a:prstGeom prst="rect">
            <a:avLst/>
          </a:prstGeom>
        </p:spPr>
        <p:txBody>
          <a:bodyPr vert="horz" lIns="91440" tIns="45720" rIns="91440" bIns="45720" rtlCol="0">
            <a:norm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l"/>
            <a:r>
              <a:rPr lang="en-US" sz="1600" b="1"/>
              <a:t>How you can influence decisions</a:t>
            </a:r>
          </a:p>
        </p:txBody>
      </p:sp>
      <p:sp>
        <p:nvSpPr>
          <p:cNvPr id="15" name="TextBox 14">
            <a:extLst>
              <a:ext uri="{FF2B5EF4-FFF2-40B4-BE49-F238E27FC236}">
                <a16:creationId xmlns:a16="http://schemas.microsoft.com/office/drawing/2014/main" id="{7B9BCBA2-4283-2423-890E-3070F173DB83}"/>
              </a:ext>
            </a:extLst>
          </p:cNvPr>
          <p:cNvSpPr txBox="1"/>
          <p:nvPr/>
        </p:nvSpPr>
        <p:spPr>
          <a:xfrm>
            <a:off x="531159" y="2453908"/>
            <a:ext cx="6516000" cy="1578253"/>
          </a:xfrm>
          <a:prstGeom prst="rect">
            <a:avLst/>
          </a:prstGeom>
          <a:noFill/>
          <a:ln>
            <a:solidFill>
              <a:schemeClr val="bg2">
                <a:lumMod val="90000"/>
              </a:schemeClr>
            </a:solidFill>
            <a:prstDash val="dash"/>
          </a:ln>
        </p:spPr>
        <p:txBody>
          <a:bodyPr wrap="square" numCol="2" rtlCol="0">
            <a:spAutoFit/>
          </a:bodyPr>
          <a:lstStyle/>
          <a:p>
            <a:pPr>
              <a:lnSpc>
                <a:spcPct val="107000"/>
              </a:lnSpc>
              <a:spcAft>
                <a:spcPts val="800"/>
              </a:spcAft>
            </a:pPr>
            <a:r>
              <a:rPr lang="en-GB" sz="120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Proactively seeking out resident feedback and using that information to tailor our building safety approach     	  </a:t>
            </a:r>
            <a:endParaRPr lang="en-GB" sz="1200" kern="10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171450" lvl="0" indent="-171450">
              <a:lnSpc>
                <a:spcPct val="107000"/>
              </a:lnSpc>
              <a:buSzPct val="130000"/>
              <a:buFont typeface="Arial" panose="020B0604020202020204" pitchFamily="34" charset="0"/>
              <a:buChar char="•"/>
            </a:pPr>
            <a:r>
              <a:rPr lang="en-GB" sz="1200">
                <a:latin typeface="Calibri" panose="020F0502020204030204" pitchFamily="34" charset="0"/>
                <a:cs typeface="Calibri" panose="020F0502020204030204" pitchFamily="34" charset="0"/>
              </a:rPr>
              <a:t>Primarily contacting BSM, PMO &amp; EOM </a:t>
            </a:r>
          </a:p>
          <a:p>
            <a:pPr marL="171450" lvl="0" indent="-171450">
              <a:lnSpc>
                <a:spcPct val="107000"/>
              </a:lnSpc>
              <a:buSzPct val="130000"/>
              <a:buFont typeface="Arial" panose="020B0604020202020204" pitchFamily="34" charset="0"/>
              <a:buChar char="•"/>
            </a:pPr>
            <a:r>
              <a:rPr lang="en-GB" sz="1200">
                <a:latin typeface="Calibri" panose="020F0502020204030204" pitchFamily="34" charset="0"/>
                <a:cs typeface="Calibri" panose="020F0502020204030204" pitchFamily="34" charset="0"/>
              </a:rPr>
              <a:t>Contacting your BSM at NHG if you need to     escalate any concerns</a:t>
            </a:r>
          </a:p>
          <a:p>
            <a:pPr marL="171450" lvl="0" indent="-171450">
              <a:lnSpc>
                <a:spcPct val="107000"/>
              </a:lnSpc>
              <a:buSzPct val="130000"/>
              <a:buFont typeface="Arial" panose="020B0604020202020204" pitchFamily="34" charset="0"/>
              <a:buChar char="•"/>
            </a:pPr>
            <a:r>
              <a:rPr lang="en-GB" sz="1200">
                <a:latin typeface="Calibri" panose="020F0502020204030204" pitchFamily="34" charset="0"/>
                <a:cs typeface="Calibri" panose="020F0502020204030204" pitchFamily="34" charset="0"/>
              </a:rPr>
              <a:t>Drop ins</a:t>
            </a:r>
          </a:p>
          <a:p>
            <a:pPr lvl="0" algn="just">
              <a:lnSpc>
                <a:spcPct val="107000"/>
              </a:lnSpc>
              <a:buSzPct val="130000"/>
            </a:pPr>
            <a:r>
              <a:rPr lang="en-GB" sz="1200">
                <a:latin typeface="Calibri" panose="020F0502020204030204" pitchFamily="34" charset="0"/>
                <a:cs typeface="Calibri" panose="020F0502020204030204" pitchFamily="34" charset="0"/>
              </a:rPr>
              <a:t>We will use your feedback in our discussions with our contractors, or other parties like housing management, to consider how we can adapt works planning, timescales and specifications to accommodate as much of 	your feedback as possible. </a:t>
            </a:r>
            <a:endParaRPr lang="en-GB" sz="1200" kern="1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7" name="Subtitle 2">
            <a:extLst>
              <a:ext uri="{FF2B5EF4-FFF2-40B4-BE49-F238E27FC236}">
                <a16:creationId xmlns:a16="http://schemas.microsoft.com/office/drawing/2014/main" id="{BAC581F7-2A63-120C-8BCA-330F4B84A308}"/>
              </a:ext>
            </a:extLst>
          </p:cNvPr>
          <p:cNvSpPr txBox="1">
            <a:spLocks/>
          </p:cNvSpPr>
          <p:nvPr/>
        </p:nvSpPr>
        <p:spPr>
          <a:xfrm>
            <a:off x="500738" y="4109626"/>
            <a:ext cx="6450923" cy="361392"/>
          </a:xfrm>
          <a:prstGeom prst="rect">
            <a:avLst/>
          </a:prstGeom>
        </p:spPr>
        <p:txBody>
          <a:bodyPr vert="horz" lIns="91440" tIns="45720" rIns="91440" bIns="45720" rtlCol="0">
            <a:norm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l"/>
            <a:r>
              <a:rPr lang="en-US" sz="1600" b="1"/>
              <a:t>How we’ll gather and use your opinions</a:t>
            </a:r>
          </a:p>
        </p:txBody>
      </p:sp>
      <p:sp>
        <p:nvSpPr>
          <p:cNvPr id="18" name="TextBox 17">
            <a:extLst>
              <a:ext uri="{FF2B5EF4-FFF2-40B4-BE49-F238E27FC236}">
                <a16:creationId xmlns:a16="http://schemas.microsoft.com/office/drawing/2014/main" id="{AF465F6F-44D5-223F-55AC-E5B610CA7A86}"/>
              </a:ext>
            </a:extLst>
          </p:cNvPr>
          <p:cNvSpPr txBox="1"/>
          <p:nvPr/>
        </p:nvSpPr>
        <p:spPr>
          <a:xfrm>
            <a:off x="487686" y="4235963"/>
            <a:ext cx="6490197" cy="1801262"/>
          </a:xfrm>
          <a:prstGeom prst="rect">
            <a:avLst/>
          </a:prstGeom>
          <a:noFill/>
          <a:ln>
            <a:solidFill>
              <a:schemeClr val="bg2">
                <a:lumMod val="90000"/>
              </a:schemeClr>
            </a:solidFill>
            <a:prstDash val="dash"/>
          </a:ln>
        </p:spPr>
        <p:txBody>
          <a:bodyPr wrap="square" rtlCol="0">
            <a:spAutoFit/>
          </a:bodyPr>
          <a:lstStyle/>
          <a:p>
            <a:pPr marL="342900" lvl="0" indent="-342900">
              <a:lnSpc>
                <a:spcPct val="107000"/>
              </a:lnSpc>
              <a:buFont typeface="Symbol" panose="05050102010706020507" pitchFamily="18" charset="2"/>
              <a:buChar char=""/>
            </a:pPr>
            <a:endParaRPr lang="en-GB" sz="1200" kern="1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07000"/>
              </a:lnSpc>
              <a:buFont typeface="Symbol" panose="05050102010706020507" pitchFamily="18" charset="2"/>
              <a:buChar char=""/>
            </a:pPr>
            <a:r>
              <a:rPr lang="en-GB" sz="120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We’ll keep a record on our Workwise system from our interactions as listed above</a:t>
            </a:r>
            <a:endParaRPr lang="en-GB" sz="1200" kern="1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GB" sz="120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We’ll gather your thoughts in line with our usual GDPR policies, just like when you contact us about anything else. </a:t>
            </a:r>
            <a:endParaRPr lang="en-GB" sz="1200" kern="10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07000"/>
              </a:lnSpc>
              <a:spcAft>
                <a:spcPts val="800"/>
              </a:spcAft>
              <a:buFont typeface="Symbol" panose="05050102010706020507" pitchFamily="18" charset="2"/>
              <a:buChar char=""/>
            </a:pPr>
            <a:r>
              <a:rPr lang="en-GB" sz="1200" kern="100">
                <a:solidFill>
                  <a:srgbClr val="000000"/>
                </a:solidFill>
                <a:latin typeface="Calibri" panose="020F0502020204030204" pitchFamily="34" charset="0"/>
                <a:ea typeface="Calibri" panose="020F0502020204030204" pitchFamily="34" charset="0"/>
                <a:cs typeface="Calibri" panose="020F0502020204030204" pitchFamily="34" charset="0"/>
              </a:rPr>
              <a:t>We will feedback to you any decisions made using the information you have told us</a:t>
            </a:r>
          </a:p>
          <a:p>
            <a:pPr marL="342900" lvl="0" indent="-342900">
              <a:lnSpc>
                <a:spcPct val="107000"/>
              </a:lnSpc>
              <a:spcAft>
                <a:spcPts val="800"/>
              </a:spcAft>
              <a:buFont typeface="Symbol" panose="05050102010706020507" pitchFamily="18" charset="2"/>
              <a:buChar char=""/>
            </a:pPr>
            <a:endParaRPr lang="en-GB" sz="1200" kern="100">
              <a:effectLst/>
              <a:latin typeface="Calibri" panose="020F0502020204030204" pitchFamily="34" charset="0"/>
              <a:ea typeface="Calibri" panose="020F0502020204030204" pitchFamily="34" charset="0"/>
              <a:cs typeface="Times New Roman" panose="02020603050405020304" pitchFamily="18" charset="0"/>
            </a:endParaRPr>
          </a:p>
          <a:p>
            <a:endParaRPr lang="en-US" sz="1400"/>
          </a:p>
        </p:txBody>
      </p:sp>
      <p:sp>
        <p:nvSpPr>
          <p:cNvPr id="19" name="Subtitle 2">
            <a:extLst>
              <a:ext uri="{FF2B5EF4-FFF2-40B4-BE49-F238E27FC236}">
                <a16:creationId xmlns:a16="http://schemas.microsoft.com/office/drawing/2014/main" id="{492D78D8-C37D-C876-3B66-73C23AAAF256}"/>
              </a:ext>
            </a:extLst>
          </p:cNvPr>
          <p:cNvSpPr txBox="1">
            <a:spLocks/>
          </p:cNvSpPr>
          <p:nvPr/>
        </p:nvSpPr>
        <p:spPr>
          <a:xfrm>
            <a:off x="493623" y="5408529"/>
            <a:ext cx="6450923" cy="361392"/>
          </a:xfrm>
          <a:prstGeom prst="rect">
            <a:avLst/>
          </a:prstGeom>
        </p:spPr>
        <p:txBody>
          <a:bodyPr vert="horz" lIns="91440" tIns="45720" rIns="91440" bIns="45720" rtlCol="0">
            <a:norm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l"/>
            <a:r>
              <a:rPr lang="en-US" sz="1600" b="1"/>
              <a:t>How we’ll measure and review this commitment</a:t>
            </a:r>
          </a:p>
        </p:txBody>
      </p:sp>
      <p:sp>
        <p:nvSpPr>
          <p:cNvPr id="20" name="TextBox 19">
            <a:extLst>
              <a:ext uri="{FF2B5EF4-FFF2-40B4-BE49-F238E27FC236}">
                <a16:creationId xmlns:a16="http://schemas.microsoft.com/office/drawing/2014/main" id="{981586DF-7B98-3A80-3CD7-B9069DC9ED17}"/>
              </a:ext>
            </a:extLst>
          </p:cNvPr>
          <p:cNvSpPr txBox="1"/>
          <p:nvPr/>
        </p:nvSpPr>
        <p:spPr>
          <a:xfrm>
            <a:off x="470382" y="5748288"/>
            <a:ext cx="6450923" cy="1975413"/>
          </a:xfrm>
          <a:prstGeom prst="rect">
            <a:avLst/>
          </a:prstGeom>
          <a:noFill/>
          <a:ln>
            <a:solidFill>
              <a:schemeClr val="bg2">
                <a:lumMod val="90000"/>
              </a:schemeClr>
            </a:solidFill>
            <a:prstDash val="dash"/>
          </a:ln>
        </p:spPr>
        <p:txBody>
          <a:bodyPr wrap="square" lIns="91440" tIns="45720" rIns="91440" bIns="45720" rtlCol="0" anchor="t">
            <a:spAutoFit/>
          </a:bodyPr>
          <a:lstStyle/>
          <a:p>
            <a:pPr marL="342900" lvl="0" indent="-342900">
              <a:lnSpc>
                <a:spcPct val="107000"/>
              </a:lnSpc>
              <a:buFont typeface="Symbol" panose="05050102010706020507" pitchFamily="18" charset="2"/>
              <a:buChar char=""/>
            </a:pPr>
            <a:r>
              <a:rPr lang="en-GB" sz="1200" kern="100">
                <a:solidFill>
                  <a:srgbClr val="000000"/>
                </a:solidFill>
                <a:latin typeface="Calibri" panose="020F0502020204030204" pitchFamily="34" charset="0"/>
                <a:ea typeface="Calibri" panose="020F0502020204030204" pitchFamily="34" charset="0"/>
                <a:cs typeface="Calibri" panose="020F0502020204030204" pitchFamily="34" charset="0"/>
              </a:rPr>
              <a:t>Use feedback you give your estate management team, property manager, or us– whether </a:t>
            </a:r>
            <a:r>
              <a:rPr lang="en-GB" sz="1200" kern="100">
                <a:solidFill>
                  <a:srgbClr val="000000"/>
                </a:solidFill>
                <a:latin typeface="Calibri"/>
                <a:ea typeface="Calibri" panose="020F0502020204030204" pitchFamily="34" charset="0"/>
                <a:cs typeface="Calibri"/>
              </a:rPr>
              <a:t>formal or informal – about how this commitment is working.</a:t>
            </a:r>
          </a:p>
          <a:p>
            <a:pPr marL="342900" lvl="0" indent="-342900">
              <a:lnSpc>
                <a:spcPct val="107000"/>
              </a:lnSpc>
              <a:spcAft>
                <a:spcPts val="600"/>
              </a:spcAft>
              <a:buFont typeface="Symbol" panose="05050102010706020507" pitchFamily="18" charset="2"/>
              <a:buChar char=""/>
            </a:pPr>
            <a:r>
              <a:rPr lang="en-GB" sz="1200" kern="100">
                <a:solidFill>
                  <a:srgbClr val="000000"/>
                </a:solidFill>
                <a:latin typeface="Calibri"/>
                <a:ea typeface="Calibri" panose="020F0502020204030204" pitchFamily="34" charset="0"/>
                <a:cs typeface="Calibri"/>
              </a:rPr>
              <a:t>NHG will review feedback periodically to understand if the commitment needs to be reviewed.</a:t>
            </a:r>
          </a:p>
          <a:p>
            <a:pPr marL="342900" lvl="0" indent="-342900">
              <a:lnSpc>
                <a:spcPct val="107000"/>
              </a:lnSpc>
              <a:spcAft>
                <a:spcPts val="600"/>
              </a:spcAft>
              <a:buFont typeface="Symbol" panose="05050102010706020507" pitchFamily="18" charset="2"/>
              <a:buChar char=""/>
            </a:pPr>
            <a:endParaRPr lang="en-GB" sz="1200" kern="100">
              <a:solidFill>
                <a:srgbClr val="000000"/>
              </a:solidFill>
              <a:effectLst/>
              <a:latin typeface="Calibri"/>
              <a:ea typeface="Calibri" panose="020F0502020204030204" pitchFamily="34" charset="0"/>
              <a:cs typeface="Calibri"/>
            </a:endParaRPr>
          </a:p>
          <a:p>
            <a:pPr marL="0" marR="0" lvl="0" indent="0" algn="l" defTabSz="457200" rtl="0" eaLnBrk="1" fontAlgn="auto" latinLnBrk="0" hangingPunct="1">
              <a:lnSpc>
                <a:spcPct val="100000"/>
              </a:lnSpc>
              <a:spcAft>
                <a:spcPts val="600"/>
              </a:spcAft>
              <a:buClrTx/>
              <a:buSzTx/>
              <a:buFontTx/>
              <a:buNone/>
              <a:tabLst/>
              <a:defRPr/>
            </a:pPr>
            <a:r>
              <a:rPr kumimoji="0" lang="en-GB" sz="1400" b="1" i="0" u="none" strike="noStrike" kern="1200" cap="none" spc="0" normalizeH="0" baseline="0" noProof="0">
                <a:ln>
                  <a:noFill/>
                </a:ln>
                <a:solidFill>
                  <a:srgbClr val="000000"/>
                </a:solidFill>
                <a:effectLst/>
                <a:uLnTx/>
                <a:uFillTx/>
                <a:latin typeface="Calibri"/>
                <a:ea typeface="Calibri" panose="020F0502020204030204" pitchFamily="34" charset="0"/>
                <a:cs typeface="Calibri"/>
              </a:rPr>
              <a:t>Got a question </a:t>
            </a:r>
            <a:r>
              <a:rPr lang="en-GB" sz="1400" b="1">
                <a:solidFill>
                  <a:srgbClr val="000000"/>
                </a:solidFill>
                <a:latin typeface="Calibri"/>
                <a:ea typeface="Calibri" panose="020F0502020204030204" pitchFamily="34" charset="0"/>
                <a:cs typeface="Calibri"/>
              </a:rPr>
              <a:t>or concern </a:t>
            </a:r>
            <a:r>
              <a:rPr kumimoji="0" lang="en-GB" sz="1400" b="1" i="0" u="none" strike="noStrike" kern="1200" cap="none" spc="0" normalizeH="0" baseline="0" noProof="0">
                <a:ln>
                  <a:noFill/>
                </a:ln>
                <a:solidFill>
                  <a:srgbClr val="000000"/>
                </a:solidFill>
                <a:effectLst/>
                <a:uLnTx/>
                <a:uFillTx/>
                <a:latin typeface="Calibri"/>
                <a:ea typeface="Calibri" panose="020F0502020204030204" pitchFamily="34" charset="0"/>
                <a:cs typeface="Calibri"/>
              </a:rPr>
              <a:t>about this commitment? Get in touch with your building safety manager here:</a:t>
            </a:r>
            <a:endParaRPr lang="en-GB" sz="1400" b="1" i="0" u="none" strike="noStrike" kern="1200" cap="none" spc="0" normalizeH="0" baseline="0" noProof="0">
              <a:ln>
                <a:noFill/>
              </a:ln>
              <a:solidFill>
                <a:srgbClr val="000000"/>
              </a:solidFill>
              <a:effectLst/>
              <a:uLnTx/>
              <a:uFillTx/>
              <a:latin typeface="Calibri"/>
              <a:ea typeface="Calibri" panose="020F0502020204030204" pitchFamily="34" charset="0"/>
              <a:cs typeface="Calibri"/>
            </a:endParaRPr>
          </a:p>
          <a:p>
            <a:pPr lvl="0">
              <a:defRPr/>
            </a:pPr>
            <a:r>
              <a:rPr kumimoji="0" lang="en-GB" sz="1400" b="1" i="0" u="none" strike="noStrike" kern="1200" cap="none" spc="0" normalizeH="0" baseline="0" noProof="0">
                <a:ln>
                  <a:noFill/>
                </a:ln>
                <a:solidFill>
                  <a:srgbClr val="0F9ED5"/>
                </a:solidFill>
                <a:effectLst/>
                <a:uLnTx/>
                <a:uFillTx/>
                <a:latin typeface="Calibri"/>
                <a:cs typeface="Calibri"/>
              </a:rPr>
              <a:t>Email: </a:t>
            </a:r>
            <a:r>
              <a:rPr lang="en-GB" sz="1400" b="1">
                <a:solidFill>
                  <a:srgbClr val="000000"/>
                </a:solidFill>
                <a:latin typeface="Calibri" panose="020F0502020204030204" pitchFamily="34" charset="0"/>
              </a:rPr>
              <a:t>Naomi.Duce@nhg.org.uk</a:t>
            </a:r>
            <a:br>
              <a:rPr lang="en-US" sz="1400" b="1">
                <a:latin typeface="Calibri" panose="020F0502020204030204" pitchFamily="34" charset="0"/>
              </a:rPr>
            </a:br>
            <a:r>
              <a:rPr lang="en-US" sz="1400" b="1">
                <a:solidFill>
                  <a:srgbClr val="0F9ED5"/>
                </a:solidFill>
                <a:latin typeface="Calibri"/>
                <a:cs typeface="Calibri"/>
              </a:rPr>
              <a:t>Phone: </a:t>
            </a:r>
            <a:r>
              <a:rPr lang="en-GB" sz="1400" b="1">
                <a:latin typeface="Calibri" panose="020F0502020204030204" pitchFamily="34" charset="0"/>
                <a:ea typeface="Calibri" panose="020F0502020204030204" pitchFamily="34" charset="0"/>
                <a:cs typeface="Calibri" panose="020F0502020204030204" pitchFamily="34" charset="0"/>
              </a:rPr>
              <a:t>07774781997</a:t>
            </a:r>
            <a:endParaRPr lang="en-US" sz="1400"/>
          </a:p>
        </p:txBody>
      </p:sp>
      <p:sp>
        <p:nvSpPr>
          <p:cNvPr id="38" name="Rectangle 37">
            <a:extLst>
              <a:ext uri="{FF2B5EF4-FFF2-40B4-BE49-F238E27FC236}">
                <a16:creationId xmlns:a16="http://schemas.microsoft.com/office/drawing/2014/main" id="{5F82C241-E2D0-0DA9-3BC1-C0BCE6E76E1C}"/>
              </a:ext>
            </a:extLst>
          </p:cNvPr>
          <p:cNvSpPr/>
          <p:nvPr/>
        </p:nvSpPr>
        <p:spPr>
          <a:xfrm>
            <a:off x="0" y="4077196"/>
            <a:ext cx="500738" cy="420716"/>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2139AB81-F2EE-7DAB-64BA-E5231151A8D2}"/>
              </a:ext>
            </a:extLst>
          </p:cNvPr>
          <p:cNvSpPr/>
          <p:nvPr/>
        </p:nvSpPr>
        <p:spPr>
          <a:xfrm>
            <a:off x="20284" y="5332049"/>
            <a:ext cx="500738" cy="420716"/>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Graphic 23" descr="Speedometer Middle with solid fill">
            <a:extLst>
              <a:ext uri="{FF2B5EF4-FFF2-40B4-BE49-F238E27FC236}">
                <a16:creationId xmlns:a16="http://schemas.microsoft.com/office/drawing/2014/main" id="{C707492B-B5C8-8716-2617-02FCA6AF18DF}"/>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62558" y="5346826"/>
            <a:ext cx="361392" cy="361392"/>
          </a:xfrm>
          <a:prstGeom prst="rect">
            <a:avLst/>
          </a:prstGeom>
        </p:spPr>
      </p:pic>
      <p:pic>
        <p:nvPicPr>
          <p:cNvPr id="30" name="Graphic 29" descr="Thought bubble with solid fill">
            <a:extLst>
              <a:ext uri="{FF2B5EF4-FFF2-40B4-BE49-F238E27FC236}">
                <a16:creationId xmlns:a16="http://schemas.microsoft.com/office/drawing/2014/main" id="{9709EB74-3487-3214-6A0C-79A092DFF3F3}"/>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8928" y="4120028"/>
            <a:ext cx="335053" cy="335053"/>
          </a:xfrm>
          <a:prstGeom prst="rect">
            <a:avLst/>
          </a:prstGeom>
        </p:spPr>
      </p:pic>
      <p:sp>
        <p:nvSpPr>
          <p:cNvPr id="16" name="Rectangle 15">
            <a:extLst>
              <a:ext uri="{FF2B5EF4-FFF2-40B4-BE49-F238E27FC236}">
                <a16:creationId xmlns:a16="http://schemas.microsoft.com/office/drawing/2014/main" id="{498E439F-0D93-ED3E-F818-A8C3683E3027}"/>
              </a:ext>
            </a:extLst>
          </p:cNvPr>
          <p:cNvSpPr/>
          <p:nvPr/>
        </p:nvSpPr>
        <p:spPr>
          <a:xfrm>
            <a:off x="-16291" y="2148887"/>
            <a:ext cx="500738" cy="420716"/>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Graphic 7" descr="Fork In Road with solid fill">
            <a:extLst>
              <a:ext uri="{FF2B5EF4-FFF2-40B4-BE49-F238E27FC236}">
                <a16:creationId xmlns:a16="http://schemas.microsoft.com/office/drawing/2014/main" id="{5033C3F4-37F6-6479-C8FC-1249B294B8A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0421" y="2152662"/>
            <a:ext cx="362212" cy="362212"/>
          </a:xfrm>
          <a:prstGeom prst="rect">
            <a:avLst/>
          </a:prstGeom>
        </p:spPr>
      </p:pic>
      <p:sp>
        <p:nvSpPr>
          <p:cNvPr id="4" name="Title 1">
            <a:extLst>
              <a:ext uri="{FF2B5EF4-FFF2-40B4-BE49-F238E27FC236}">
                <a16:creationId xmlns:a16="http://schemas.microsoft.com/office/drawing/2014/main" id="{50E91AA7-5F7E-3214-1DF6-790E22AAC25D}"/>
              </a:ext>
            </a:extLst>
          </p:cNvPr>
          <p:cNvSpPr txBox="1">
            <a:spLocks/>
          </p:cNvSpPr>
          <p:nvPr/>
        </p:nvSpPr>
        <p:spPr>
          <a:xfrm>
            <a:off x="298034" y="919252"/>
            <a:ext cx="4243486" cy="534955"/>
          </a:xfrm>
          <a:prstGeom prst="rect">
            <a:avLst/>
          </a:prstGeom>
        </p:spPr>
        <p:txBody>
          <a:bodyPr vert="horz" lIns="91440" tIns="45720" rIns="91440" bIns="45720" rtlCol="0" anchor="b">
            <a:normAutofit fontScale="77500" lnSpcReduction="20000"/>
          </a:bodyPr>
          <a:lstStyle>
            <a:lvl1pPr algn="ctr" defTabSz="755934" rtl="0" eaLnBrk="1" latinLnBrk="0" hangingPunct="1">
              <a:lnSpc>
                <a:spcPct val="90000"/>
              </a:lnSpc>
              <a:spcBef>
                <a:spcPct val="0"/>
              </a:spcBef>
              <a:buNone/>
              <a:defRPr sz="4960" kern="1200">
                <a:solidFill>
                  <a:schemeClr val="tx1"/>
                </a:solidFill>
                <a:latin typeface="+mj-lt"/>
                <a:ea typeface="+mj-ea"/>
                <a:cs typeface="+mj-cs"/>
              </a:defRPr>
            </a:lvl1pPr>
          </a:lstStyle>
          <a:p>
            <a:pPr algn="l"/>
            <a:r>
              <a:rPr lang="en-GB" sz="2800" b="1">
                <a:solidFill>
                  <a:schemeClr val="tx1">
                    <a:lumMod val="75000"/>
                    <a:lumOff val="25000"/>
                  </a:schemeClr>
                </a:solidFill>
                <a:latin typeface="Arial" panose="020B0604020202020204" pitchFamily="34" charset="0"/>
                <a:cs typeface="Arial" panose="020B0604020202020204" pitchFamily="34" charset="0"/>
              </a:rPr>
              <a:t>11 Angel Lane London SE17</a:t>
            </a:r>
            <a:endParaRPr lang="en-US" sz="2800" b="1">
              <a:solidFill>
                <a:schemeClr val="tx1">
                  <a:lumMod val="75000"/>
                  <a:lumOff val="25000"/>
                </a:schemeClr>
              </a:solidFill>
              <a:latin typeface="Arial" panose="020B0604020202020204" pitchFamily="34" charset="0"/>
              <a:cs typeface="Arial" panose="020B0604020202020204" pitchFamily="34" charset="0"/>
            </a:endParaRPr>
          </a:p>
        </p:txBody>
      </p:sp>
      <p:pic>
        <p:nvPicPr>
          <p:cNvPr id="12" name="Picture 11" descr="A building with glass doors&#10;&#10;AI-generated content may be incorrect.">
            <a:extLst>
              <a:ext uri="{FF2B5EF4-FFF2-40B4-BE49-F238E27FC236}">
                <a16:creationId xmlns:a16="http://schemas.microsoft.com/office/drawing/2014/main" id="{B8D6762C-7ED6-B67B-23F9-3711C601A78D}"/>
              </a:ext>
            </a:extLst>
          </p:cNvPr>
          <p:cNvPicPr>
            <a:picLocks noChangeAspect="1"/>
          </p:cNvPicPr>
          <p:nvPr/>
        </p:nvPicPr>
        <p:blipFill>
          <a:blip r:embed="rId5"/>
          <a:stretch>
            <a:fillRect/>
          </a:stretch>
        </p:blipFill>
        <p:spPr>
          <a:xfrm>
            <a:off x="4577782" y="133204"/>
            <a:ext cx="2632397" cy="1480723"/>
          </a:xfrm>
          <a:prstGeom prst="rect">
            <a:avLst/>
          </a:prstGeom>
        </p:spPr>
      </p:pic>
    </p:spTree>
    <p:extLst>
      <p:ext uri="{BB962C8B-B14F-4D97-AF65-F5344CB8AC3E}">
        <p14:creationId xmlns:p14="http://schemas.microsoft.com/office/powerpoint/2010/main" val="313236450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802E79495E351747A918935D054C665D" ma:contentTypeVersion="17" ma:contentTypeDescription="Create a new document." ma:contentTypeScope="" ma:versionID="bfc55bff26550249963d4b60f3813966">
  <xsd:schema xmlns:xsd="http://www.w3.org/2001/XMLSchema" xmlns:xs="http://www.w3.org/2001/XMLSchema" xmlns:p="http://schemas.microsoft.com/office/2006/metadata/properties" xmlns:ns2="ea8da8df-b94d-47a9-86d7-54d6ef796924" xmlns:ns3="78bc8ffe-2289-4017-bb55-186827275929" targetNamespace="http://schemas.microsoft.com/office/2006/metadata/properties" ma:root="true" ma:fieldsID="a8c4ba2c2b1823b6e4420690ebd65a4d" ns2:_="" ns3:_="">
    <xsd:import namespace="ea8da8df-b94d-47a9-86d7-54d6ef796924"/>
    <xsd:import namespace="78bc8ffe-2289-4017-bb55-18682727592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DateTaken" minOccurs="0"/>
                <xsd:element ref="ns2:MediaServiceLocation" minOccurs="0"/>
                <xsd:element ref="ns3:SharedWithUsers" minOccurs="0"/>
                <xsd:element ref="ns3:SharedWithDetails" minOccurs="0"/>
                <xsd:element ref="ns2:MediaServiceObjectDetectorVersions" minOccurs="0"/>
                <xsd:element ref="ns2:MediaLengthInSecond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a8da8df-b94d-47a9-86d7-54d6ef79692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8ce87fc4-357e-4711-b70b-a85f341929d1"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Location" ma:index="19" nillable="true" ma:displayName="Location" ma:indexed="true" ma:internalName="MediaServiceLocation" ma:readOnly="true">
      <xsd:simpleType>
        <xsd:restriction base="dms:Text"/>
      </xsd:simpleType>
    </xsd:element>
    <xsd:element name="MediaServiceObjectDetectorVersions" ma:index="22" nillable="true" ma:displayName="MediaServiceObjectDetectorVersions" ma:description="" ma:hidden="true" ma:indexed="true" ma:internalName="MediaServiceObjectDetectorVersions" ma:readOnly="true">
      <xsd:simpleType>
        <xsd:restriction base="dms:Text"/>
      </xsd:simpleType>
    </xsd:element>
    <xsd:element name="MediaLengthInSeconds" ma:index="23" nillable="true" ma:displayName="MediaLengthInSeconds" ma:hidden="true" ma:internalName="MediaLengthInSeconds" ma:readOnly="true">
      <xsd:simpleType>
        <xsd:restriction base="dms:Unknown"/>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8bc8ffe-2289-4017-bb55-18682727592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565b746d-a45e-452f-be95-3fbaa598f281}" ma:internalName="TaxCatchAll" ma:showField="CatchAllData" ma:web="78bc8ffe-2289-4017-bb55-186827275929">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78bc8ffe-2289-4017-bb55-186827275929" xsi:nil="true"/>
    <lcf76f155ced4ddcb4097134ff3c332f xmlns="ea8da8df-b94d-47a9-86d7-54d6ef796924">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3F5E1F8D-FFB4-40A3-98D3-D34DA0820516}">
  <ds:schemaRefs>
    <ds:schemaRef ds:uri="http://schemas.microsoft.com/sharepoint/v3/contenttype/forms"/>
  </ds:schemaRefs>
</ds:datastoreItem>
</file>

<file path=customXml/itemProps2.xml><?xml version="1.0" encoding="utf-8"?>
<ds:datastoreItem xmlns:ds="http://schemas.openxmlformats.org/officeDocument/2006/customXml" ds:itemID="{100B2BEE-F883-4101-85EB-2E038EFFEC38}">
  <ds:schemaRefs>
    <ds:schemaRef ds:uri="78bc8ffe-2289-4017-bb55-186827275929"/>
    <ds:schemaRef ds:uri="ea8da8df-b94d-47a9-86d7-54d6ef79692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9FD194DD-A342-440F-A90A-6B8A5E223545}">
  <ds:schemaRefs>
    <ds:schemaRef ds:uri="78bc8ffe-2289-4017-bb55-186827275929"/>
    <ds:schemaRef ds:uri="80719e9b-c1c1-4708-b867-33436e74a90d"/>
    <ds:schemaRef ds:uri="abc42611-703a-4de2-9a4c-95be38a01975"/>
    <ds:schemaRef ds:uri="ea8da8df-b94d-47a9-86d7-54d6ef796924"/>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Metadata/LabelInfo.xml><?xml version="1.0" encoding="utf-8"?>
<clbl:labelList xmlns:clbl="http://schemas.microsoft.com/office/2020/mipLabelMetadata">
  <clbl:label id="{5e66e4c4-c0f1-4c5c-a3e7-775eb7b48787}" enabled="0" method="" siteId="{5e66e4c4-c0f1-4c5c-a3e7-775eb7b48787}" removed="1"/>
</clbl:labelList>
</file>

<file path=docProps/app.xml><?xml version="1.0" encoding="utf-8"?>
<Properties xmlns="http://schemas.openxmlformats.org/officeDocument/2006/extended-properties" xmlns:vt="http://schemas.openxmlformats.org/officeDocument/2006/docPropsVTypes">
  <Template>Office Theme</Template>
  <Application>Microsoft Office PowerPoint</Application>
  <PresentationFormat>Custom</PresentationFormat>
  <Slides>3</Slides>
  <Notes>0</Notes>
  <HiddenSlides>0</HiddenSlides>
  <ScaleCrop>false</ScaleCrop>
  <HeadingPairs>
    <vt:vector size="4" baseType="variant">
      <vt:variant>
        <vt:lpstr>Theme</vt:lpstr>
      </vt:variant>
      <vt:variant>
        <vt:i4>1</vt:i4>
      </vt:variant>
      <vt:variant>
        <vt:lpstr>Slide Titles</vt:lpstr>
      </vt:variant>
      <vt:variant>
        <vt:i4>3</vt:i4>
      </vt:variant>
    </vt:vector>
  </HeadingPairs>
  <TitlesOfParts>
    <vt:vector size="4" baseType="lpstr">
      <vt:lpstr>Office Theme</vt:lpstr>
      <vt:lpstr>Building safety resident engagement commitment</vt:lpstr>
      <vt:lpstr>Building safety resident engagement commitment</vt:lpstr>
      <vt:lpstr>Building safety resident engagement commitment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Building safety resident engagement commitment</dc:title>
  <dc:creator>Umang Jeshani</dc:creator>
  <cp:revision>1</cp:revision>
  <dcterms:created xsi:type="dcterms:W3CDTF">2024-02-20T10:41:44Z</dcterms:created>
  <dcterms:modified xsi:type="dcterms:W3CDTF">2026-09-16T14:04:46Z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0x010100802E79495E351747A918935D054C665D</vt:lpwstr>
  </property>
  <property fmtid="{D5CDD505-2E9C-101B-9397-08002B2CF9AE}" pid="3" name="MediaServiceImageTags">
    <vt:lpwstr/>
  </property>
</Properties>
</file>