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AA4DD0-E63B-463D-B00A-1C64E761866C}" v="7" dt="2026-02-02T11:35:24.9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796" y="-3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ya Jewett" userId="18f7226e-b1bb-4fae-a52a-3f8ace6dc940" providerId="ADAL" clId="{0F60E34A-64CE-4FC6-B468-29F204DF2EDE}"/>
    <pc:docChg chg="custSel modSld">
      <pc:chgData name="Freya Jewett" userId="18f7226e-b1bb-4fae-a52a-3f8ace6dc940" providerId="ADAL" clId="{0F60E34A-64CE-4FC6-B468-29F204DF2EDE}" dt="2026-02-02T11:35:29.159" v="576" actId="6549"/>
      <pc:docMkLst>
        <pc:docMk/>
      </pc:docMkLst>
      <pc:sldChg chg="addSp delSp modSp mod">
        <pc:chgData name="Freya Jewett" userId="18f7226e-b1bb-4fae-a52a-3f8ace6dc940" providerId="ADAL" clId="{0F60E34A-64CE-4FC6-B468-29F204DF2EDE}" dt="2026-02-02T11:35:29.159" v="576" actId="6549"/>
        <pc:sldMkLst>
          <pc:docMk/>
          <pc:sldMk cId="3132364506" sldId="257"/>
        </pc:sldMkLst>
        <pc:spChg chg="add mod">
          <ac:chgData name="Freya Jewett" userId="18f7226e-b1bb-4fae-a52a-3f8ace6dc940" providerId="ADAL" clId="{0F60E34A-64CE-4FC6-B468-29F204DF2EDE}" dt="2026-02-02T11:34:28.185" v="572"/>
          <ac:spMkLst>
            <pc:docMk/>
            <pc:sldMk cId="3132364506" sldId="257"/>
            <ac:spMk id="3" creationId="{3EFD9CD8-119B-0A8D-69AC-AB3B4A202CD6}"/>
          </ac:spMkLst>
        </pc:spChg>
        <pc:spChg chg="del">
          <ac:chgData name="Freya Jewett" userId="18f7226e-b1bb-4fae-a52a-3f8ace6dc940" providerId="ADAL" clId="{0F60E34A-64CE-4FC6-B468-29F204DF2EDE}" dt="2026-02-02T11:34:27.957" v="571" actId="478"/>
          <ac:spMkLst>
            <pc:docMk/>
            <pc:sldMk cId="3132364506" sldId="257"/>
            <ac:spMk id="4" creationId="{005010B1-972D-A4BA-F9C2-AB599169A9EE}"/>
          </ac:spMkLst>
        </pc:spChg>
        <pc:spChg chg="mod">
          <ac:chgData name="Freya Jewett" userId="18f7226e-b1bb-4fae-a52a-3f8ace6dc940" providerId="ADAL" clId="{0F60E34A-64CE-4FC6-B468-29F204DF2EDE}" dt="2026-02-02T11:35:29.159" v="576" actId="6549"/>
          <ac:spMkLst>
            <pc:docMk/>
            <pc:sldMk cId="3132364506" sldId="257"/>
            <ac:spMk id="20" creationId="{981586DF-7B98-3A80-3CD7-B9069DC9ED17}"/>
          </ac:spMkLst>
        </pc:spChg>
        <pc:picChg chg="add mod">
          <ac:chgData name="Freya Jewett" userId="18f7226e-b1bb-4fae-a52a-3f8ace6dc940" providerId="ADAL" clId="{0F60E34A-64CE-4FC6-B468-29F204DF2EDE}" dt="2026-02-02T11:34:28.185" v="572"/>
          <ac:picMkLst>
            <pc:docMk/>
            <pc:sldMk cId="3132364506" sldId="257"/>
            <ac:picMk id="5" creationId="{0324CE25-EDFC-6304-30E6-4436AF2024F6}"/>
          </ac:picMkLst>
        </pc:picChg>
        <pc:picChg chg="del">
          <ac:chgData name="Freya Jewett" userId="18f7226e-b1bb-4fae-a52a-3f8ace6dc940" providerId="ADAL" clId="{0F60E34A-64CE-4FC6-B468-29F204DF2EDE}" dt="2026-02-02T11:34:27.957" v="571" actId="478"/>
          <ac:picMkLst>
            <pc:docMk/>
            <pc:sldMk cId="3132364506" sldId="257"/>
            <ac:picMk id="6" creationId="{CEB8E79C-5992-2E11-33F7-F8AB19F8C401}"/>
          </ac:picMkLst>
        </pc:picChg>
      </pc:sldChg>
      <pc:sldChg chg="addSp delSp modSp mod">
        <pc:chgData name="Freya Jewett" userId="18f7226e-b1bb-4fae-a52a-3f8ace6dc940" providerId="ADAL" clId="{0F60E34A-64CE-4FC6-B468-29F204DF2EDE}" dt="2026-02-02T11:34:15.236" v="568" actId="20577"/>
        <pc:sldMkLst>
          <pc:docMk/>
          <pc:sldMk cId="3933665151" sldId="258"/>
        </pc:sldMkLst>
        <pc:spChg chg="mod">
          <ac:chgData name="Freya Jewett" userId="18f7226e-b1bb-4fae-a52a-3f8ace6dc940" providerId="ADAL" clId="{0F60E34A-64CE-4FC6-B468-29F204DF2EDE}" dt="2026-02-02T11:29:52.470" v="25" actId="20577"/>
          <ac:spMkLst>
            <pc:docMk/>
            <pc:sldMk cId="3933665151" sldId="258"/>
            <ac:spMk id="4" creationId="{A81D5F08-8620-5AA7-29B9-B9F4598B7E79}"/>
          </ac:spMkLst>
        </pc:spChg>
        <pc:spChg chg="mod">
          <ac:chgData name="Freya Jewett" userId="18f7226e-b1bb-4fae-a52a-3f8ace6dc940" providerId="ADAL" clId="{0F60E34A-64CE-4FC6-B468-29F204DF2EDE}" dt="2026-02-02T11:34:15.236" v="568" actId="20577"/>
          <ac:spMkLst>
            <pc:docMk/>
            <pc:sldMk cId="3933665151" sldId="258"/>
            <ac:spMk id="7" creationId="{5537F788-32A2-04A0-7AA4-CEA1261D5AFA}"/>
          </ac:spMkLst>
        </pc:spChg>
        <pc:picChg chg="add mod">
          <ac:chgData name="Freya Jewett" userId="18f7226e-b1bb-4fae-a52a-3f8ace6dc940" providerId="ADAL" clId="{0F60E34A-64CE-4FC6-B468-29F204DF2EDE}" dt="2026-02-02T11:30:30.698" v="40" actId="1038"/>
          <ac:picMkLst>
            <pc:docMk/>
            <pc:sldMk cId="3933665151" sldId="258"/>
            <ac:picMk id="9" creationId="{740A9319-6F22-7263-E19D-B0A4ED8ECA70}"/>
          </ac:picMkLst>
        </pc:picChg>
        <pc:picChg chg="del">
          <ac:chgData name="Freya Jewett" userId="18f7226e-b1bb-4fae-a52a-3f8ace6dc940" providerId="ADAL" clId="{0F60E34A-64CE-4FC6-B468-29F204DF2EDE}" dt="2026-02-02T11:29:53.970" v="26" actId="478"/>
          <ac:picMkLst>
            <pc:docMk/>
            <pc:sldMk cId="3933665151" sldId="258"/>
            <ac:picMk id="14" creationId="{1772BDD6-38A4-BC84-1F2E-CE671D22A52B}"/>
          </ac:picMkLst>
        </pc:picChg>
      </pc:sldChg>
      <pc:sldChg chg="addSp delSp modSp mod">
        <pc:chgData name="Freya Jewett" userId="18f7226e-b1bb-4fae-a52a-3f8ace6dc940" providerId="ADAL" clId="{0F60E34A-64CE-4FC6-B468-29F204DF2EDE}" dt="2026-02-02T11:34:24.395" v="570"/>
        <pc:sldMkLst>
          <pc:docMk/>
          <pc:sldMk cId="4007706647" sldId="259"/>
        </pc:sldMkLst>
        <pc:spChg chg="del">
          <ac:chgData name="Freya Jewett" userId="18f7226e-b1bb-4fae-a52a-3f8ace6dc940" providerId="ADAL" clId="{0F60E34A-64CE-4FC6-B468-29F204DF2EDE}" dt="2026-02-02T11:34:24.133" v="569" actId="478"/>
          <ac:spMkLst>
            <pc:docMk/>
            <pc:sldMk cId="4007706647" sldId="259"/>
            <ac:spMk id="3" creationId="{639F7C7F-B5C7-B288-79E9-D370177B2221}"/>
          </ac:spMkLst>
        </pc:spChg>
        <pc:spChg chg="add mod">
          <ac:chgData name="Freya Jewett" userId="18f7226e-b1bb-4fae-a52a-3f8ace6dc940" providerId="ADAL" clId="{0F60E34A-64CE-4FC6-B468-29F204DF2EDE}" dt="2026-02-02T11:34:24.395" v="570"/>
          <ac:spMkLst>
            <pc:docMk/>
            <pc:sldMk cId="4007706647" sldId="259"/>
            <ac:spMk id="5" creationId="{B3239844-1CD2-0746-44A2-9747C75E069D}"/>
          </ac:spMkLst>
        </pc:spChg>
        <pc:picChg chg="add mod">
          <ac:chgData name="Freya Jewett" userId="18f7226e-b1bb-4fae-a52a-3f8ace6dc940" providerId="ADAL" clId="{0F60E34A-64CE-4FC6-B468-29F204DF2EDE}" dt="2026-02-02T11:34:24.395" v="570"/>
          <ac:picMkLst>
            <pc:docMk/>
            <pc:sldMk cId="4007706647" sldId="259"/>
            <ac:picMk id="7" creationId="{DD65B459-F558-4221-7656-37798DE7451B}"/>
          </ac:picMkLst>
        </pc:picChg>
        <pc:picChg chg="del">
          <ac:chgData name="Freya Jewett" userId="18f7226e-b1bb-4fae-a52a-3f8ace6dc940" providerId="ADAL" clId="{0F60E34A-64CE-4FC6-B468-29F204DF2EDE}" dt="2026-02-02T11:34:24.133" v="569" actId="478"/>
          <ac:picMkLst>
            <pc:docMk/>
            <pc:sldMk cId="4007706647" sldId="259"/>
            <ac:picMk id="8" creationId="{90FD07F4-89EF-E75B-E28A-463380AEB1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2/2/2026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2/2/2026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Charles Court </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5509200"/>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dirty="0">
                <a:effectLst/>
                <a:latin typeface="Calibri"/>
                <a:ea typeface="Calibri" panose="020F0502020204030204" pitchFamily="34" charset="0"/>
                <a:cs typeface="Calibri"/>
              </a:rPr>
              <a:t>Your Building Safety Manager has put this together based on responses from surveys, drop ins and door knocking over recent weeks. If responses were low, we might use responses from other similar buildings to help us, </a:t>
            </a:r>
            <a:r>
              <a:rPr lang="en-GB" sz="105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visited your block to carry out an inspection on the 20</a:t>
            </a:r>
            <a:r>
              <a:rPr lang="en-GB" sz="1050" kern="100" baseline="30000" dirty="0">
                <a:effectLst/>
                <a:latin typeface="Calibri" panose="020F0502020204030204" pitchFamily="34" charset="0"/>
                <a:ea typeface="Calibri" panose="020F0502020204030204" pitchFamily="34" charset="0"/>
                <a:cs typeface="Calibri" panose="020F0502020204030204" pitchFamily="34" charset="0"/>
              </a:rPr>
              <a:t>th</a:t>
            </a:r>
            <a:r>
              <a:rPr lang="en-GB" sz="1050" kern="100" dirty="0">
                <a:effectLst/>
                <a:latin typeface="Calibri" panose="020F0502020204030204" pitchFamily="34" charset="0"/>
                <a:ea typeface="Calibri" panose="020F0502020204030204" pitchFamily="34" charset="0"/>
                <a:cs typeface="Calibri" panose="020F0502020204030204" pitchFamily="34" charset="0"/>
              </a:rPr>
              <a:t> January 2026. I knocked a few resident doors to check what you know about fire safety in your home </a:t>
            </a:r>
            <a:r>
              <a:rPr lang="en-GB" sz="1050" kern="100" dirty="0">
                <a:latin typeface="Calibri" panose="020F0502020204030204" pitchFamily="34" charset="0"/>
                <a:ea typeface="Calibri" panose="020F0502020204030204" pitchFamily="34" charset="0"/>
                <a:cs typeface="Calibri" panose="020F0502020204030204" pitchFamily="34" charset="0"/>
              </a:rPr>
              <a:t>and was able to speak to a few residents on the day. The feedback was that the building generally had little issues and the on-site team managed issues effectively. </a:t>
            </a:r>
            <a:r>
              <a:rPr lang="en-GB" sz="1050" kern="100" dirty="0">
                <a:effectLst/>
                <a:latin typeface="Calibri" panose="020F0502020204030204" pitchFamily="34" charset="0"/>
                <a:ea typeface="Calibri" panose="020F0502020204030204" pitchFamily="34" charset="0"/>
                <a:cs typeface="Calibri" panose="020F0502020204030204" pitchFamily="34" charset="0"/>
              </a:rPr>
              <a:t>During the inspection, I noted a number repair issues for the communal </a:t>
            </a:r>
            <a:r>
              <a:rPr lang="en-GB" sz="1050" kern="100" dirty="0">
                <a:latin typeface="Calibri" panose="020F0502020204030204" pitchFamily="34" charset="0"/>
                <a:ea typeface="Calibri" panose="020F0502020204030204" pitchFamily="34" charset="0"/>
                <a:cs typeface="Calibri" panose="020F0502020204030204" pitchFamily="34" charset="0"/>
              </a:rPr>
              <a:t>cupboard doors and a small number of emergency lights out in the communal hallway. </a:t>
            </a:r>
            <a:r>
              <a:rPr lang="en-GB" sz="1050" kern="100" dirty="0">
                <a:effectLst/>
                <a:latin typeface="Calibri" panose="020F0502020204030204" pitchFamily="34" charset="0"/>
                <a:ea typeface="Calibri" panose="020F0502020204030204" pitchFamily="34" charset="0"/>
                <a:cs typeface="Calibri" panose="020F0502020204030204" pitchFamily="34" charset="0"/>
              </a:rPr>
              <a:t>These have also been highlighted to your Estate Operations Team to action. </a:t>
            </a:r>
            <a:r>
              <a:rPr lang="en-GB" sz="1050" kern="100" dirty="0">
                <a:latin typeface="Calibri" panose="020F0502020204030204" pitchFamily="34" charset="0"/>
                <a:ea typeface="Calibri" panose="020F0502020204030204" pitchFamily="34" charset="0"/>
                <a:cs typeface="Calibri" panose="020F0502020204030204" pitchFamily="34" charset="0"/>
              </a:rPr>
              <a:t>Please continue to report any repair concerns and especially faults for any of the fire safety equipment which may arise to the on-site team, by calling us, or reporting through the online portal.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sent a building safety survey to understand your information needs, vulnerabilities and awareness of building safety in January 2026 by email. Thi</a:t>
            </a:r>
            <a:r>
              <a:rPr lang="en-GB" sz="1050" kern="100" dirty="0">
                <a:latin typeface="Calibri" panose="020F0502020204030204" pitchFamily="34" charset="0"/>
                <a:ea typeface="Calibri" panose="020F0502020204030204" pitchFamily="34" charset="0"/>
                <a:cs typeface="Calibri" panose="020F0502020204030204" pitchFamily="34" charset="0"/>
              </a:rPr>
              <a:t>s was </a:t>
            </a:r>
            <a:r>
              <a:rPr lang="en-GB" sz="1050" kern="100" dirty="0">
                <a:effectLst/>
                <a:latin typeface="Calibri" panose="020F0502020204030204" pitchFamily="34" charset="0"/>
                <a:ea typeface="Calibri" panose="020F0502020204030204" pitchFamily="34" charset="0"/>
                <a:cs typeface="Calibri" panose="020F0502020204030204" pitchFamily="34" charset="0"/>
              </a:rPr>
              <a:t>to understand how we can work together to keep your building safe</a:t>
            </a:r>
            <a:r>
              <a:rPr lang="en-GB" sz="1050" kern="100" dirty="0">
                <a:latin typeface="Calibri" panose="020F0502020204030204" pitchFamily="34" charset="0"/>
                <a:ea typeface="Calibri" panose="020F0502020204030204" pitchFamily="34" charset="0"/>
                <a:cs typeface="Calibri" panose="020F0502020204030204" pitchFamily="34" charset="0"/>
              </a:rPr>
              <a:t>. The general feedback was residents were aware of the evacuation strategy, and the safety equipment is installed in your building. No major concerns were raised as part of this. As part of my communications to you, I sent you a letter to inform you about the fire strategy for your building and the importance of fire doors, your responsibilities and those of NHG in keeping your building safe. There are also Fire Action Notices around your building detailing what to do if a fire occurs. </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Please do reach out to me any point should you like to raise any building safety concerns for your building, discuss any vulnerability or would like any relevant safety information.  </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panose="020F0502020204030204" pitchFamily="34" charset="0"/>
                <a:ea typeface="Calibri" panose="020F0502020204030204" pitchFamily="34" charset="0"/>
                <a:cs typeface="Calibri" panose="020F0502020204030204" pitchFamily="34" charset="0"/>
              </a:rPr>
              <a:t>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invited you to attend an online drop-in session on the </a:t>
            </a:r>
            <a:r>
              <a:rPr lang="en-GB" sz="1050" kern="100" dirty="0">
                <a:latin typeface="Calibri" panose="020F0502020204030204" pitchFamily="34" charset="0"/>
                <a:ea typeface="Calibri" panose="020F0502020204030204" pitchFamily="34" charset="0"/>
                <a:cs typeface="Calibri" panose="020F0502020204030204" pitchFamily="34" charset="0"/>
              </a:rPr>
              <a:t>02</a:t>
            </a:r>
            <a:r>
              <a:rPr lang="en-GB" sz="1050" kern="100" baseline="30000" dirty="0">
                <a:latin typeface="Calibri" panose="020F0502020204030204" pitchFamily="34" charset="0"/>
                <a:ea typeface="Calibri" panose="020F0502020204030204" pitchFamily="34" charset="0"/>
                <a:cs typeface="Calibri" panose="020F0502020204030204" pitchFamily="34" charset="0"/>
              </a:rPr>
              <a:t>nd</a:t>
            </a:r>
            <a:r>
              <a:rPr lang="en-GB" sz="1050" kern="100" dirty="0">
                <a:latin typeface="Calibri" panose="020F0502020204030204" pitchFamily="34" charset="0"/>
                <a:ea typeface="Calibri" panose="020F0502020204030204" pitchFamily="34" charset="0"/>
                <a:cs typeface="Calibri" panose="020F0502020204030204" pitchFamily="34" charset="0"/>
              </a:rPr>
              <a:t> February </a:t>
            </a:r>
            <a:r>
              <a:rPr lang="en-GB" sz="1050" kern="100" dirty="0">
                <a:effectLst/>
                <a:latin typeface="Calibri" panose="020F0502020204030204" pitchFamily="34" charset="0"/>
                <a:ea typeface="Calibri" panose="020F0502020204030204" pitchFamily="34" charset="0"/>
                <a:cs typeface="Calibri" panose="020F0502020204030204" pitchFamily="34" charset="0"/>
              </a:rPr>
              <a:t>but </a:t>
            </a:r>
            <a:r>
              <a:rPr lang="en-GB" sz="1050" kern="100" dirty="0">
                <a:latin typeface="Calibri" panose="020F0502020204030204" pitchFamily="34" charset="0"/>
                <a:ea typeface="Calibri" panose="020F0502020204030204" pitchFamily="34" charset="0"/>
                <a:cs typeface="Calibri" panose="020F0502020204030204" pitchFamily="34" charset="0"/>
              </a:rPr>
              <a:t>I was not able to engage with any residents that day. I will continue to hold at least one resident drop-in session yearly to give updates and get your views on how we are managing your block. </a:t>
            </a:r>
          </a:p>
          <a:p>
            <a:pPr algn="just"/>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made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January</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2026 </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will be reviewed in </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January</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05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2028</a:t>
            </a: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earlier if you tell us </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need to.</a:t>
            </a:r>
            <a:endParaRPr lang="en-US" sz="1050" dirty="0">
              <a:latin typeface="Calibri" panose="020F0502020204030204" pitchFamily="34" charset="0"/>
              <a:ea typeface="Calibri" panose="020F0502020204030204" pitchFamily="34" charset="0"/>
              <a:cs typeface="Calibri" panose="020F0502020204030204" pitchFamily="34" charset="0"/>
            </a:endParaRPr>
          </a:p>
          <a:p>
            <a:pPr algn="just"/>
            <a:endParaRPr lang="en-GB" sz="16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439542" y="7677611"/>
            <a:ext cx="6809723" cy="40343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70167" y="8122807"/>
            <a:ext cx="7090643" cy="2207024"/>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p>
          <a:p>
            <a:pPr marL="342900" lvl="0" indent="-342900">
              <a:lnSpc>
                <a:spcPct val="107000"/>
              </a:lnSpc>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29562" y="7624237"/>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1259" y="7610541"/>
            <a:ext cx="420715" cy="420715"/>
          </a:xfrm>
          <a:prstGeom prst="rect">
            <a:avLst/>
          </a:prstGeom>
        </p:spPr>
      </p:pic>
      <p:pic>
        <p:nvPicPr>
          <p:cNvPr id="9" name="Picture 8" descr="A building with cars parked in front of it&#10;&#10;AI-generated content may be incorrect.">
            <a:extLst>
              <a:ext uri="{FF2B5EF4-FFF2-40B4-BE49-F238E27FC236}">
                <a16:creationId xmlns:a16="http://schemas.microsoft.com/office/drawing/2014/main" id="{740A9319-6F22-7263-E19D-B0A4ED8ECA70}"/>
              </a:ext>
            </a:extLst>
          </p:cNvPr>
          <p:cNvPicPr>
            <a:picLocks noChangeAspect="1"/>
          </p:cNvPicPr>
          <p:nvPr/>
        </p:nvPicPr>
        <p:blipFill>
          <a:blip r:embed="rId6"/>
          <a:stretch>
            <a:fillRect/>
          </a:stretch>
        </p:blipFill>
        <p:spPr>
          <a:xfrm>
            <a:off x="4985446" y="61073"/>
            <a:ext cx="2204333" cy="1653250"/>
          </a:xfrm>
          <a:prstGeom prst="rect">
            <a:avLst/>
          </a:prstGeom>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1071704"/>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20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0"/>
            <a:ext cx="6563044" cy="1269322"/>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332686"/>
            <a:ext cx="677091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575979"/>
          </a:xfrm>
          <a:prstGeom prst="rect">
            <a:avLst/>
          </a:prstGeom>
          <a:noFill/>
          <a:ln>
            <a:solidFill>
              <a:schemeClr val="bg2">
                <a:lumMod val="90000"/>
              </a:schemeClr>
            </a:solidFill>
            <a:prstDash val="dash"/>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contact</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your Building Safety Manager</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Housing Officer and Estate Manager  with any ideas or thoughts you have about safety in your building. </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0856" y="5139580"/>
            <a:ext cx="361392" cy="374472"/>
          </a:xfrm>
          <a:prstGeom prst="rect">
            <a:avLst/>
          </a:prstGeom>
        </p:spPr>
      </p:pic>
      <p:sp>
        <p:nvSpPr>
          <p:cNvPr id="5" name="Title 1">
            <a:extLst>
              <a:ext uri="{FF2B5EF4-FFF2-40B4-BE49-F238E27FC236}">
                <a16:creationId xmlns:a16="http://schemas.microsoft.com/office/drawing/2014/main" id="{B3239844-1CD2-0746-44A2-9747C75E069D}"/>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Charles Court </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building with cars parked in front of it&#10;&#10;AI-generated content may be incorrect.">
            <a:extLst>
              <a:ext uri="{FF2B5EF4-FFF2-40B4-BE49-F238E27FC236}">
                <a16:creationId xmlns:a16="http://schemas.microsoft.com/office/drawing/2014/main" id="{DD65B459-F558-4221-7656-37798DE7451B}"/>
              </a:ext>
            </a:extLst>
          </p:cNvPr>
          <p:cNvPicPr>
            <a:picLocks noChangeAspect="1"/>
          </p:cNvPicPr>
          <p:nvPr/>
        </p:nvPicPr>
        <p:blipFill>
          <a:blip r:embed="rId8"/>
          <a:stretch>
            <a:fillRect/>
          </a:stretch>
        </p:blipFill>
        <p:spPr>
          <a:xfrm>
            <a:off x="4985446" y="61073"/>
            <a:ext cx="2204333" cy="1653250"/>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Primarily contacting your BSM or HO</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Drop ins</a:t>
            </a:r>
          </a:p>
          <a:p>
            <a:pPr lvl="0" algn="just">
              <a:lnSpc>
                <a:spcPct val="107000"/>
              </a:lnSpc>
              <a:buSzPct val="130000"/>
            </a:pPr>
            <a:r>
              <a:rPr lang="en-GB" sz="120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801262"/>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526960" y="6659652"/>
            <a:ext cx="6450923" cy="1975413"/>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Use feedback you give HO, EM or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lang="en-GB" sz="1400" b="1" dirty="0">
                <a:solidFill>
                  <a:srgbClr val="000000"/>
                </a:solidFill>
                <a:latin typeface="Calibri" panose="020F0502020204030204" pitchFamily="34" charset="0"/>
              </a:rPr>
              <a:t>Freya.Jewett@nhg.org.uk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a:t>
            </a:r>
            <a:r>
              <a:rPr kumimoji="0" lang="en-US" sz="1400" b="1" i="0" u="none" strike="noStrike" kern="1200" cap="none" spc="0" normalizeH="0" baseline="0" noProof="0">
                <a:ln>
                  <a:noFill/>
                </a:ln>
                <a:solidFill>
                  <a:srgbClr val="0F9ED5"/>
                </a:solidFill>
                <a:effectLst/>
                <a:uLnTx/>
                <a:uFillTx/>
                <a:latin typeface="Calibri"/>
                <a:cs typeface="Calibri"/>
              </a:rPr>
              <a:t>: </a:t>
            </a:r>
            <a:r>
              <a:rPr lang="en-GB" sz="1400" b="1">
                <a:solidFill>
                  <a:srgbClr val="000000"/>
                </a:solidFill>
                <a:latin typeface="Calibri"/>
                <a:ea typeface="Calibri" panose="020F0502020204030204" pitchFamily="34" charset="0"/>
                <a:cs typeface="Calibri"/>
              </a:rPr>
              <a:t>07443442739</a:t>
            </a:r>
            <a:endParaRPr lang="en-US" sz="1400" dirty="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3EFD9CD8-119B-0A8D-69AC-AB3B4A202CD6}"/>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Charles Court </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building with cars parked in front of it&#10;&#10;AI-generated content may be incorrect.">
            <a:extLst>
              <a:ext uri="{FF2B5EF4-FFF2-40B4-BE49-F238E27FC236}">
                <a16:creationId xmlns:a16="http://schemas.microsoft.com/office/drawing/2014/main" id="{0324CE25-EDFC-6304-30E6-4436AF2024F6}"/>
              </a:ext>
            </a:extLst>
          </p:cNvPr>
          <p:cNvPicPr>
            <a:picLocks noChangeAspect="1"/>
          </p:cNvPicPr>
          <p:nvPr/>
        </p:nvPicPr>
        <p:blipFill>
          <a:blip r:embed="rId8"/>
          <a:stretch>
            <a:fillRect/>
          </a:stretch>
        </p:blipFill>
        <p:spPr>
          <a:xfrm>
            <a:off x="4985446" y="61073"/>
            <a:ext cx="2204333" cy="1653250"/>
          </a:xfrm>
          <a:prstGeom prst="rect">
            <a:avLst/>
          </a:prstGeom>
        </p:spPr>
      </p:pic>
    </p:spTree>
    <p:extLst>
      <p:ext uri="{BB962C8B-B14F-4D97-AF65-F5344CB8AC3E}">
        <p14:creationId xmlns:p14="http://schemas.microsoft.com/office/powerpoint/2010/main" val="3132364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DD1385-D81E-4325-A95D-7791A1F1EC86}"/>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9FD194DD-A342-440F-A90A-6B8A5E223545}">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8bc8ffe-2289-4017-bb55-186827275929"/>
    <ds:schemaRef ds:uri="http://www.w3.org/XML/1998/namespace"/>
    <ds:schemaRef ds:uri="http://purl.org/dc/terms/"/>
    <ds:schemaRef ds:uri="ea8da8df-b94d-47a9-86d7-54d6ef796924"/>
    <ds:schemaRef ds:uri="http://purl.org/dc/dcmitype/"/>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3247</TotalTime>
  <Words>1214</Words>
  <Application>Microsoft Office PowerPoint</Application>
  <PresentationFormat>Custom</PresentationFormat>
  <Paragraphs>77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Freya Jewett</cp:lastModifiedBy>
  <cp:revision>11</cp:revision>
  <dcterms:created xsi:type="dcterms:W3CDTF">2024-02-20T10:41:44Z</dcterms:created>
  <dcterms:modified xsi:type="dcterms:W3CDTF">2026-02-02T11:35:34Z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