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
  </p:notesMasterIdLst>
  <p:sldIdLst>
    <p:sldId id="258" r:id="rId5"/>
    <p:sldId id="259" r:id="rId6"/>
    <p:sldId id="257" r:id="rId7"/>
    <p:sldId id="256" r:id="rId8"/>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AA40B9-C0E6-CE38-96C0-FADAEFEC735F}" v="6" dt="2026-08-19T11:05:38.506"/>
    <p1510:client id="{40FFC246-92BB-47DC-7DBF-6C6B05B8B0A3}" v="1" dt="2026-08-19T15:39:54.1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796" y="-1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ya Jewett" userId="S::freya.jewett@nhg.org.uk::18f7226e-b1bb-4fae-a52a-3f8ace6dc940" providerId="AD" clId="Web-{1AAA40B9-C0E6-CE38-96C0-FADAEFEC735F}"/>
    <pc:docChg chg="modSld">
      <pc:chgData name="Freya Jewett" userId="S::freya.jewett@nhg.org.uk::18f7226e-b1bb-4fae-a52a-3f8ace6dc940" providerId="AD" clId="Web-{1AAA40B9-C0E6-CE38-96C0-FADAEFEC735F}" dt="2026-08-19T11:05:38.506" v="2" actId="20577"/>
      <pc:docMkLst>
        <pc:docMk/>
      </pc:docMkLst>
      <pc:sldChg chg="modSp">
        <pc:chgData name="Freya Jewett" userId="S::freya.jewett@nhg.org.uk::18f7226e-b1bb-4fae-a52a-3f8ace6dc940" providerId="AD" clId="Web-{1AAA40B9-C0E6-CE38-96C0-FADAEFEC735F}" dt="2026-08-19T11:05:38.506" v="2" actId="20577"/>
        <pc:sldMkLst>
          <pc:docMk/>
          <pc:sldMk cId="3933665151" sldId="258"/>
        </pc:sldMkLst>
        <pc:spChg chg="mod">
          <ac:chgData name="Freya Jewett" userId="S::freya.jewett@nhg.org.uk::18f7226e-b1bb-4fae-a52a-3f8ace6dc940" providerId="AD" clId="Web-{1AAA40B9-C0E6-CE38-96C0-FADAEFEC735F}" dt="2026-08-19T11:05:38.506" v="2" actId="20577"/>
          <ac:spMkLst>
            <pc:docMk/>
            <pc:sldMk cId="3933665151" sldId="258"/>
            <ac:spMk id="7" creationId="{5537F788-32A2-04A0-7AA4-CEA1261D5AFA}"/>
          </ac:spMkLst>
        </pc:spChg>
      </pc:sldChg>
    </pc:docChg>
  </pc:docChgLst>
  <pc:docChgLst>
    <pc:chgData name="Freya Jewett" userId="18f7226e-b1bb-4fae-a52a-3f8ace6dc940" providerId="ADAL" clId="{0F60E34A-64CE-4FC6-B468-29F204DF2EDE}"/>
    <pc:docChg chg="undo custSel addSld delSld modSld">
      <pc:chgData name="Freya Jewett" userId="18f7226e-b1bb-4fae-a52a-3f8ace6dc940" providerId="ADAL" clId="{0F60E34A-64CE-4FC6-B468-29F204DF2EDE}" dt="2026-07-24T14:49:37.925" v="1031" actId="20577"/>
      <pc:docMkLst>
        <pc:docMk/>
      </pc:docMkLst>
      <pc:sldChg chg="addSp delSp modSp mod">
        <pc:chgData name="Freya Jewett" userId="18f7226e-b1bb-4fae-a52a-3f8ace6dc940" providerId="ADAL" clId="{0F60E34A-64CE-4FC6-B468-29F204DF2EDE}" dt="2026-07-24T14:48:11.840" v="641" actId="1076"/>
        <pc:sldMkLst>
          <pc:docMk/>
          <pc:sldMk cId="1552092708" sldId="256"/>
        </pc:sldMkLst>
        <pc:spChg chg="add mod">
          <ac:chgData name="Freya Jewett" userId="18f7226e-b1bb-4fae-a52a-3f8ace6dc940" providerId="ADAL" clId="{0F60E34A-64CE-4FC6-B468-29F204DF2EDE}" dt="2026-07-24T14:48:11.840" v="641" actId="1076"/>
          <ac:spMkLst>
            <pc:docMk/>
            <pc:sldMk cId="1552092708" sldId="256"/>
            <ac:spMk id="9" creationId="{B2E12D65-FBC5-B031-5BA4-B7FCA983BAAF}"/>
          </ac:spMkLst>
        </pc:spChg>
        <pc:picChg chg="add">
          <ac:chgData name="Freya Jewett" userId="18f7226e-b1bb-4fae-a52a-3f8ace6dc940" providerId="ADAL" clId="{0F60E34A-64CE-4FC6-B468-29F204DF2EDE}" dt="2026-07-24T14:43:23.404" v="14" actId="22"/>
          <ac:picMkLst>
            <pc:docMk/>
            <pc:sldMk cId="1552092708" sldId="256"/>
            <ac:picMk id="7" creationId="{7CFB781A-23BF-3E9E-7FA0-CD02176861EE}"/>
          </ac:picMkLst>
        </pc:picChg>
      </pc:sldChg>
      <pc:sldChg chg="addSp delSp mod">
        <pc:chgData name="Freya Jewett" userId="18f7226e-b1bb-4fae-a52a-3f8ace6dc940" providerId="ADAL" clId="{0F60E34A-64CE-4FC6-B468-29F204DF2EDE}" dt="2026-07-24T14:43:19.018" v="12" actId="22"/>
        <pc:sldMkLst>
          <pc:docMk/>
          <pc:sldMk cId="3132364506" sldId="257"/>
        </pc:sldMkLst>
        <pc:picChg chg="add">
          <ac:chgData name="Freya Jewett" userId="18f7226e-b1bb-4fae-a52a-3f8ace6dc940" providerId="ADAL" clId="{0F60E34A-64CE-4FC6-B468-29F204DF2EDE}" dt="2026-07-24T14:43:19.018" v="12" actId="22"/>
          <ac:picMkLst>
            <pc:docMk/>
            <pc:sldMk cId="3132364506" sldId="257"/>
            <ac:picMk id="6" creationId="{03D9DF01-676E-C7CA-14BB-A00DF404196D}"/>
          </ac:picMkLst>
        </pc:picChg>
      </pc:sldChg>
      <pc:sldChg chg="addSp delSp modSp mod">
        <pc:chgData name="Freya Jewett" userId="18f7226e-b1bb-4fae-a52a-3f8ace6dc940" providerId="ADAL" clId="{0F60E34A-64CE-4FC6-B468-29F204DF2EDE}" dt="2026-07-24T14:49:37.925" v="1031" actId="20577"/>
        <pc:sldMkLst>
          <pc:docMk/>
          <pc:sldMk cId="3933665151" sldId="258"/>
        </pc:sldMkLst>
        <pc:spChg chg="mod">
          <ac:chgData name="Freya Jewett" userId="18f7226e-b1bb-4fae-a52a-3f8ace6dc940" providerId="ADAL" clId="{0F60E34A-64CE-4FC6-B468-29F204DF2EDE}" dt="2026-07-24T14:49:37.925" v="1031" actId="20577"/>
          <ac:spMkLst>
            <pc:docMk/>
            <pc:sldMk cId="3933665151" sldId="258"/>
            <ac:spMk id="7" creationId="{5537F788-32A2-04A0-7AA4-CEA1261D5AFA}"/>
          </ac:spMkLst>
        </pc:spChg>
        <pc:picChg chg="add mod">
          <ac:chgData name="Freya Jewett" userId="18f7226e-b1bb-4fae-a52a-3f8ace6dc940" providerId="ADAL" clId="{0F60E34A-64CE-4FC6-B468-29F204DF2EDE}" dt="2026-07-24T14:43:01.460" v="6" actId="1076"/>
          <ac:picMkLst>
            <pc:docMk/>
            <pc:sldMk cId="3933665151" sldId="258"/>
            <ac:picMk id="10" creationId="{60A61EAE-874D-938E-F0BA-7DEEF038D2D8}"/>
          </ac:picMkLst>
        </pc:picChg>
      </pc:sldChg>
      <pc:sldChg chg="addSp delSp modSp mod">
        <pc:chgData name="Freya Jewett" userId="18f7226e-b1bb-4fae-a52a-3f8ace6dc940" providerId="ADAL" clId="{0F60E34A-64CE-4FC6-B468-29F204DF2EDE}" dt="2026-07-24T14:43:15.533" v="10" actId="14100"/>
        <pc:sldMkLst>
          <pc:docMk/>
          <pc:sldMk cId="4007706647" sldId="259"/>
        </pc:sldMkLst>
        <pc:picChg chg="add mod">
          <ac:chgData name="Freya Jewett" userId="18f7226e-b1bb-4fae-a52a-3f8ace6dc940" providerId="ADAL" clId="{0F60E34A-64CE-4FC6-B468-29F204DF2EDE}" dt="2026-07-24T14:43:15.533" v="10" actId="14100"/>
          <ac:picMkLst>
            <pc:docMk/>
            <pc:sldMk cId="4007706647" sldId="259"/>
            <ac:picMk id="8" creationId="{8E40FAFC-4985-7CA2-218E-4AC3C274C7D8}"/>
          </ac:picMkLst>
        </pc:picChg>
      </pc:sldChg>
    </pc:docChg>
  </pc:docChgLst>
</pc:chgInfo>
</file>

<file path=ppt/comments/modernComment_102_EA76F77F.xml><?xml version="1.0" encoding="utf-8"?>
<p188:cmLst xmlns:a="http://schemas.openxmlformats.org/drawingml/2006/main" xmlns:r="http://schemas.openxmlformats.org/officeDocument/2006/relationships" xmlns:p188="http://schemas.microsoft.com/office/powerpoint/2018/8/main">
  <p188:cm id="{6FF24A90-7367-46EF-ACF6-4E21A1A80714}" authorId="{6644AFFF-676B-BB99-4354-1C1633C32E42}" created="2026-08-19T15:39:54.139">
    <ac:de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deMkLst>
    <p188:txBody>
      <a:bodyPr/>
      <a:lstStyle/>
      <a:p>
        <a:r>
          <a:rPr lang="en-US"/>
          <a:t>Update surgery outcome once completed.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8/19/2026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88C1BE-95EF-4E6A-9C52-7860E105AF91}" type="slidenum">
              <a:rPr lang="en-US" smtClean="0"/>
              <a:t>4</a:t>
            </a:fld>
            <a:endParaRPr lang="en-US"/>
          </a:p>
        </p:txBody>
      </p:sp>
    </p:spTree>
    <p:extLst>
      <p:ext uri="{BB962C8B-B14F-4D97-AF65-F5344CB8AC3E}">
        <p14:creationId xmlns:p14="http://schemas.microsoft.com/office/powerpoint/2010/main" val="2813395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8/19/2026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microsoft.com/office/2018/10/relationships/comments" Target="../comments/modernComment_102_EA76F77F.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Mayflower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4778231"/>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dirty="0">
                <a:effectLst/>
                <a:latin typeface="Calibri"/>
                <a:ea typeface="Calibri" panose="020F0502020204030204" pitchFamily="34" charset="0"/>
                <a:cs typeface="Calibri"/>
              </a:rPr>
              <a:t>Your Building Safety Manager </a:t>
            </a:r>
            <a:r>
              <a:rPr lang="en-GB" sz="1050" kern="100" dirty="0">
                <a:latin typeface="Calibri"/>
                <a:ea typeface="Calibri" panose="020F0502020204030204" pitchFamily="34" charset="0"/>
                <a:cs typeface="Calibri"/>
              </a:rPr>
              <a:t>Freya</a:t>
            </a:r>
            <a:r>
              <a:rPr lang="en-GB" sz="1050" kern="100" dirty="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1050" kern="100" dirty="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dirty="0">
                <a:effectLst/>
                <a:latin typeface="Calibri"/>
                <a:ea typeface="Calibri"/>
                <a:cs typeface="Calibri"/>
              </a:rPr>
              <a:t>As your BSM, I aim to work with you to keep your building safe. To do this I visited your block to carry out an inspection on the 20</a:t>
            </a:r>
            <a:r>
              <a:rPr lang="en-GB" sz="1050" kern="100" baseline="30000" dirty="0">
                <a:effectLst/>
                <a:latin typeface="Calibri"/>
                <a:ea typeface="Calibri"/>
                <a:cs typeface="Calibri"/>
              </a:rPr>
              <a:t>th</a:t>
            </a:r>
            <a:r>
              <a:rPr lang="en-GB" sz="1050" kern="100" dirty="0">
                <a:effectLst/>
                <a:latin typeface="Calibri"/>
                <a:ea typeface="Calibri"/>
                <a:cs typeface="Calibri"/>
              </a:rPr>
              <a:t> July 2026. I knocked a few resident doors to check what you know about fire safety in your home </a:t>
            </a:r>
            <a:r>
              <a:rPr lang="en-GB" sz="1050" kern="100" dirty="0">
                <a:latin typeface="Calibri"/>
                <a:ea typeface="Calibri"/>
                <a:cs typeface="Calibri"/>
              </a:rPr>
              <a:t>but was unable to speak to any residents on the day. During my inspection there were a number of repair issues which I picked up for locks on the communal riser doors, a small number of emergency lights, damage to the communal walls and main entrance door and combustible items being stored in the communal area. These have been highlighted to your Housing Officer to raise the necessary repairs.  There were also a small number of balconies where the soffit (under side of the balcony) had evidence of water damage. This has been picked up by our Repairs Surveyor and inspections have been completed.</a:t>
            </a:r>
          </a:p>
          <a:p>
            <a:pPr algn="just"/>
            <a:endParaRPr lang="en-GB" sz="1050" kern="100" dirty="0">
              <a:effectLst/>
              <a:latin typeface="Calibri"/>
              <a:ea typeface="Calibri"/>
              <a:cs typeface="Calibri"/>
            </a:endParaRPr>
          </a:p>
          <a:p>
            <a:pPr algn="just"/>
            <a:r>
              <a:rPr lang="en-GB" sz="1050" kern="100" dirty="0">
                <a:effectLst/>
                <a:latin typeface="Calibri"/>
                <a:ea typeface="Calibri"/>
                <a:cs typeface="Calibri"/>
              </a:rPr>
              <a:t>A building safety survey to understand your information needs, vulnerabilities and awareness of building safety in October 2025 by email. Thi</a:t>
            </a:r>
            <a:r>
              <a:rPr lang="en-GB" sz="1050" kern="100" dirty="0">
                <a:latin typeface="Calibri"/>
                <a:ea typeface="Calibri"/>
                <a:cs typeface="Calibri"/>
              </a:rPr>
              <a:t>s was </a:t>
            </a:r>
            <a:r>
              <a:rPr lang="en-GB" sz="1050" kern="100" dirty="0">
                <a:effectLst/>
                <a:latin typeface="Calibri"/>
                <a:ea typeface="Calibri"/>
                <a:cs typeface="Calibri"/>
              </a:rPr>
              <a:t>to understand how we can work together to keep your building safe but did n</a:t>
            </a:r>
            <a:r>
              <a:rPr lang="en-GB" sz="1050" kern="100" dirty="0">
                <a:latin typeface="Calibri"/>
                <a:ea typeface="Calibri"/>
                <a:cs typeface="Calibri"/>
              </a:rPr>
              <a:t>ot get any responses.</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Please do reach out to me any point should you like to raise any building safety concerns for your building, discuss any vulnerability or would like any relevant safety information.  </a:t>
            </a: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dirty="0">
                <a:effectLst/>
                <a:latin typeface="Calibri" panose="020F0502020204030204" pitchFamily="34" charset="0"/>
                <a:ea typeface="Calibri" panose="020F0502020204030204" pitchFamily="34" charset="0"/>
                <a:cs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dirty="0">
                <a:latin typeface="Calibri" panose="020F0502020204030204" pitchFamily="34" charset="0"/>
                <a:ea typeface="Calibri" panose="020F0502020204030204" pitchFamily="34" charset="0"/>
                <a:cs typeface="Calibri" panose="020F0502020204030204" pitchFamily="34" charset="0"/>
              </a:rPr>
              <a:t> </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50" kern="100">
                <a:latin typeface="Calibri"/>
                <a:ea typeface="Calibri"/>
                <a:cs typeface="Calibri"/>
              </a:rPr>
              <a:t>I also sent you a fire safety information to inform you about the evacuation strategy for your building and the importance of fire doors, your responsibilities and those of NHG in keeping your building safe. </a:t>
            </a:r>
            <a:r>
              <a:rPr lang="en-GB" sz="1100" kern="100">
                <a:latin typeface="Calibri"/>
                <a:ea typeface="Calibri"/>
                <a:cs typeface="Calibri"/>
              </a:rPr>
              <a:t>Invitations to attend a drop-in surgery on 20thAugust has been sent to further get your views and opinions and answer any queries or  provide clarification.</a:t>
            </a:r>
            <a:endParaRPr lang="en-GB" sz="1050" kern="100" dirty="0">
              <a:latin typeface="Calibri"/>
              <a:ea typeface="Calibri"/>
              <a:cs typeface="Calibri"/>
            </a:endParaRPr>
          </a:p>
          <a:p>
            <a:pPr algn="just"/>
            <a:endParaRPr lang="en-GB" sz="1050" kern="100" dirty="0">
              <a:latin typeface="Calibri"/>
              <a:ea typeface="Calibri"/>
              <a:cs typeface="Calibri"/>
            </a:endParaRPr>
          </a:p>
          <a:p>
            <a:pPr algn="just"/>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 has been made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October 2025 </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and was updated in July 2026. This will be reviewed in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July</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050" b="1" kern="100" dirty="0">
                <a:solidFill>
                  <a:srgbClr val="000000"/>
                </a:solidFill>
                <a:latin typeface="Calibri" panose="020F0502020204030204" pitchFamily="34" charset="0"/>
                <a:ea typeface="Calibri" panose="020F0502020204030204" pitchFamily="34" charset="0"/>
                <a:cs typeface="Calibri" panose="020F0502020204030204" pitchFamily="34" charset="0"/>
              </a:rPr>
              <a:t>2027</a:t>
            </a: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 or earlier if you tell us we need to</a:t>
            </a:r>
            <a:endParaRPr lang="en-US" sz="105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259" y="7758667"/>
            <a:ext cx="420715" cy="420715"/>
          </a:xfrm>
          <a:prstGeom prst="rect">
            <a:avLst/>
          </a:prstGeom>
        </p:spPr>
      </p:pic>
      <p:pic>
        <p:nvPicPr>
          <p:cNvPr id="10" name="Picture 9">
            <a:extLst>
              <a:ext uri="{FF2B5EF4-FFF2-40B4-BE49-F238E27FC236}">
                <a16:creationId xmlns:a16="http://schemas.microsoft.com/office/drawing/2014/main" id="{60A61EAE-874D-938E-F0BA-7DEEF038D2D8}"/>
              </a:ext>
            </a:extLst>
          </p:cNvPr>
          <p:cNvPicPr>
            <a:picLocks noChangeAspect="1"/>
          </p:cNvPicPr>
          <p:nvPr/>
        </p:nvPicPr>
        <p:blipFill>
          <a:blip r:embed="rId5"/>
          <a:stretch>
            <a:fillRect/>
          </a:stretch>
        </p:blipFill>
        <p:spPr>
          <a:xfrm>
            <a:off x="5707842" y="74203"/>
            <a:ext cx="1236536" cy="1849284"/>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Building Safety Manager or Property Management Executive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Mayflower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8E40FAFC-4985-7CA2-218E-4AC3C274C7D8}"/>
              </a:ext>
            </a:extLst>
          </p:cNvPr>
          <p:cNvPicPr>
            <a:picLocks noChangeAspect="1"/>
          </p:cNvPicPr>
          <p:nvPr/>
        </p:nvPicPr>
        <p:blipFill>
          <a:blip r:embed="rId5"/>
          <a:stretch>
            <a:fillRect/>
          </a:stretch>
        </p:blipFill>
        <p:spPr>
          <a:xfrm>
            <a:off x="5707842" y="74203"/>
            <a:ext cx="1143340" cy="1709906"/>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BSM or your Housing Officer: Connor Pithers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ea typeface="+mn-ea"/>
                <a:cs typeface="Calibri"/>
              </a:rPr>
              <a:t>Email: </a:t>
            </a: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a:rPr>
              <a:t>freya.jewett@nhg.org.uk</a:t>
            </a:r>
            <a:b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F9ED5"/>
                </a:solidFill>
                <a:effectLst/>
                <a:uLnTx/>
                <a:uFillTx/>
                <a:latin typeface="Calibri"/>
                <a:ea typeface="+mn-ea"/>
                <a:cs typeface="Calibri"/>
              </a:rPr>
              <a:t>Phone: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07352744438</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Mayflower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03D9DF01-676E-C7CA-14BB-A00DF404196D}"/>
              </a:ext>
            </a:extLst>
          </p:cNvPr>
          <p:cNvPicPr>
            <a:picLocks noChangeAspect="1"/>
          </p:cNvPicPr>
          <p:nvPr/>
        </p:nvPicPr>
        <p:blipFill>
          <a:blip r:embed="rId5"/>
          <a:stretch>
            <a:fillRect/>
          </a:stretch>
        </p:blipFill>
        <p:spPr>
          <a:xfrm>
            <a:off x="5707842" y="74203"/>
            <a:ext cx="1236536" cy="1849284"/>
          </a:xfrm>
          <a:prstGeom prst="rect">
            <a:avLst/>
          </a:prstGeom>
        </p:spPr>
      </p:pic>
    </p:spTree>
    <p:extLst>
      <p:ext uri="{BB962C8B-B14F-4D97-AF65-F5344CB8AC3E}">
        <p14:creationId xmlns:p14="http://schemas.microsoft.com/office/powerpoint/2010/main" val="313236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3" y="334100"/>
            <a:ext cx="5847272" cy="361392"/>
          </a:xfrm>
        </p:spPr>
        <p:txBody>
          <a:bodyPr>
            <a:normAutofit/>
          </a:bodyPr>
          <a:lstStyle/>
          <a:p>
            <a:pPr algn="l"/>
            <a:r>
              <a:rPr lang="en-US" sz="14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6" name="Subtitle 2">
            <a:extLst>
              <a:ext uri="{FF2B5EF4-FFF2-40B4-BE49-F238E27FC236}">
                <a16:creationId xmlns:a16="http://schemas.microsoft.com/office/drawing/2014/main" id="{930A5F12-19A0-C415-905F-B712BD73D8D6}"/>
              </a:ext>
            </a:extLst>
          </p:cNvPr>
          <p:cNvSpPr txBox="1">
            <a:spLocks/>
          </p:cNvSpPr>
          <p:nvPr/>
        </p:nvSpPr>
        <p:spPr>
          <a:xfrm>
            <a:off x="500738" y="9364784"/>
            <a:ext cx="3708960" cy="1171504"/>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endParaRPr lang="en-GB" sz="1400" b="1" dirty="0">
              <a:latin typeface="Calibri" panose="020F0502020204030204" pitchFamily="34" charset="0"/>
            </a:endParaRPr>
          </a:p>
        </p:txBody>
      </p:sp>
      <p:sp>
        <p:nvSpPr>
          <p:cNvPr id="18" name="TextBox 17">
            <a:extLst>
              <a:ext uri="{FF2B5EF4-FFF2-40B4-BE49-F238E27FC236}">
                <a16:creationId xmlns:a16="http://schemas.microsoft.com/office/drawing/2014/main" id="{AF465F6F-44D5-223F-55AC-E5B610CA7A86}"/>
              </a:ext>
            </a:extLst>
          </p:cNvPr>
          <p:cNvSpPr txBox="1"/>
          <p:nvPr/>
        </p:nvSpPr>
        <p:spPr>
          <a:xfrm>
            <a:off x="478964" y="2225733"/>
            <a:ext cx="6450923" cy="954107"/>
          </a:xfrm>
          <a:prstGeom prst="rect">
            <a:avLst/>
          </a:prstGeom>
          <a:noFill/>
          <a:ln>
            <a:solidFill>
              <a:schemeClr val="bg2">
                <a:lumMod val="90000"/>
              </a:schemeClr>
            </a:solidFill>
            <a:prstDash val="dash"/>
          </a:ln>
        </p:spPr>
        <p:txBody>
          <a:bodyPr wrap="square" rtlCol="0">
            <a:spAutoFit/>
          </a:bodyPr>
          <a:lstStyle/>
          <a:p>
            <a:r>
              <a:rPr lang="en-GB" sz="1050" kern="100" dirty="0">
                <a:effectLst/>
                <a:latin typeface="Calibri" panose="020F0502020204030204" pitchFamily="34" charset="0"/>
                <a:ea typeface="Calibri" panose="020F0502020204030204" pitchFamily="34" charset="0"/>
                <a:cs typeface="Times New Roman" panose="02020603050405020304" pitchFamily="18" charset="0"/>
              </a:rPr>
              <a:t>At Notting Hill Genesis residents are at the heart of what we do.  We want our resident to know they are safe and more importantly feel they are safe.  To do this will be transparent in our management of your building’s safety and the information we provide to you.  This includes but is not limited to fire protection measures, fire prevention measures, maintenance of fire safety systems, fire risk assessments and building safety inspections.</a:t>
            </a: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65688" y="1864341"/>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Transparency of building safety information</a:t>
            </a:r>
          </a:p>
        </p:txBody>
      </p:sp>
      <p:sp>
        <p:nvSpPr>
          <p:cNvPr id="39" name="Rectangle 38">
            <a:extLst>
              <a:ext uri="{FF2B5EF4-FFF2-40B4-BE49-F238E27FC236}">
                <a16:creationId xmlns:a16="http://schemas.microsoft.com/office/drawing/2014/main" id="{2139AB81-F2EE-7DAB-64BA-E5231151A8D2}"/>
              </a:ext>
            </a:extLst>
          </p:cNvPr>
          <p:cNvSpPr/>
          <p:nvPr/>
        </p:nvSpPr>
        <p:spPr>
          <a:xfrm>
            <a:off x="-4087" y="1722474"/>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8CBF7E3-89B8-CFD2-F355-77B3225A519F}"/>
              </a:ext>
            </a:extLst>
          </p:cNvPr>
          <p:cNvSpPr/>
          <p:nvPr/>
        </p:nvSpPr>
        <p:spPr>
          <a:xfrm>
            <a:off x="-18469" y="347274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Address Book with solid fill">
            <a:extLst>
              <a:ext uri="{FF2B5EF4-FFF2-40B4-BE49-F238E27FC236}">
                <a16:creationId xmlns:a16="http://schemas.microsoft.com/office/drawing/2014/main" id="{79FFC656-A7EA-D1D7-B1B2-23312B4180D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225" y="3482914"/>
            <a:ext cx="320824" cy="320824"/>
          </a:xfrm>
          <a:prstGeom prst="rect">
            <a:avLst/>
          </a:prstGeom>
        </p:spPr>
      </p:pic>
      <p:graphicFrame>
        <p:nvGraphicFramePr>
          <p:cNvPr id="23" name="Table 24">
            <a:extLst>
              <a:ext uri="{FF2B5EF4-FFF2-40B4-BE49-F238E27FC236}">
                <a16:creationId xmlns:a16="http://schemas.microsoft.com/office/drawing/2014/main" id="{558D64DF-BE1D-24CF-B7A1-373D09D87518}"/>
              </a:ext>
            </a:extLst>
          </p:cNvPr>
          <p:cNvGraphicFramePr>
            <a:graphicFrameLocks noGrp="1"/>
          </p:cNvGraphicFramePr>
          <p:nvPr>
            <p:extLst>
              <p:ext uri="{D42A27DB-BD31-4B8C-83A1-F6EECF244321}">
                <p14:modId xmlns:p14="http://schemas.microsoft.com/office/powerpoint/2010/main" val="2488932236"/>
              </p:ext>
            </p:extLst>
          </p:nvPr>
        </p:nvGraphicFramePr>
        <p:xfrm>
          <a:off x="558869" y="3472741"/>
          <a:ext cx="3145556" cy="5572111"/>
        </p:xfrm>
        <a:graphic>
          <a:graphicData uri="http://schemas.openxmlformats.org/drawingml/2006/table">
            <a:tbl>
              <a:tblPr firstRow="1" bandRow="1">
                <a:tableStyleId>{073A0DAA-6AF3-43AB-8588-CEC1D06C72B9}</a:tableStyleId>
              </a:tblPr>
              <a:tblGrid>
                <a:gridCol w="1788546">
                  <a:extLst>
                    <a:ext uri="{9D8B030D-6E8A-4147-A177-3AD203B41FA5}">
                      <a16:colId xmlns:a16="http://schemas.microsoft.com/office/drawing/2014/main" val="1257338991"/>
                    </a:ext>
                  </a:extLst>
                </a:gridCol>
                <a:gridCol w="1357010">
                  <a:extLst>
                    <a:ext uri="{9D8B030D-6E8A-4147-A177-3AD203B41FA5}">
                      <a16:colId xmlns:a16="http://schemas.microsoft.com/office/drawing/2014/main" val="3886342169"/>
                    </a:ext>
                  </a:extLst>
                </a:gridCol>
              </a:tblGrid>
              <a:tr h="270883">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451471">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Automatic opening vents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2391338113"/>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Alarm sounders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426016132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Asbestos surveys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8316338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Building safety inspections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Communal fire door checks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Quarterly</a:t>
                      </a:r>
                    </a:p>
                  </a:txBody>
                  <a:tcPr/>
                </a:tc>
                <a:extLst>
                  <a:ext uri="{0D108BD9-81ED-4DB2-BD59-A6C34878D82A}">
                    <a16:rowId xmlns:a16="http://schemas.microsoft.com/office/drawing/2014/main" val="243561467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Door closers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926543861"/>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Electrical </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Five yearly</a:t>
                      </a:r>
                    </a:p>
                  </a:txBody>
                  <a:tcPr/>
                </a:tc>
                <a:extLst>
                  <a:ext uri="{0D108BD9-81ED-4DB2-BD59-A6C34878D82A}">
                    <a16:rowId xmlns:a16="http://schemas.microsoft.com/office/drawing/2014/main" val="3846614142"/>
                  </a:ext>
                </a:extLst>
              </a:tr>
              <a:tr h="632060">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Emergency lighting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 discharged annually</a:t>
                      </a:r>
                    </a:p>
                  </a:txBody>
                  <a:tcPr/>
                </a:tc>
                <a:extLst>
                  <a:ext uri="{0D108BD9-81ED-4DB2-BD59-A6C34878D82A}">
                    <a16:rowId xmlns:a16="http://schemas.microsoft.com/office/drawing/2014/main" val="1830883389"/>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Estate inspections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058632657"/>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Risk Assessment</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117586738"/>
                  </a:ext>
                </a:extLst>
              </a:tr>
              <a:tr h="270883">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Fire alarms</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509357733"/>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Flat door checks</a:t>
                      </a:r>
                      <a:endParaRPr lang="en-GB" sz="1200">
                        <a:latin typeface="Calibri" panose="020F0502020204030204" pitchFamily="34" charset="0"/>
                        <a:cs typeface="Calibri" panose="020F0502020204030204" pitchFamily="34" charset="0"/>
                      </a:endParaRPr>
                    </a:p>
                  </a:txBody>
                  <a:tcPr/>
                </a:tc>
                <a:tc>
                  <a:txBody>
                    <a:bodyPr/>
                    <a:lstStyle/>
                    <a:p>
                      <a:r>
                        <a:rPr lang="en-GB" sz="1200">
                          <a:latin typeface="Calibri" panose="020F0502020204030204" pitchFamily="34" charset="0"/>
                          <a:cs typeface="Calibri" panose="020F0502020204030204" pitchFamily="34" charset="0"/>
                        </a:rPr>
                        <a:t>Annually </a:t>
                      </a:r>
                    </a:p>
                  </a:txBody>
                  <a:tcPr/>
                </a:tc>
                <a:extLst>
                  <a:ext uri="{0D108BD9-81ED-4DB2-BD59-A6C34878D82A}">
                    <a16:rowId xmlns:a16="http://schemas.microsoft.com/office/drawing/2014/main" val="2421185404"/>
                  </a:ext>
                </a:extLst>
              </a:tr>
              <a:tr h="270883">
                <a:tc>
                  <a:txBody>
                    <a:bodyPr/>
                    <a:lstStyle/>
                    <a:p>
                      <a:r>
                        <a:rPr lang="en-GB" sz="1200" kern="100">
                          <a:effectLst/>
                          <a:latin typeface="Calibri" panose="020F0502020204030204" pitchFamily="34" charset="0"/>
                          <a:ea typeface="Calibri" panose="020F0502020204030204" pitchFamily="34" charset="0"/>
                          <a:cs typeface="Times New Roman" panose="02020603050405020304" pitchFamily="18" charset="0"/>
                        </a:rPr>
                        <a:t>Fire alarm panel servicing</a:t>
                      </a:r>
                      <a:endParaRPr lang="en-GB" sz="120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341375173"/>
                  </a:ext>
                </a:extLst>
              </a:tr>
              <a:tr h="270883">
                <a:tc>
                  <a:txBody>
                    <a:bodyPr/>
                    <a:lstStyle/>
                    <a:p>
                      <a:r>
                        <a:rPr lang="en-GB" sz="1200" kern="100" dirty="0">
                          <a:effectLst/>
                          <a:latin typeface="Calibri" panose="020F0502020204030204" pitchFamily="34" charset="0"/>
                          <a:ea typeface="Calibri" panose="020F0502020204030204" pitchFamily="34" charset="0"/>
                          <a:cs typeface="Times New Roman" panose="02020603050405020304" pitchFamily="18" charset="0"/>
                        </a:rPr>
                        <a:t>Fire extinguishers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N/A</a:t>
                      </a:r>
                    </a:p>
                  </a:txBody>
                  <a:tcPr/>
                </a:tc>
                <a:extLst>
                  <a:ext uri="{0D108BD9-81ED-4DB2-BD59-A6C34878D82A}">
                    <a16:rowId xmlns:a16="http://schemas.microsoft.com/office/drawing/2014/main" val="1696109348"/>
                  </a:ext>
                </a:extLst>
              </a:tr>
              <a:tr h="270883">
                <a:tc>
                  <a:txBody>
                    <a:bodyPr/>
                    <a:lstStyle/>
                    <a:p>
                      <a:r>
                        <a:rPr lang="en-GB" sz="1200" dirty="0">
                          <a:latin typeface="Calibri" panose="020F0502020204030204" pitchFamily="34" charset="0"/>
                          <a:cs typeface="Calibri" panose="020F0502020204030204" pitchFamily="34" charset="0"/>
                        </a:rPr>
                        <a:t>Domestic sprinklers </a:t>
                      </a:r>
                    </a:p>
                  </a:txBody>
                  <a:tcPr/>
                </a:tc>
                <a:tc>
                  <a:txBody>
                    <a:bodyPr/>
                    <a:lstStyle/>
                    <a:p>
                      <a:r>
                        <a:rPr lang="en-GB" sz="1200" dirty="0">
                          <a:latin typeface="Calibri" panose="020F0502020204030204" pitchFamily="34" charset="0"/>
                          <a:cs typeface="Calibri" panose="020F0502020204030204" pitchFamily="34" charset="0"/>
                        </a:rPr>
                        <a:t>N/A </a:t>
                      </a:r>
                    </a:p>
                  </a:txBody>
                  <a:tcPr/>
                </a:tc>
                <a:extLst>
                  <a:ext uri="{0D108BD9-81ED-4DB2-BD59-A6C34878D82A}">
                    <a16:rowId xmlns:a16="http://schemas.microsoft.com/office/drawing/2014/main" val="1549173266"/>
                  </a:ext>
                </a:extLst>
              </a:tr>
              <a:tr h="270883">
                <a:tc>
                  <a:txBody>
                    <a:bodyPr/>
                    <a:lstStyle/>
                    <a:p>
                      <a:r>
                        <a:rPr lang="en-GB" sz="1200" dirty="0">
                          <a:latin typeface="Calibri" panose="020F0502020204030204" pitchFamily="34" charset="0"/>
                          <a:cs typeface="Calibri" panose="020F0502020204030204" pitchFamily="34" charset="0"/>
                        </a:rPr>
                        <a:t>Legionella </a:t>
                      </a:r>
                    </a:p>
                  </a:txBody>
                  <a:tcPr/>
                </a:tc>
                <a:tc>
                  <a:txBody>
                    <a:bodyPr/>
                    <a:lstStyle/>
                    <a:p>
                      <a:r>
                        <a:rPr lang="en-GB" sz="1200" dirty="0">
                          <a:latin typeface="Calibri" panose="020F0502020204030204" pitchFamily="34" charset="0"/>
                          <a:cs typeface="Calibri" panose="020F0502020204030204" pitchFamily="34" charset="0"/>
                        </a:rPr>
                        <a:t>Every 4 years</a:t>
                      </a:r>
                    </a:p>
                  </a:txBody>
                  <a:tcPr/>
                </a:tc>
                <a:extLst>
                  <a:ext uri="{0D108BD9-81ED-4DB2-BD59-A6C34878D82A}">
                    <a16:rowId xmlns:a16="http://schemas.microsoft.com/office/drawing/2014/main" val="427279589"/>
                  </a:ext>
                </a:extLst>
              </a:tr>
            </a:tbl>
          </a:graphicData>
        </a:graphic>
      </p:graphicFrame>
      <p:graphicFrame>
        <p:nvGraphicFramePr>
          <p:cNvPr id="26" name="Table 24">
            <a:extLst>
              <a:ext uri="{FF2B5EF4-FFF2-40B4-BE49-F238E27FC236}">
                <a16:creationId xmlns:a16="http://schemas.microsoft.com/office/drawing/2014/main" id="{EC9917E4-D704-56E6-372C-F2599CD95E37}"/>
              </a:ext>
            </a:extLst>
          </p:cNvPr>
          <p:cNvGraphicFramePr>
            <a:graphicFrameLocks noGrp="1"/>
          </p:cNvGraphicFramePr>
          <p:nvPr>
            <p:extLst>
              <p:ext uri="{D42A27DB-BD31-4B8C-83A1-F6EECF244321}">
                <p14:modId xmlns:p14="http://schemas.microsoft.com/office/powerpoint/2010/main" val="2150993227"/>
              </p:ext>
            </p:extLst>
          </p:nvPr>
        </p:nvGraphicFramePr>
        <p:xfrm>
          <a:off x="3857625" y="3482914"/>
          <a:ext cx="3231895" cy="2919235"/>
        </p:xfrm>
        <a:graphic>
          <a:graphicData uri="http://schemas.openxmlformats.org/drawingml/2006/table">
            <a:tbl>
              <a:tblPr firstRow="1" bandRow="1">
                <a:tableStyleId>{073A0DAA-6AF3-43AB-8588-CEC1D06C72B9}</a:tableStyleId>
              </a:tblPr>
              <a:tblGrid>
                <a:gridCol w="2209253">
                  <a:extLst>
                    <a:ext uri="{9D8B030D-6E8A-4147-A177-3AD203B41FA5}">
                      <a16:colId xmlns:a16="http://schemas.microsoft.com/office/drawing/2014/main" val="1257338991"/>
                    </a:ext>
                  </a:extLst>
                </a:gridCol>
                <a:gridCol w="1022642">
                  <a:extLst>
                    <a:ext uri="{9D8B030D-6E8A-4147-A177-3AD203B41FA5}">
                      <a16:colId xmlns:a16="http://schemas.microsoft.com/office/drawing/2014/main" val="3886342169"/>
                    </a:ext>
                  </a:extLst>
                </a:gridCol>
              </a:tblGrid>
              <a:tr h="260656">
                <a:tc>
                  <a:txBody>
                    <a:bodyPr/>
                    <a:lstStyle/>
                    <a:p>
                      <a:r>
                        <a:rPr lang="en-GB" sz="1200">
                          <a:latin typeface="Calibri" panose="020F0502020204030204" pitchFamily="34" charset="0"/>
                          <a:cs typeface="Calibri" panose="020F0502020204030204" pitchFamily="34" charset="0"/>
                        </a:rPr>
                        <a:t>Maintenance and testing </a:t>
                      </a:r>
                    </a:p>
                  </a:txBody>
                  <a:tcPr/>
                </a:tc>
                <a:tc>
                  <a:txBody>
                    <a:bodyPr/>
                    <a:lstStyle/>
                    <a:p>
                      <a:r>
                        <a:rPr lang="en-GB" sz="1200">
                          <a:latin typeface="Calibri" panose="020F0502020204030204" pitchFamily="34" charset="0"/>
                          <a:cs typeface="Calibri" panose="020F0502020204030204" pitchFamily="34" charset="0"/>
                        </a:rPr>
                        <a:t>Frequency</a:t>
                      </a:r>
                    </a:p>
                  </a:txBody>
                  <a:tcPr/>
                </a:tc>
                <a:extLst>
                  <a:ext uri="{0D108BD9-81ED-4DB2-BD59-A6C34878D82A}">
                    <a16:rowId xmlns:a16="http://schemas.microsoft.com/office/drawing/2014/main" val="2619616964"/>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Booster Pumps</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391338113"/>
                  </a:ext>
                </a:extLst>
              </a:tr>
              <a:tr h="260656">
                <a:tc>
                  <a:txBody>
                    <a:bodyPr/>
                    <a:lstStyle/>
                    <a:p>
                      <a:r>
                        <a:rPr lang="en-GB" sz="1200" kern="1200">
                          <a:solidFill>
                            <a:schemeClr val="dk1"/>
                          </a:solidFill>
                          <a:effectLst/>
                          <a:latin typeface="Calibri" panose="020F0502020204030204" pitchFamily="34" charset="0"/>
                          <a:ea typeface="+mn-ea"/>
                          <a:cs typeface="Calibri" panose="020F0502020204030204" pitchFamily="34" charset="0"/>
                        </a:rPr>
                        <a:t>Lifts servicing</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a:t>
                      </a:r>
                    </a:p>
                  </a:txBody>
                  <a:tcPr/>
                </a:tc>
                <a:extLst>
                  <a:ext uri="{0D108BD9-81ED-4DB2-BD59-A6C34878D82A}">
                    <a16:rowId xmlns:a16="http://schemas.microsoft.com/office/drawing/2014/main" val="4260161321"/>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Lifting operations and lifting equipment regulations (LOLERS)</a:t>
                      </a:r>
                    </a:p>
                    <a:p>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 </a:t>
                      </a:r>
                    </a:p>
                  </a:txBody>
                  <a:tcPr/>
                </a:tc>
                <a:extLst>
                  <a:ext uri="{0D108BD9-81ED-4DB2-BD59-A6C34878D82A}">
                    <a16:rowId xmlns:a16="http://schemas.microsoft.com/office/drawing/2014/main" val="183163381"/>
                  </a:ext>
                </a:extLst>
              </a:tr>
              <a:tr h="450355">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Lightning protection</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2260620160"/>
                  </a:ext>
                </a:extLst>
              </a:tr>
              <a:tr h="260656">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Calibri" panose="020F0502020204030204" pitchFamily="34" charset="0"/>
                          <a:ea typeface="+mn-ea"/>
                          <a:cs typeface="Calibri" panose="020F0502020204030204" pitchFamily="34" charset="0"/>
                        </a:rPr>
                        <a:t>Mansafe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Annually</a:t>
                      </a:r>
                    </a:p>
                  </a:txBody>
                  <a:tcPr/>
                </a:tc>
                <a:extLst>
                  <a:ext uri="{0D108BD9-81ED-4DB2-BD59-A6C34878D82A}">
                    <a16:rowId xmlns:a16="http://schemas.microsoft.com/office/drawing/2014/main" val="1980826220"/>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Smoke alarms (communal)</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Bi-annually</a:t>
                      </a:r>
                    </a:p>
                  </a:txBody>
                  <a:tcPr/>
                </a:tc>
                <a:extLst>
                  <a:ext uri="{0D108BD9-81ED-4DB2-BD59-A6C34878D82A}">
                    <a16:rowId xmlns:a16="http://schemas.microsoft.com/office/drawing/2014/main" val="1830883389"/>
                  </a:ext>
                </a:extLst>
              </a:tr>
              <a:tr h="260656">
                <a:tc>
                  <a:txBody>
                    <a:bodyPr/>
                    <a:lstStyle/>
                    <a:p>
                      <a:r>
                        <a:rPr lang="en-GB" sz="1200" kern="1200" dirty="0">
                          <a:solidFill>
                            <a:schemeClr val="dk1"/>
                          </a:solidFill>
                          <a:effectLst/>
                          <a:latin typeface="Calibri" panose="020F0502020204030204" pitchFamily="34" charset="0"/>
                          <a:ea typeface="+mn-ea"/>
                          <a:cs typeface="Calibri" panose="020F0502020204030204" pitchFamily="34" charset="0"/>
                        </a:rPr>
                        <a:t>Wayfinding signage</a:t>
                      </a:r>
                      <a:endParaRPr lang="en-GB" sz="1200" dirty="0">
                        <a:latin typeface="Calibri" panose="020F0502020204030204" pitchFamily="34" charset="0"/>
                        <a:cs typeface="Calibri" panose="020F0502020204030204" pitchFamily="34" charset="0"/>
                      </a:endParaRPr>
                    </a:p>
                  </a:txBody>
                  <a:tcPr/>
                </a:tc>
                <a:tc>
                  <a:txBody>
                    <a:bodyPr/>
                    <a:lstStyle/>
                    <a:p>
                      <a:r>
                        <a:rPr lang="en-GB" sz="1200" dirty="0">
                          <a:latin typeface="Calibri" panose="020F0502020204030204" pitchFamily="34" charset="0"/>
                          <a:cs typeface="Calibri" panose="020F0502020204030204" pitchFamily="34" charset="0"/>
                        </a:rPr>
                        <a:t>Monthly and Annually </a:t>
                      </a:r>
                    </a:p>
                  </a:txBody>
                  <a:tcPr/>
                </a:tc>
                <a:extLst>
                  <a:ext uri="{0D108BD9-81ED-4DB2-BD59-A6C34878D82A}">
                    <a16:rowId xmlns:a16="http://schemas.microsoft.com/office/drawing/2014/main" val="117586738"/>
                  </a:ext>
                </a:extLst>
              </a:tr>
            </a:tbl>
          </a:graphicData>
        </a:graphic>
      </p:graphicFrame>
      <p:pic>
        <p:nvPicPr>
          <p:cNvPr id="3" name="Picture 2">
            <a:extLst>
              <a:ext uri="{FF2B5EF4-FFF2-40B4-BE49-F238E27FC236}">
                <a16:creationId xmlns:a16="http://schemas.microsoft.com/office/drawing/2014/main" id="{EBD0BCBC-0A0F-5DA2-138E-C4620458661C}"/>
              </a:ext>
            </a:extLst>
          </p:cNvPr>
          <p:cNvPicPr>
            <a:picLocks noChangeAspect="1"/>
          </p:cNvPicPr>
          <p:nvPr/>
        </p:nvPicPr>
        <p:blipFill>
          <a:blip r:embed="rId4"/>
          <a:stretch>
            <a:fillRect/>
          </a:stretch>
        </p:blipFill>
        <p:spPr>
          <a:xfrm>
            <a:off x="130379" y="1780898"/>
            <a:ext cx="335309" cy="335309"/>
          </a:xfrm>
          <a:prstGeom prst="rect">
            <a:avLst/>
          </a:prstGeom>
        </p:spPr>
      </p:pic>
      <p:sp>
        <p:nvSpPr>
          <p:cNvPr id="5" name="Title 1">
            <a:extLst>
              <a:ext uri="{FF2B5EF4-FFF2-40B4-BE49-F238E27FC236}">
                <a16:creationId xmlns:a16="http://schemas.microsoft.com/office/drawing/2014/main" id="{546B8FD8-E612-3D48-038D-34847B3D056F}"/>
              </a:ext>
            </a:extLst>
          </p:cNvPr>
          <p:cNvSpPr txBox="1">
            <a:spLocks/>
          </p:cNvSpPr>
          <p:nvPr/>
        </p:nvSpPr>
        <p:spPr>
          <a:xfrm>
            <a:off x="375148" y="889127"/>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Mayflower House</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7CFB781A-23BF-3E9E-7FA0-CD02176861EE}"/>
              </a:ext>
            </a:extLst>
          </p:cNvPr>
          <p:cNvPicPr>
            <a:picLocks noChangeAspect="1"/>
          </p:cNvPicPr>
          <p:nvPr/>
        </p:nvPicPr>
        <p:blipFill>
          <a:blip r:embed="rId5"/>
          <a:stretch>
            <a:fillRect/>
          </a:stretch>
        </p:blipFill>
        <p:spPr>
          <a:xfrm>
            <a:off x="5707842" y="74203"/>
            <a:ext cx="1236536" cy="1849284"/>
          </a:xfrm>
          <a:prstGeom prst="rect">
            <a:avLst/>
          </a:prstGeom>
        </p:spPr>
      </p:pic>
      <p:sp>
        <p:nvSpPr>
          <p:cNvPr id="9" name="TextBox 8">
            <a:extLst>
              <a:ext uri="{FF2B5EF4-FFF2-40B4-BE49-F238E27FC236}">
                <a16:creationId xmlns:a16="http://schemas.microsoft.com/office/drawing/2014/main" id="{B2E12D65-FBC5-B031-5BA4-B7FCA983BAAF}"/>
              </a:ext>
            </a:extLst>
          </p:cNvPr>
          <p:cNvSpPr txBox="1"/>
          <p:nvPr/>
        </p:nvSpPr>
        <p:spPr>
          <a:xfrm>
            <a:off x="478964" y="9134928"/>
            <a:ext cx="3790950" cy="815608"/>
          </a:xfrm>
          <a:prstGeom prst="rect">
            <a:avLst/>
          </a:prstGeom>
          <a:noFill/>
        </p:spPr>
        <p:txBody>
          <a:bodyPr wrap="square">
            <a:spAutoFit/>
          </a:bodyPr>
          <a:lstStyle/>
          <a:p>
            <a:pPr marL="0" marR="0" lvl="0" indent="0" algn="l" defTabSz="457200" rtl="0" eaLnBrk="1" fontAlgn="auto" latinLnBrk="0" hangingPunct="1">
              <a:lnSpc>
                <a:spcPct val="100000"/>
              </a:lnSpc>
              <a:spcAft>
                <a:spcPts val="600"/>
              </a:spcAft>
              <a:buClrTx/>
              <a:buSzTx/>
              <a:buFontTx/>
              <a:buNone/>
              <a:tabLst/>
              <a:defRPr/>
            </a:pPr>
            <a:r>
              <a:rPr kumimoji="0" lang="en-GB" sz="105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050" b="1" dirty="0">
                <a:solidFill>
                  <a:srgbClr val="000000"/>
                </a:solidFill>
                <a:latin typeface="Calibri"/>
                <a:ea typeface="Calibri" panose="020F0502020204030204" pitchFamily="34" charset="0"/>
                <a:cs typeface="Calibri"/>
              </a:rPr>
              <a:t>or concern </a:t>
            </a:r>
            <a:r>
              <a:rPr kumimoji="0" lang="en-GB" sz="105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05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srgbClr val="0F9ED5"/>
                </a:solidFill>
                <a:effectLst/>
                <a:uLnTx/>
                <a:uFillTx/>
                <a:latin typeface="Calibri"/>
                <a:ea typeface="+mn-ea"/>
                <a:cs typeface="Calibri"/>
              </a:rPr>
              <a:t>Email: </a:t>
            </a:r>
            <a:r>
              <a:rPr kumimoji="0" lang="en-GB" sz="105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a:rPr>
              <a:t>freya.jewett@nhg.org.uk</a:t>
            </a:r>
            <a:br>
              <a:rPr kumimoji="0" lang="en-US" sz="105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US" sz="1050" b="1" i="0" u="none" strike="noStrike" kern="1200" cap="none" spc="0" normalizeH="0" baseline="0" noProof="0" dirty="0">
                <a:ln>
                  <a:noFill/>
                </a:ln>
                <a:solidFill>
                  <a:srgbClr val="0F9ED5"/>
                </a:solidFill>
                <a:effectLst/>
                <a:uLnTx/>
                <a:uFillTx/>
                <a:latin typeface="Calibri"/>
                <a:ea typeface="+mn-ea"/>
                <a:cs typeface="Calibri"/>
              </a:rPr>
              <a:t>Phone: </a:t>
            </a:r>
            <a:r>
              <a:rPr kumimoji="0" lang="en-GB" sz="105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07352744438</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20927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479B69-52CD-4064-9CCC-76F2A5F24EAD}"/>
</file>

<file path=customXml/itemProps2.xml><?xml version="1.0" encoding="utf-8"?>
<ds:datastoreItem xmlns:ds="http://schemas.openxmlformats.org/officeDocument/2006/customXml" ds:itemID="{9FD194DD-A342-440F-A90A-6B8A5E223545}">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78bc8ffe-2289-4017-bb55-186827275929"/>
    <ds:schemaRef ds:uri="http://www.w3.org/XML/1998/namespace"/>
    <ds:schemaRef ds:uri="http://purl.org/dc/terms/"/>
    <ds:schemaRef ds:uri="ea8da8df-b94d-47a9-86d7-54d6ef796924"/>
    <ds:schemaRef ds:uri="http://purl.org/dc/dcmitype/"/>
  </ds:schemaRefs>
</ds:datastoreItem>
</file>

<file path=customXml/itemProps3.xml><?xml version="1.0" encoding="utf-8"?>
<ds:datastoreItem xmlns:ds="http://schemas.openxmlformats.org/officeDocument/2006/customXml" ds:itemID="{3F5E1F8D-FFB4-40A3-98D3-D34DA0820516}">
  <ds:schemaRefs>
    <ds:schemaRef ds:uri="http://schemas.microsoft.com/sharepoint/v3/contenttype/forms"/>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3354</TotalTime>
  <Words>1383</Words>
  <Application>Microsoft Office PowerPoint</Application>
  <PresentationFormat>Custom</PresentationFormat>
  <Paragraphs>140</Paragraphs>
  <Slides>4</Slides>
  <Notes>1</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Building safety resident engagement commitment</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Freya Jewett</cp:lastModifiedBy>
  <cp:revision>36</cp:revision>
  <dcterms:created xsi:type="dcterms:W3CDTF">2024-02-20T10:41:44Z</dcterms:created>
  <dcterms:modified xsi:type="dcterms:W3CDTF">2026-08-19T15:39:54Z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