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651741-9763-E71D-1B8B-0E93F3884C8C}" name="Freya Jewett" initials="FJ" userId="S::Freya.Jewett@nhg.org.uk::18f7226e-b1bb-4fae-a52a-3f8ace6dc94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3" d="100"/>
          <a:sy n="83" d="100"/>
        </p:scale>
        <p:origin x="400" y="-6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ya Jewett" userId="18f7226e-b1bb-4fae-a52a-3f8ace6dc940" providerId="ADAL" clId="{0F60E34A-64CE-4FC6-B468-29F204DF2EDE}"/>
    <pc:docChg chg="undo custSel addSld modSld">
      <pc:chgData name="Freya Jewett" userId="18f7226e-b1bb-4fae-a52a-3f8ace6dc940" providerId="ADAL" clId="{0F60E34A-64CE-4FC6-B468-29F204DF2EDE}" dt="2026-04-30T12:01:15.155" v="2850" actId="207"/>
      <pc:docMkLst>
        <pc:docMk/>
      </pc:docMkLst>
      <pc:sldChg chg="addSp delSp modSp add mod">
        <pc:chgData name="Freya Jewett" userId="18f7226e-b1bb-4fae-a52a-3f8ace6dc940" providerId="ADAL" clId="{0F60E34A-64CE-4FC6-B468-29F204DF2EDE}" dt="2026-04-27T13:01:34.313" v="2849"/>
        <pc:sldMkLst>
          <pc:docMk/>
          <pc:sldMk cId="1552092708" sldId="256"/>
        </pc:sldMkLst>
        <pc:spChg chg="add mod">
          <ac:chgData name="Freya Jewett" userId="18f7226e-b1bb-4fae-a52a-3f8ace6dc940" providerId="ADAL" clId="{0F60E34A-64CE-4FC6-B468-29F204DF2EDE}" dt="2026-04-27T12:48:22.105" v="2679"/>
          <ac:spMkLst>
            <pc:docMk/>
            <pc:sldMk cId="1552092708" sldId="256"/>
            <ac:spMk id="4" creationId="{2AAFBC80-8E8B-9847-BD57-2AD93033BF05}"/>
          </ac:spMkLst>
        </pc:spChg>
        <pc:graphicFrameChg chg="mod modGraphic">
          <ac:chgData name="Freya Jewett" userId="18f7226e-b1bb-4fae-a52a-3f8ace6dc940" providerId="ADAL" clId="{0F60E34A-64CE-4FC6-B468-29F204DF2EDE}" dt="2026-04-27T13:01:18.772" v="2844" actId="21"/>
          <ac:graphicFrameMkLst>
            <pc:docMk/>
            <pc:sldMk cId="1552092708" sldId="256"/>
            <ac:graphicFrameMk id="23" creationId="{558D64DF-BE1D-24CF-B7A1-373D09D87518}"/>
          </ac:graphicFrameMkLst>
        </pc:graphicFrameChg>
        <pc:graphicFrameChg chg="add del mod modGraphic">
          <ac:chgData name="Freya Jewett" userId="18f7226e-b1bb-4fae-a52a-3f8ace6dc940" providerId="ADAL" clId="{0F60E34A-64CE-4FC6-B468-29F204DF2EDE}" dt="2026-04-27T13:01:34.313" v="2849"/>
          <ac:graphicFrameMkLst>
            <pc:docMk/>
            <pc:sldMk cId="1552092708" sldId="256"/>
            <ac:graphicFrameMk id="26" creationId="{EC9917E4-D704-56E6-372C-F2599CD95E37}"/>
          </ac:graphicFrameMkLst>
        </pc:graphicFrameChg>
        <pc:picChg chg="add mod">
          <ac:chgData name="Freya Jewett" userId="18f7226e-b1bb-4fae-a52a-3f8ace6dc940" providerId="ADAL" clId="{0F60E34A-64CE-4FC6-B468-29F204DF2EDE}" dt="2026-04-27T12:48:22.105" v="2679"/>
          <ac:picMkLst>
            <pc:docMk/>
            <pc:sldMk cId="1552092708" sldId="256"/>
            <ac:picMk id="5" creationId="{3BA22E03-76D5-B87C-EDB4-433FE85971CB}"/>
          </ac:picMkLst>
        </pc:picChg>
      </pc:sldChg>
      <pc:sldChg chg="addSp delSp modSp mod">
        <pc:chgData name="Freya Jewett" userId="18f7226e-b1bb-4fae-a52a-3f8ace6dc940" providerId="ADAL" clId="{0F60E34A-64CE-4FC6-B468-29F204DF2EDE}" dt="2026-04-27T12:30:35.608" v="31"/>
        <pc:sldMkLst>
          <pc:docMk/>
          <pc:sldMk cId="3132364506" sldId="257"/>
        </pc:sldMkLst>
        <pc:spChg chg="add mod">
          <ac:chgData name="Freya Jewett" userId="18f7226e-b1bb-4fae-a52a-3f8ace6dc940" providerId="ADAL" clId="{0F60E34A-64CE-4FC6-B468-29F204DF2EDE}" dt="2026-04-27T12:18:01.828" v="19"/>
          <ac:spMkLst>
            <pc:docMk/>
            <pc:sldMk cId="3132364506" sldId="257"/>
            <ac:spMk id="3" creationId="{31150B6D-37D0-A265-5696-D5A03B96C9EF}"/>
          </ac:spMkLst>
        </pc:spChg>
        <pc:picChg chg="add mod">
          <ac:chgData name="Freya Jewett" userId="18f7226e-b1bb-4fae-a52a-3f8ace6dc940" providerId="ADAL" clId="{0F60E34A-64CE-4FC6-B468-29F204DF2EDE}" dt="2026-04-27T12:30:35.608" v="31"/>
          <ac:picMkLst>
            <pc:docMk/>
            <pc:sldMk cId="3132364506" sldId="257"/>
            <ac:picMk id="5" creationId="{8D12B3B8-237F-86BC-5067-02FA0E028E04}"/>
          </ac:picMkLst>
        </pc:picChg>
      </pc:sldChg>
      <pc:sldChg chg="addSp delSp modSp mod">
        <pc:chgData name="Freya Jewett" userId="18f7226e-b1bb-4fae-a52a-3f8ace6dc940" providerId="ADAL" clId="{0F60E34A-64CE-4FC6-B468-29F204DF2EDE}" dt="2026-04-30T12:01:15.155" v="2850" actId="207"/>
        <pc:sldMkLst>
          <pc:docMk/>
          <pc:sldMk cId="3933665151" sldId="258"/>
        </pc:sldMkLst>
        <pc:spChg chg="mod">
          <ac:chgData name="Freya Jewett" userId="18f7226e-b1bb-4fae-a52a-3f8ace6dc940" providerId="ADAL" clId="{0F60E34A-64CE-4FC6-B468-29F204DF2EDE}" dt="2026-04-27T12:17:50.193" v="15" actId="20577"/>
          <ac:spMkLst>
            <pc:docMk/>
            <pc:sldMk cId="3933665151" sldId="258"/>
            <ac:spMk id="4" creationId="{A81D5F08-8620-5AA7-29B9-B9F4598B7E79}"/>
          </ac:spMkLst>
        </pc:spChg>
        <pc:spChg chg="mod">
          <ac:chgData name="Freya Jewett" userId="18f7226e-b1bb-4fae-a52a-3f8ace6dc940" providerId="ADAL" clId="{0F60E34A-64CE-4FC6-B468-29F204DF2EDE}" dt="2026-04-30T12:01:15.155" v="2850" actId="207"/>
          <ac:spMkLst>
            <pc:docMk/>
            <pc:sldMk cId="3933665151" sldId="258"/>
            <ac:spMk id="7" creationId="{5537F788-32A2-04A0-7AA4-CEA1261D5AFA}"/>
          </ac:spMkLst>
        </pc:spChg>
        <pc:spChg chg="mod">
          <ac:chgData name="Freya Jewett" userId="18f7226e-b1bb-4fae-a52a-3f8ace6dc940" providerId="ADAL" clId="{0F60E34A-64CE-4FC6-B468-29F204DF2EDE}" dt="2026-04-27T12:44:08.436" v="2612" actId="1076"/>
          <ac:spMkLst>
            <pc:docMk/>
            <pc:sldMk cId="3933665151" sldId="258"/>
            <ac:spMk id="27" creationId="{B06BEF86-91ED-1556-47AE-A9839BC965B5}"/>
          </ac:spMkLst>
        </pc:spChg>
        <pc:spChg chg="mod">
          <ac:chgData name="Freya Jewett" userId="18f7226e-b1bb-4fae-a52a-3f8ace6dc940" providerId="ADAL" clId="{0F60E34A-64CE-4FC6-B468-29F204DF2EDE}" dt="2026-04-27T12:43:53.862" v="2610" actId="1076"/>
          <ac:spMkLst>
            <pc:docMk/>
            <pc:sldMk cId="3933665151" sldId="258"/>
            <ac:spMk id="28" creationId="{A836E502-9021-DBF1-A7A1-9E858AC49FB8}"/>
          </ac:spMkLst>
        </pc:spChg>
        <pc:spChg chg="mod">
          <ac:chgData name="Freya Jewett" userId="18f7226e-b1bb-4fae-a52a-3f8ace6dc940" providerId="ADAL" clId="{0F60E34A-64CE-4FC6-B468-29F204DF2EDE}" dt="2026-04-27T12:44:02.191" v="2611" actId="1076"/>
          <ac:spMkLst>
            <pc:docMk/>
            <pc:sldMk cId="3933665151" sldId="258"/>
            <ac:spMk id="29" creationId="{FBD9433A-B1E3-290C-4C3D-8B6634E95FCA}"/>
          </ac:spMkLst>
        </pc:spChg>
        <pc:picChg chg="add mod">
          <ac:chgData name="Freya Jewett" userId="18f7226e-b1bb-4fae-a52a-3f8ace6dc940" providerId="ADAL" clId="{0F60E34A-64CE-4FC6-B468-29F204DF2EDE}" dt="2026-04-27T12:29:19.172" v="27" actId="14100"/>
          <ac:picMkLst>
            <pc:docMk/>
            <pc:sldMk cId="3933665151" sldId="258"/>
            <ac:picMk id="9" creationId="{5D1C8B52-7D92-D261-2DC9-9C6B225DB925}"/>
          </ac:picMkLst>
        </pc:picChg>
        <pc:picChg chg="mod">
          <ac:chgData name="Freya Jewett" userId="18f7226e-b1bb-4fae-a52a-3f8ace6dc940" providerId="ADAL" clId="{0F60E34A-64CE-4FC6-B468-29F204DF2EDE}" dt="2026-04-27T12:44:02.191" v="2611" actId="1076"/>
          <ac:picMkLst>
            <pc:docMk/>
            <pc:sldMk cId="3933665151" sldId="258"/>
            <ac:picMk id="30" creationId="{47C0EA2D-7178-10EA-5EBC-CCEF053E7641}"/>
          </ac:picMkLst>
        </pc:picChg>
      </pc:sldChg>
      <pc:sldChg chg="addSp delSp modSp mod">
        <pc:chgData name="Freya Jewett" userId="18f7226e-b1bb-4fae-a52a-3f8ace6dc940" providerId="ADAL" clId="{0F60E34A-64CE-4FC6-B468-29F204DF2EDE}" dt="2026-04-27T12:30:31.278" v="29"/>
        <pc:sldMkLst>
          <pc:docMk/>
          <pc:sldMk cId="4007706647" sldId="259"/>
        </pc:sldMkLst>
        <pc:spChg chg="add mod">
          <ac:chgData name="Freya Jewett" userId="18f7226e-b1bb-4fae-a52a-3f8ace6dc940" providerId="ADAL" clId="{0F60E34A-64CE-4FC6-B468-29F204DF2EDE}" dt="2026-04-27T12:17:57.279" v="17"/>
          <ac:spMkLst>
            <pc:docMk/>
            <pc:sldMk cId="4007706647" sldId="259"/>
            <ac:spMk id="5" creationId="{7D786BBC-3B10-3E50-054C-BC96D9C5F88A}"/>
          </ac:spMkLst>
        </pc:spChg>
        <pc:picChg chg="add mod">
          <ac:chgData name="Freya Jewett" userId="18f7226e-b1bb-4fae-a52a-3f8ace6dc940" providerId="ADAL" clId="{0F60E34A-64CE-4FC6-B468-29F204DF2EDE}" dt="2026-04-27T12:30:31.278" v="29"/>
          <ac:picMkLst>
            <pc:docMk/>
            <pc:sldMk cId="4007706647" sldId="259"/>
            <ac:picMk id="7" creationId="{0B214BC0-94EA-64CC-4117-3B410339C340}"/>
          </ac:picMkLst>
        </pc:picChg>
      </pc:sldChg>
    </pc:docChg>
  </pc:docChgLst>
</pc:chgInfo>
</file>

<file path=ppt/comments/modernComment_102_EA76F77F.xml><?xml version="1.0" encoding="utf-8"?>
<p188:cmLst xmlns:a="http://schemas.openxmlformats.org/drawingml/2006/main" xmlns:r="http://schemas.openxmlformats.org/officeDocument/2006/relationships" xmlns:p188="http://schemas.microsoft.com/office/powerpoint/2018/8/main">
  <p188:cm id="{5BCF3FD3-8445-45DD-AF2A-F6DD03955F08}" authorId="{16651741-9763-E71D-1B8B-0E93F3884C8C}" created="2026-04-30T12:01:25.499">
    <ac:tx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txMk cp="2503" len="671">
        <ac:context len="4075" hash="1419605393"/>
      </ac:txMk>
    </ac:txMkLst>
    <p188:pos x="6799955" y="3520785"/>
    <p188:txBody>
      <a:bodyPr/>
      <a:lstStyle/>
      <a:p>
        <a:r>
          <a:rPr lang="en-GB"/>
          <a:t>Awaiting survey results from Didi</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4/27/2026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4/27/2026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4/27/2026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4/27/2026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microsoft.com/office/2018/10/relationships/comments" Target="../comments/modernComment_102_EA76F77F.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Warton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61564" y="2134664"/>
            <a:ext cx="6836545" cy="6155531"/>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90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900" kern="100" dirty="0">
                <a:effectLst/>
                <a:latin typeface="Calibri"/>
                <a:ea typeface="Calibri" panose="020F0502020204030204" pitchFamily="34" charset="0"/>
                <a:cs typeface="Calibri"/>
              </a:rPr>
              <a:t>Your Building Safety Manager </a:t>
            </a:r>
            <a:r>
              <a:rPr lang="en-GB" sz="900" kern="100" dirty="0">
                <a:latin typeface="Calibri"/>
                <a:ea typeface="Calibri" panose="020F0502020204030204" pitchFamily="34" charset="0"/>
                <a:cs typeface="Calibri"/>
              </a:rPr>
              <a:t>Freya</a:t>
            </a:r>
            <a:r>
              <a:rPr lang="en-GB" sz="900" kern="100" dirty="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90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90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9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90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900" kern="100" dirty="0">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visited </a:t>
            </a:r>
            <a:r>
              <a:rPr lang="en-GB" sz="900" kern="100" dirty="0">
                <a:latin typeface="Calibri" panose="020F0502020204030204" pitchFamily="34" charset="0"/>
                <a:ea typeface="Calibri" panose="020F0502020204030204" pitchFamily="34" charset="0"/>
                <a:cs typeface="Calibri" panose="020F0502020204030204" pitchFamily="34" charset="0"/>
              </a:rPr>
              <a:t>Warton House </a:t>
            </a:r>
            <a:r>
              <a:rPr lang="en-GB" sz="900" kern="100" dirty="0">
                <a:effectLst/>
                <a:latin typeface="Calibri" panose="020F0502020204030204" pitchFamily="34" charset="0"/>
                <a:ea typeface="Calibri" panose="020F0502020204030204" pitchFamily="34" charset="0"/>
                <a:cs typeface="Calibri" panose="020F0502020204030204" pitchFamily="34" charset="0"/>
              </a:rPr>
              <a:t>to carry out an inspection on the 16</a:t>
            </a:r>
            <a:r>
              <a:rPr lang="en-GB" sz="900" kern="100" baseline="30000" dirty="0">
                <a:effectLst/>
                <a:latin typeface="Calibri" panose="020F0502020204030204" pitchFamily="34" charset="0"/>
                <a:ea typeface="Calibri" panose="020F0502020204030204" pitchFamily="34" charset="0"/>
                <a:cs typeface="Calibri" panose="020F0502020204030204" pitchFamily="34" charset="0"/>
              </a:rPr>
              <a:t>th</a:t>
            </a:r>
            <a:r>
              <a:rPr lang="en-GB" sz="900" kern="100" dirty="0">
                <a:effectLst/>
                <a:latin typeface="Calibri" panose="020F0502020204030204" pitchFamily="34" charset="0"/>
                <a:ea typeface="Calibri" panose="020F0502020204030204" pitchFamily="34" charset="0"/>
                <a:cs typeface="Calibri" panose="020F0502020204030204" pitchFamily="34" charset="0"/>
              </a:rPr>
              <a:t> April 2026. I knocked a few resident doors to check what you know about fire safety in your home </a:t>
            </a:r>
            <a:r>
              <a:rPr lang="en-GB" sz="900" kern="100" dirty="0">
                <a:latin typeface="Calibri" panose="020F0502020204030204" pitchFamily="34" charset="0"/>
                <a:ea typeface="Calibri" panose="020F0502020204030204" pitchFamily="34" charset="0"/>
                <a:cs typeface="Calibri" panose="020F0502020204030204" pitchFamily="34" charset="0"/>
              </a:rPr>
              <a:t>but was unable to engage with any residents that day. </a:t>
            </a:r>
            <a:r>
              <a:rPr lang="en-GB" sz="900" kern="100" dirty="0">
                <a:effectLst/>
                <a:latin typeface="Calibri" panose="020F0502020204030204" pitchFamily="34" charset="0"/>
                <a:ea typeface="Calibri" panose="020F0502020204030204" pitchFamily="34" charset="0"/>
                <a:cs typeface="Calibri" panose="020F0502020204030204" pitchFamily="34" charset="0"/>
              </a:rPr>
              <a:t>During the inspection, I noted that the bin shed door fob access was faulty and so this has been raised to our contractors to remedy. </a:t>
            </a:r>
            <a:r>
              <a:rPr lang="en-GB" sz="900" kern="100" dirty="0">
                <a:latin typeface="Calibri" panose="020F0502020204030204" pitchFamily="34" charset="0"/>
                <a:ea typeface="Calibri" panose="020F0502020204030204" pitchFamily="34" charset="0"/>
                <a:cs typeface="Calibri" panose="020F0502020204030204" pitchFamily="34" charset="0"/>
              </a:rPr>
              <a:t>I also inspected all risers as part of my inspection and found a very small number of these had materials being stored in them. This has</a:t>
            </a:r>
            <a:r>
              <a:rPr lang="en-GB" sz="900" kern="100" dirty="0">
                <a:effectLst/>
                <a:latin typeface="Calibri" panose="020F0502020204030204" pitchFamily="34" charset="0"/>
                <a:ea typeface="Calibri" panose="020F0502020204030204" pitchFamily="34" charset="0"/>
                <a:cs typeface="Calibri" panose="020F0502020204030204" pitchFamily="34" charset="0"/>
              </a:rPr>
              <a:t> been highlighted to your Estate Operations Team to arrange </a:t>
            </a:r>
            <a:r>
              <a:rPr lang="en-GB" sz="900" kern="100" dirty="0">
                <a:latin typeface="Calibri" panose="020F0502020204030204" pitchFamily="34" charset="0"/>
                <a:ea typeface="Calibri" panose="020F0502020204030204" pitchFamily="34" charset="0"/>
                <a:cs typeface="Calibri" panose="020F0502020204030204" pitchFamily="34" charset="0"/>
              </a:rPr>
              <a:t>removal of these items. Please continue to report any repair concerns and especially faults for any of the fire safety equipment which may arise. </a:t>
            </a:r>
          </a:p>
          <a:p>
            <a:pPr algn="just"/>
            <a:endParaRPr lang="en-GB" sz="900" kern="100" dirty="0">
              <a:effectLst/>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latin typeface="Calibri" panose="020F0502020204030204" pitchFamily="34" charset="0"/>
                <a:ea typeface="Calibri" panose="020F0502020204030204" pitchFamily="34" charset="0"/>
                <a:cs typeface="Calibri" panose="020F0502020204030204" pitchFamily="34" charset="0"/>
              </a:rPr>
              <a:t>I understand there is also on-going remedial works to your building which is being overseen by our Remediation Project Manager in relation to the external wall, internal compartmentation and the glazing at Halo Tower, adjoining Warton House. The Remediation Team sent residents an update to you all on 16/04/2026 and will be sending regular updates on any progress that is made. Please also reach out to me if you have any concerns. </a:t>
            </a:r>
          </a:p>
          <a:p>
            <a:pPr algn="just"/>
            <a:endParaRPr lang="en-GB" sz="9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latin typeface="Calibri" panose="020F0502020204030204" pitchFamily="34" charset="0"/>
                <a:ea typeface="Calibri" panose="020F0502020204030204" pitchFamily="34" charset="0"/>
                <a:cs typeface="Calibri" panose="020F0502020204030204" pitchFamily="34" charset="0"/>
              </a:rPr>
              <a:t>In addition to this, residents have raised concerns about the on-going issue with the lifts going down which is also causing people to become trapped in the lift. Our lifts team are carrying out investigations with our contractors to try and identify a long-term resolution for this issue. On the day of my visit, both lifts were in operation but please do report any issues to NHG should the lifts go down. If you find that the lift stops operating when in use, please contact NHG on 020 3815 0000 and we will raise an emergency repair for you. The lift alarm button can also be used as this will connect you to an emergency line. The operator will then assist in raising a call out. In the event of a medical emergency please call 999, and the emergency services will be able to assist in those instances. </a:t>
            </a:r>
          </a:p>
          <a:p>
            <a:pPr algn="just"/>
            <a:endParaRPr lang="en-GB" sz="900"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 sent a building safety survey to understand your information needs, vulnerabilities and awareness of building safety earlier this month by email. Thi</a:t>
            </a:r>
            <a:r>
              <a:rPr lang="en-GB" sz="900" kern="100" dirty="0">
                <a:solidFill>
                  <a:srgbClr val="FF0000"/>
                </a:solidFill>
                <a:latin typeface="Calibri" panose="020F0502020204030204" pitchFamily="34" charset="0"/>
                <a:ea typeface="Calibri" panose="020F0502020204030204" pitchFamily="34" charset="0"/>
                <a:cs typeface="Calibri" panose="020F0502020204030204" pitchFamily="34" charset="0"/>
              </a:rPr>
              <a:t>s was </a:t>
            </a:r>
            <a:r>
              <a:rPr lang="en-GB" sz="900"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to understand how we can work together to keep your building safe</a:t>
            </a:r>
            <a:r>
              <a:rPr lang="en-GB" sz="900" kern="100" dirty="0">
                <a:solidFill>
                  <a:srgbClr val="FF0000"/>
                </a:solidFill>
                <a:latin typeface="Calibri" panose="020F0502020204030204" pitchFamily="34" charset="0"/>
                <a:ea typeface="Calibri" panose="020F0502020204030204" pitchFamily="34" charset="0"/>
                <a:cs typeface="Calibri" panose="020F0502020204030204" pitchFamily="34" charset="0"/>
              </a:rPr>
              <a:t>. The general feedback was residents weren’t aware of the evacuation strategy and what safety equipment is installed in your building.  As part of my communications to you, I sent you a letter to inform you about the fire strategy for your building and the importance of fire doors, your responsibilities and those of NHG in keeping your building safe. There are also Fire Action Notices around your building detailing what to do if a fire occurs. </a:t>
            </a:r>
          </a:p>
          <a:p>
            <a:pPr algn="just"/>
            <a:endParaRPr lang="en-GB" sz="9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effectLst/>
                <a:latin typeface="Calibri" panose="020F0502020204030204" pitchFamily="34" charset="0"/>
                <a:ea typeface="Calibri" panose="020F0502020204030204" pitchFamily="34" charset="0"/>
                <a:cs typeface="Calibri" panose="020F0502020204030204" pitchFamily="34" charset="0"/>
              </a:rPr>
              <a:t>Please do reach out to me any point should you like to raise any building safety concerns for your building, discuss any vulnerability or would like any relevant safety information.  </a:t>
            </a:r>
          </a:p>
          <a:p>
            <a:pPr algn="just"/>
            <a:endParaRPr lang="en-GB" sz="9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900" kern="100" dirty="0">
                <a:latin typeface="Calibri" panose="020F0502020204030204" pitchFamily="34" charset="0"/>
                <a:ea typeface="Calibri" panose="020F0502020204030204" pitchFamily="34" charset="0"/>
                <a:cs typeface="Calibri" panose="020F0502020204030204" pitchFamily="34" charset="0"/>
              </a:rPr>
              <a:t> </a:t>
            </a:r>
            <a:endParaRPr lang="en-GB" sz="90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90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effectLst/>
                <a:latin typeface="Calibri" panose="020F0502020204030204" pitchFamily="34" charset="0"/>
                <a:ea typeface="Calibri" panose="020F0502020204030204" pitchFamily="34" charset="0"/>
                <a:cs typeface="Calibri" panose="020F0502020204030204" pitchFamily="34" charset="0"/>
              </a:rPr>
              <a:t>I invited you to attend an online drop-in session on the 24</a:t>
            </a:r>
            <a:r>
              <a:rPr lang="en-GB" sz="900" kern="100" baseline="30000" dirty="0">
                <a:effectLst/>
                <a:latin typeface="Calibri" panose="020F0502020204030204" pitchFamily="34" charset="0"/>
                <a:ea typeface="Calibri" panose="020F0502020204030204" pitchFamily="34" charset="0"/>
                <a:cs typeface="Calibri" panose="020F0502020204030204" pitchFamily="34" charset="0"/>
              </a:rPr>
              <a:t>th</a:t>
            </a:r>
            <a:r>
              <a:rPr lang="en-GB" sz="900" kern="100" dirty="0">
                <a:effectLst/>
                <a:latin typeface="Calibri" panose="020F0502020204030204" pitchFamily="34" charset="0"/>
                <a:ea typeface="Calibri" panose="020F0502020204030204" pitchFamily="34" charset="0"/>
                <a:cs typeface="Calibri" panose="020F0502020204030204" pitchFamily="34" charset="0"/>
              </a:rPr>
              <a:t> April but </a:t>
            </a:r>
            <a:r>
              <a:rPr lang="en-GB" sz="900" kern="100" dirty="0">
                <a:latin typeface="Calibri" panose="020F0502020204030204" pitchFamily="34" charset="0"/>
                <a:ea typeface="Calibri" panose="020F0502020204030204" pitchFamily="34" charset="0"/>
                <a:cs typeface="Calibri" panose="020F0502020204030204" pitchFamily="34" charset="0"/>
              </a:rPr>
              <a:t>I was not able to engage with any residents that day. I will continue to hold at least one resident drop-in session yearly to give updates and get your views on how we are managing your block. </a:t>
            </a:r>
          </a:p>
          <a:p>
            <a:pPr algn="just"/>
            <a:endParaRPr lang="en-GB" sz="9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GB" sz="9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9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made in </a:t>
            </a:r>
            <a:r>
              <a:rPr lang="en-GB" sz="90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April</a:t>
            </a:r>
            <a:r>
              <a:rPr lang="en-GB" sz="9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2025</a:t>
            </a:r>
            <a:r>
              <a:rPr lang="en-GB" sz="9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and was reviewed and updated this month as part of the annual Building Safety Audit. This</a:t>
            </a:r>
            <a:r>
              <a:rPr lang="en-GB" sz="9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will be reviewed in </a:t>
            </a:r>
            <a:r>
              <a:rPr lang="en-GB" sz="9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July</a:t>
            </a:r>
            <a:r>
              <a:rPr lang="en-GB" sz="9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9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2027</a:t>
            </a:r>
            <a:r>
              <a:rPr lang="en-GB" sz="9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earlier if you tell us </a:t>
            </a:r>
            <a:r>
              <a:rPr lang="en-GB" sz="9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need to.</a:t>
            </a:r>
            <a:endParaRPr lang="en-US" sz="900" dirty="0">
              <a:latin typeface="Calibri" panose="020F0502020204030204" pitchFamily="34" charset="0"/>
              <a:ea typeface="Calibri" panose="020F0502020204030204" pitchFamily="34" charset="0"/>
              <a:cs typeface="Calibri" panose="020F0502020204030204" pitchFamily="34" charset="0"/>
            </a:endParaRPr>
          </a:p>
          <a:p>
            <a:pPr algn="just"/>
            <a:endParaRPr lang="en-GB" sz="16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79785" y="8077689"/>
            <a:ext cx="6809723" cy="40343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70167" y="8388877"/>
            <a:ext cx="7090643" cy="2207024"/>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p>
          <a:p>
            <a:pPr marL="342900" lvl="0" indent="-342900">
              <a:lnSpc>
                <a:spcPct val="107000"/>
              </a:lnSpc>
              <a:buFont typeface="Symbol" panose="05050102010706020507" pitchFamily="18" charset="2"/>
              <a:buChar char=""/>
            </a:pP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195" y="8003837"/>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08" y="7990141"/>
            <a:ext cx="420715" cy="420715"/>
          </a:xfrm>
          <a:prstGeom prst="rect">
            <a:avLst/>
          </a:prstGeom>
        </p:spPr>
      </p:pic>
      <p:pic>
        <p:nvPicPr>
          <p:cNvPr id="9" name="Picture 8">
            <a:extLst>
              <a:ext uri="{FF2B5EF4-FFF2-40B4-BE49-F238E27FC236}">
                <a16:creationId xmlns:a16="http://schemas.microsoft.com/office/drawing/2014/main" id="{5D1C8B52-7D92-D261-2DC9-9C6B225DB925}"/>
              </a:ext>
            </a:extLst>
          </p:cNvPr>
          <p:cNvPicPr>
            <a:picLocks noChangeAspect="1"/>
          </p:cNvPicPr>
          <p:nvPr/>
        </p:nvPicPr>
        <p:blipFill>
          <a:blip r:embed="rId5"/>
          <a:stretch>
            <a:fillRect/>
          </a:stretch>
        </p:blipFill>
        <p:spPr>
          <a:xfrm rot="5400000">
            <a:off x="5438852" y="307003"/>
            <a:ext cx="1870505" cy="1402878"/>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1071704"/>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20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0"/>
            <a:ext cx="6563044" cy="1269322"/>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332686"/>
            <a:ext cx="677091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575979"/>
          </a:xfrm>
          <a:prstGeom prst="rect">
            <a:avLst/>
          </a:prstGeom>
          <a:noFill/>
          <a:ln>
            <a:solidFill>
              <a:schemeClr val="bg2">
                <a:lumMod val="90000"/>
              </a:schemeClr>
            </a:solidFill>
            <a:prstDash val="dash"/>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contact</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your Building Safety Manager</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Housing Officer and Estate Manager  with any ideas or thoughts you have about safety in your building. </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sp>
        <p:nvSpPr>
          <p:cNvPr id="5" name="Title 1">
            <a:extLst>
              <a:ext uri="{FF2B5EF4-FFF2-40B4-BE49-F238E27FC236}">
                <a16:creationId xmlns:a16="http://schemas.microsoft.com/office/drawing/2014/main" id="{7D786BBC-3B10-3E50-054C-BC96D9C5F88A}"/>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Warton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0B214BC0-94EA-64CC-4117-3B410339C340}"/>
              </a:ext>
            </a:extLst>
          </p:cNvPr>
          <p:cNvPicPr>
            <a:picLocks noChangeAspect="1"/>
          </p:cNvPicPr>
          <p:nvPr/>
        </p:nvPicPr>
        <p:blipFill>
          <a:blip r:embed="rId5"/>
          <a:stretch>
            <a:fillRect/>
          </a:stretch>
        </p:blipFill>
        <p:spPr>
          <a:xfrm rot="5400000">
            <a:off x="5438852" y="307003"/>
            <a:ext cx="1870505" cy="1402878"/>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Primarily contacting your BSM or HO</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Drop ins</a:t>
            </a:r>
          </a:p>
          <a:p>
            <a:pPr lvl="0" algn="just">
              <a:lnSpc>
                <a:spcPct val="107000"/>
              </a:lnSpc>
              <a:buSzPct val="130000"/>
            </a:pPr>
            <a:r>
              <a:rPr lang="en-GB" sz="120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801262"/>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526960" y="6659652"/>
            <a:ext cx="6450923" cy="2190856"/>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Use feedback you give HO, EM or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lang="en-GB" sz="1400" b="1" dirty="0">
                <a:solidFill>
                  <a:srgbClr val="000000"/>
                </a:solidFill>
                <a:latin typeface="Calibri" panose="020F0502020204030204" pitchFamily="34" charset="0"/>
              </a:rPr>
              <a:t>Freya.Jewett@nhg.org.uk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GB" sz="1400" b="1" dirty="0">
                <a:solidFill>
                  <a:srgbClr val="000000"/>
                </a:solidFill>
                <a:latin typeface="Calibri"/>
                <a:ea typeface="Calibri" panose="020F0502020204030204" pitchFamily="34" charset="0"/>
                <a:cs typeface="Calibri"/>
              </a:rPr>
              <a:t>07352744438</a:t>
            </a:r>
          </a:p>
          <a:p>
            <a:endParaRPr lang="en-US" sz="1400" dirty="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31150B6D-37D0-A265-5696-D5A03B96C9EF}"/>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Warton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D12B3B8-237F-86BC-5067-02FA0E028E04}"/>
              </a:ext>
            </a:extLst>
          </p:cNvPr>
          <p:cNvPicPr>
            <a:picLocks noChangeAspect="1"/>
          </p:cNvPicPr>
          <p:nvPr/>
        </p:nvPicPr>
        <p:blipFill>
          <a:blip r:embed="rId5"/>
          <a:stretch>
            <a:fillRect/>
          </a:stretch>
        </p:blipFill>
        <p:spPr>
          <a:xfrm rot="5400000">
            <a:off x="5438852" y="307003"/>
            <a:ext cx="1870505" cy="1402878"/>
          </a:xfrm>
          <a:prstGeom prst="rect">
            <a:avLst/>
          </a:prstGeom>
        </p:spPr>
      </p:pic>
    </p:spTree>
    <p:extLst>
      <p:ext uri="{BB962C8B-B14F-4D97-AF65-F5344CB8AC3E}">
        <p14:creationId xmlns:p14="http://schemas.microsoft.com/office/powerpoint/2010/main" val="313236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GB" sz="1400" b="1" dirty="0">
                <a:solidFill>
                  <a:srgbClr val="000000"/>
                </a:solidFill>
                <a:effectLst/>
                <a:latin typeface="Calibri" panose="020F0502020204030204" pitchFamily="34" charset="0"/>
                <a:ea typeface="Calibri" panose="020F0502020204030204" pitchFamily="34" charset="0"/>
              </a:rPr>
              <a:t>Get in touch with your building safety manager here:</a:t>
            </a:r>
          </a:p>
          <a:p>
            <a:pPr algn="l" defTabSz="457200">
              <a:lnSpc>
                <a:spcPct val="100000"/>
              </a:lnSpc>
              <a:spcBef>
                <a:spcPts val="0"/>
              </a:spcBef>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lang="en-GB" sz="1400" b="1" dirty="0">
                <a:solidFill>
                  <a:srgbClr val="000000"/>
                </a:solidFill>
                <a:latin typeface="Calibri" panose="020F0502020204030204" pitchFamily="34" charset="0"/>
              </a:rPr>
              <a:t>Freya.jewett@nhg.org.uk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GB" sz="1400" b="1" dirty="0">
                <a:solidFill>
                  <a:srgbClr val="000000"/>
                </a:solidFill>
                <a:latin typeface="Calibri"/>
                <a:ea typeface="Calibri" panose="020F0502020204030204" pitchFamily="34" charset="0"/>
                <a:cs typeface="Calibri"/>
              </a:rPr>
              <a:t>07352744438</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1080000"/>
          </a:xfrm>
          <a:prstGeom prst="rect">
            <a:avLst/>
          </a:prstGeom>
          <a:noFill/>
          <a:ln>
            <a:solidFill>
              <a:schemeClr val="bg2">
                <a:lumMod val="90000"/>
              </a:schemeClr>
            </a:solidFill>
            <a:prstDash val="dash"/>
          </a:ln>
        </p:spPr>
        <p:txBody>
          <a:bodyPr wrap="square" rtlCol="0">
            <a:spAutoFit/>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 fire risk assessments and building safety inspections</a:t>
            </a:r>
          </a:p>
          <a:p>
            <a:endParaRPr lang="en-US" sz="140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58131" y="172174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957" y="9321693"/>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2624223535"/>
              </p:ext>
            </p:extLst>
          </p:nvPr>
        </p:nvGraphicFramePr>
        <p:xfrm>
          <a:off x="558869" y="3472741"/>
          <a:ext cx="3145556" cy="4469102"/>
        </p:xfrm>
        <a:graphic>
          <a:graphicData uri="http://schemas.openxmlformats.org/drawingml/2006/table">
            <a:tbl>
              <a:tblPr firstRow="1" bandRow="1">
                <a:tableStyleId>{073A0DAA-6AF3-43AB-8588-CEC1D06C72B9}</a:tableStyleId>
              </a:tblPr>
              <a:tblGrid>
                <a:gridCol w="2150964">
                  <a:extLst>
                    <a:ext uri="{9D8B030D-6E8A-4147-A177-3AD203B41FA5}">
                      <a16:colId xmlns:a16="http://schemas.microsoft.com/office/drawing/2014/main" val="1257338991"/>
                    </a:ext>
                  </a:extLst>
                </a:gridCol>
                <a:gridCol w="994592">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270883">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Smoke detection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2689754436"/>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Fire-fighting lifts </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06749323"/>
                  </a:ext>
                </a:extLst>
              </a:tr>
              <a:tr h="270883">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Calibri" panose="020F0502020204030204" pitchFamily="34" charset="0"/>
                        </a:rPr>
                        <a:t>Bi-annually</a:t>
                      </a:r>
                    </a:p>
                    <a:p>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4698066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45147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848850497"/>
                  </a:ext>
                </a:extLst>
              </a:tr>
              <a:tr h="451471">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Dry risers </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98082622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Electrical (EICR)</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Emergency lighting</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1189562233"/>
              </p:ext>
            </p:extLst>
          </p:nvPr>
        </p:nvGraphicFramePr>
        <p:xfrm>
          <a:off x="3855251" y="3482914"/>
          <a:ext cx="3234269" cy="2377440"/>
        </p:xfrm>
        <a:graphic>
          <a:graphicData uri="http://schemas.openxmlformats.org/drawingml/2006/table">
            <a:tbl>
              <a:tblPr firstRow="1" bandRow="1">
                <a:tableStyleId>{073A0DAA-6AF3-43AB-8588-CEC1D06C72B9}</a:tableStyleId>
              </a:tblPr>
              <a:tblGrid>
                <a:gridCol w="2211627">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Estate inspections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82717379"/>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551667032"/>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636358894"/>
                  </a:ext>
                </a:extLst>
              </a:tr>
              <a:tr h="260656">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Two yearly</a:t>
                      </a:r>
                    </a:p>
                  </a:txBody>
                  <a:tcPr/>
                </a:tc>
                <a:extLst>
                  <a:ext uri="{0D108BD9-81ED-4DB2-BD59-A6C34878D82A}">
                    <a16:rowId xmlns:a16="http://schemas.microsoft.com/office/drawing/2014/main" val="4260161321"/>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83163381"/>
                  </a:ext>
                </a:extLst>
              </a:tr>
              <a:tr h="260656">
                <a:tc>
                  <a:txBody>
                    <a:bodyPr/>
                    <a:lstStyle/>
                    <a:p>
                      <a:r>
                        <a:rPr lang="en-GB" sz="1200" kern="1200" dirty="0" err="1">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Wayfinding signage</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4"/>
          <a:stretch>
            <a:fillRect/>
          </a:stretch>
        </p:blipFill>
        <p:spPr>
          <a:xfrm>
            <a:off x="130379" y="1780898"/>
            <a:ext cx="335309" cy="335309"/>
          </a:xfrm>
          <a:prstGeom prst="rect">
            <a:avLst/>
          </a:prstGeom>
        </p:spPr>
      </p:pic>
      <p:sp>
        <p:nvSpPr>
          <p:cNvPr id="4" name="Title 1">
            <a:extLst>
              <a:ext uri="{FF2B5EF4-FFF2-40B4-BE49-F238E27FC236}">
                <a16:creationId xmlns:a16="http://schemas.microsoft.com/office/drawing/2014/main" id="{2AAFBC80-8E8B-9847-BD57-2AD93033BF0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Warton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3BA22E03-76D5-B87C-EDB4-433FE85971CB}"/>
              </a:ext>
            </a:extLst>
          </p:cNvPr>
          <p:cNvPicPr>
            <a:picLocks noChangeAspect="1"/>
          </p:cNvPicPr>
          <p:nvPr/>
        </p:nvPicPr>
        <p:blipFill>
          <a:blip r:embed="rId5"/>
          <a:stretch>
            <a:fillRect/>
          </a:stretch>
        </p:blipFill>
        <p:spPr>
          <a:xfrm rot="5400000">
            <a:off x="5438852" y="307003"/>
            <a:ext cx="1870505" cy="1402878"/>
          </a:xfrm>
          <a:prstGeom prst="rect">
            <a:avLst/>
          </a:prstGeom>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BD7C30-A603-4DED-9A54-03F3CD0C7EFE}"/>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9FD194DD-A342-440F-A90A-6B8A5E223545}">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8bc8ffe-2289-4017-bb55-186827275929"/>
    <ds:schemaRef ds:uri="http://www.w3.org/XML/1998/namespace"/>
    <ds:schemaRef ds:uri="http://purl.org/dc/terms/"/>
    <ds:schemaRef ds:uri="ea8da8df-b94d-47a9-86d7-54d6ef796924"/>
    <ds:schemaRef ds:uri="http://purl.org/dc/dcmitype/"/>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7545</TotalTime>
  <Words>1646</Words>
  <Application>Microsoft Office PowerPoint</Application>
  <PresentationFormat>Custom</PresentationFormat>
  <Paragraphs>126</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Freya Jewett</cp:lastModifiedBy>
  <cp:revision>10</cp:revision>
  <dcterms:created xsi:type="dcterms:W3CDTF">2024-02-20T10:41:44Z</dcterms:created>
  <dcterms:modified xsi:type="dcterms:W3CDTF">2026-04-30T12:01:31Z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