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2_EA76F77F.xml" ContentType="application/vnd.ms-powerpoint.comments+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8"/>
  </p:notesMasterIdLst>
  <p:sldIdLst>
    <p:sldId id="258" r:id="rId5"/>
    <p:sldId id="257" r:id="rId6"/>
    <p:sldId id="256" r:id="rId7"/>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F2764E-10AA-11E4-E3DB-8C214A49611B}" name="Lesley Precilla" initials="LP" userId="S::lesley.precilla@nhg.org.uk::c8833769-dd77-42fc-b575-f4fb72ee91b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27ACE7-FC13-4373-96F2-493300F73823}" v="2" dt="2026-01-05T08:49:51.5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0" d="100"/>
          <a:sy n="60" d="100"/>
        </p:scale>
        <p:origin x="1756" y="-7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sley Precilla" userId="S::lesley.precilla@nhg.org.uk::c8833769-dd77-42fc-b575-f4fb72ee91b4" providerId="AD" clId="Web-{7427ACE7-FC13-4373-96F2-493300F73823}"/>
    <pc:docChg chg="mod">
      <pc:chgData name="Lesley Precilla" userId="S::lesley.precilla@nhg.org.uk::c8833769-dd77-42fc-b575-f4fb72ee91b4" providerId="AD" clId="Web-{7427ACE7-FC13-4373-96F2-493300F73823}" dt="2026-01-05T08:49:51.599" v="0"/>
      <pc:docMkLst>
        <pc:docMk/>
      </pc:docMkLst>
    </pc:docChg>
  </pc:docChgLst>
</pc:chgInfo>
</file>

<file path=ppt/comments/modernComment_102_EA76F77F.xml><?xml version="1.0" encoding="utf-8"?>
<p188:cmLst xmlns:a="http://schemas.openxmlformats.org/drawingml/2006/main" xmlns:r="http://schemas.openxmlformats.org/officeDocument/2006/relationships" xmlns:p188="http://schemas.microsoft.com/office/powerpoint/2018/8/main">
  <p188:cm id="{6F8E951A-A624-48C3-9F4F-497EFAE6B47C}" authorId="{85F2764E-10AA-11E4-E3DB-8C214A49611B}" created="2026-01-05T08:49:51.599">
    <pc:sldMkLst xmlns:pc="http://schemas.microsoft.com/office/powerpoint/2013/main/command">
      <pc:docMk/>
      <pc:sldMk cId="3933665151" sldId="258"/>
    </pc:sldMkLst>
    <p188:txBody>
      <a:bodyPr/>
      <a:lstStyle/>
      <a:p>
        <a:r>
          <a:rPr lang="en-GB"/>
          <a:t>was there a surgery?</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EDF0F-435C-4041-8D31-786891D93525}" type="datetimeFigureOut">
              <a:rPr lang="en-US" smtClean="0"/>
              <a:t>1/5/2026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8C1BE-95EF-4E6A-9C52-7860E105AF91}" type="slidenum">
              <a:rPr lang="en-US" smtClean="0"/>
              <a:t>‹#›</a:t>
            </a:fld>
            <a:endParaRPr lang="en-US"/>
          </a:p>
        </p:txBody>
      </p:sp>
    </p:spTree>
    <p:extLst>
      <p:ext uri="{BB962C8B-B14F-4D97-AF65-F5344CB8AC3E}">
        <p14:creationId xmlns:p14="http://schemas.microsoft.com/office/powerpoint/2010/main" val="351731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88C1BE-95EF-4E6A-9C52-7860E105AF91}" type="slidenum">
              <a:rPr lang="en-US" smtClean="0"/>
              <a:t>3</a:t>
            </a:fld>
            <a:endParaRPr lang="en-US"/>
          </a:p>
        </p:txBody>
      </p:sp>
    </p:spTree>
    <p:extLst>
      <p:ext uri="{BB962C8B-B14F-4D97-AF65-F5344CB8AC3E}">
        <p14:creationId xmlns:p14="http://schemas.microsoft.com/office/powerpoint/2010/main" val="2813395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442908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41237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6D1D109-CD88-C04B-8655-79B5F68FA588}"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4263484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6D1D109-CD88-C04B-8655-79B5F68FA588}" type="datetimeFigureOut">
              <a:rPr lang="en-US" smtClean="0"/>
              <a:t>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8448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6D1D109-CD88-C04B-8655-79B5F68FA588}" type="datetimeFigureOut">
              <a:rPr lang="en-US" smtClean="0"/>
              <a:t>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9692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6D1D109-CD88-C04B-8655-79B5F68FA588}" type="datetimeFigureOut">
              <a:rPr lang="en-US" smtClean="0"/>
              <a:t>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0151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1D109-CD88-C04B-8655-79B5F68FA588}" type="datetimeFigureOut">
              <a:rPr lang="en-US" smtClean="0"/>
              <a:t>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56072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885116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16383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2026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736633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26D1D109-CD88-C04B-8655-79B5F68FA588}" type="datetimeFigureOut">
              <a:rPr lang="en-US" smtClean="0"/>
              <a:t>1/5/2026</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9278FDA-B84B-5546-8D53-7FB2D7BCE5E0}" type="slidenum">
              <a:rPr lang="en-US" smtClean="0"/>
              <a:t>‹#›</a:t>
            </a:fld>
            <a:endParaRPr lang="en-US"/>
          </a:p>
        </p:txBody>
      </p:sp>
    </p:spTree>
    <p:extLst>
      <p:ext uri="{BB962C8B-B14F-4D97-AF65-F5344CB8AC3E}">
        <p14:creationId xmlns:p14="http://schemas.microsoft.com/office/powerpoint/2010/main" val="3255914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microsoft.com/office/2018/10/relationships/comments" Target="../comments/modernComment_102_EA76F77F.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3" Type="http://schemas.openxmlformats.org/officeDocument/2006/relationships/image" Target="../media/image8.svg"/><Relationship Id="rId7" Type="http://schemas.openxmlformats.org/officeDocument/2006/relationships/image" Target="../media/image12.svg"/><Relationship Id="rId12"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 Id="rId1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9.png"/><Relationship Id="rId4"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400" b="1">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3" name="Subtitle 2">
            <a:extLst>
              <a:ext uri="{FF2B5EF4-FFF2-40B4-BE49-F238E27FC236}">
                <a16:creationId xmlns:a16="http://schemas.microsoft.com/office/drawing/2014/main" id="{21550B9A-765C-E546-49D0-4AF75FC39745}"/>
              </a:ext>
            </a:extLst>
          </p:cNvPr>
          <p:cNvSpPr>
            <a:spLocks noGrp="1"/>
          </p:cNvSpPr>
          <p:nvPr>
            <p:ph type="subTitle" idx="1"/>
          </p:nvPr>
        </p:nvSpPr>
        <p:spPr>
          <a:xfrm>
            <a:off x="493455" y="1838026"/>
            <a:ext cx="6450923" cy="361392"/>
          </a:xfrm>
        </p:spPr>
        <p:txBody>
          <a:bodyPr>
            <a:normAutofit/>
          </a:bodyPr>
          <a:lstStyle/>
          <a:p>
            <a:pPr algn="l"/>
            <a:r>
              <a:rPr lang="en-US" sz="1600" b="1" dirty="0"/>
              <a:t>What is the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98034" y="919253"/>
            <a:ext cx="5847272" cy="724462"/>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4000" b="1" dirty="0">
                <a:solidFill>
                  <a:schemeClr val="tx1">
                    <a:lumMod val="75000"/>
                    <a:lumOff val="25000"/>
                  </a:schemeClr>
                </a:solidFill>
                <a:latin typeface="Arial" panose="020B0604020202020204" pitchFamily="34" charset="0"/>
                <a:cs typeface="Arial" panose="020B0604020202020204" pitchFamily="34" charset="0"/>
              </a:rPr>
              <a:t>13 Zenith Close</a:t>
            </a:r>
            <a:endParaRPr lang="en-US" sz="4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537F788-32A2-04A0-7AA4-CEA1261D5AFA}"/>
              </a:ext>
            </a:extLst>
          </p:cNvPr>
          <p:cNvSpPr txBox="1"/>
          <p:nvPr/>
        </p:nvSpPr>
        <p:spPr>
          <a:xfrm>
            <a:off x="614888" y="2207233"/>
            <a:ext cx="6253746" cy="4431983"/>
          </a:xfrm>
          <a:prstGeom prst="rect">
            <a:avLst/>
          </a:prstGeom>
          <a:noFill/>
          <a:ln>
            <a:noFill/>
            <a:prstDash val="dash"/>
          </a:ln>
        </p:spPr>
        <p:txBody>
          <a:bodyPr wrap="square" lIns="91440" tIns="45720" rIns="91440" bIns="45720" rtlCol="0" anchor="t">
            <a:spAutoFit/>
          </a:bodyPr>
          <a:lstStyle/>
          <a:p>
            <a:r>
              <a:rPr lang="en-GB" sz="1200" kern="100" dirty="0">
                <a:solidFill>
                  <a:srgbClr val="000000"/>
                </a:solidFill>
                <a:effectLst/>
                <a:latin typeface="Calibri"/>
                <a:ea typeface="Calibri" panose="020F0502020204030204" pitchFamily="34" charset="0"/>
                <a:cs typeface="Calibri"/>
              </a:rPr>
              <a:t>This engagement commitment sets out how we can work together to make decisions that affect the safety of your building. This could be about works being carried out or how we manage your building for example. Your Building Safety Manager (BSM) Joseph Vereenooghe has put this together based on responses from surveys, drop-ins and door knocking over recent weeks. If responses were low, we might use responses from other similar buildings to help us.</a:t>
            </a:r>
            <a:endParaRPr lang="en-GB" sz="1400" b="1" kern="100" dirty="0">
              <a:solidFill>
                <a:srgbClr val="000000"/>
              </a:solidFill>
              <a:latin typeface="Calibri"/>
              <a:ea typeface="Calibri" panose="020F0502020204030204" pitchFamily="34" charset="0"/>
              <a:cs typeface="Calibri"/>
            </a:endParaRPr>
          </a:p>
          <a:p>
            <a:endParaRPr lang="en-GB" sz="1400" b="1" kern="100" dirty="0">
              <a:solidFill>
                <a:srgbClr val="000000"/>
              </a:solidFill>
              <a:latin typeface="Calibri"/>
              <a:ea typeface="Calibri" panose="020F0502020204030204" pitchFamily="34" charset="0"/>
              <a:cs typeface="Calibri"/>
            </a:endParaRPr>
          </a:p>
          <a:p>
            <a:r>
              <a:rPr lang="en-GB" sz="1600" b="1" kern="100" dirty="0">
                <a:solidFill>
                  <a:srgbClr val="000000"/>
                </a:solidFill>
                <a:effectLst/>
                <a:latin typeface="Calibri"/>
                <a:ea typeface="Calibri" panose="020F0502020204030204" pitchFamily="34" charset="0"/>
                <a:cs typeface="Calibri"/>
              </a:rPr>
              <a:t>Methodology:</a:t>
            </a:r>
            <a:endParaRPr lang="en-GB" sz="1600" dirty="0">
              <a:latin typeface="Calibri"/>
              <a:cs typeface="Calibri"/>
            </a:endParaRPr>
          </a:p>
          <a:p>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As your BSM, I aim to work with you to keep your building safe. To do this I visited your block to carry out an inspection on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8</a:t>
            </a:r>
            <a:r>
              <a:rPr lang="en-GB" sz="1200" kern="100" baseline="300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July 2024. During the inspection I found no major issues. Minor issues were raised with the Estate Management Team. </a:t>
            </a:r>
            <a:endPar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endPar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 sent a survey to understand your information needs , vulnerabilities and awareness of building safety in this month to understand how we can work together to keep your building safe. I also informed you that your building had been registered with the Building Safety Regulator (BSR) and provided you with the registration number and the BSR’s contact number for any concerns that you might want to bring to their attention. </a:t>
            </a:r>
          </a:p>
          <a:p>
            <a:endPar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In February 2024,</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Compliance Team sent </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you letter to inform you about the fire strategy for your building and the importance of fire doors on. I sent you information on your responsibilities and those of NHG in keeping your building safe on 15</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 July</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2024. </a:t>
            </a:r>
          </a:p>
          <a:p>
            <a:endPar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This commitment</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has been made in July 2024 and will be reviewed in July 2026 or earlier if you tell us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we need to</a:t>
            </a:r>
            <a:endParaRPr lang="en-US" sz="1400" dirty="0"/>
          </a:p>
        </p:txBody>
      </p:sp>
      <p:sp>
        <p:nvSpPr>
          <p:cNvPr id="10" name="Subtitle 2">
            <a:extLst>
              <a:ext uri="{FF2B5EF4-FFF2-40B4-BE49-F238E27FC236}">
                <a16:creationId xmlns:a16="http://schemas.microsoft.com/office/drawing/2014/main" id="{5FC511A5-8D76-BCEC-AF68-B46BDD86277F}"/>
              </a:ext>
            </a:extLst>
          </p:cNvPr>
          <p:cNvSpPr txBox="1">
            <a:spLocks/>
          </p:cNvSpPr>
          <p:nvPr/>
        </p:nvSpPr>
        <p:spPr>
          <a:xfrm>
            <a:off x="548049" y="6639216"/>
            <a:ext cx="6450923" cy="361391"/>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we will share information with you and ask for your opinion: </a:t>
            </a:r>
          </a:p>
        </p:txBody>
      </p:sp>
      <p:sp>
        <p:nvSpPr>
          <p:cNvPr id="11" name="TextBox 10">
            <a:extLst>
              <a:ext uri="{FF2B5EF4-FFF2-40B4-BE49-F238E27FC236}">
                <a16:creationId xmlns:a16="http://schemas.microsoft.com/office/drawing/2014/main" id="{C0CEB6C1-F33D-44F3-B0A2-C59128131311}"/>
              </a:ext>
            </a:extLst>
          </p:cNvPr>
          <p:cNvSpPr txBox="1"/>
          <p:nvPr/>
        </p:nvSpPr>
        <p:spPr>
          <a:xfrm>
            <a:off x="649277" y="7979805"/>
            <a:ext cx="6017335" cy="2257413"/>
          </a:xfrm>
          <a:prstGeom prst="rect">
            <a:avLst/>
          </a:prstGeom>
          <a:noFill/>
          <a:ln>
            <a:noFill/>
            <a:prstDash val="dash"/>
          </a:ln>
        </p:spPr>
        <p:txBody>
          <a:bodyPr wrap="square" numCol="2" rtlCol="0">
            <a:spAutoFit/>
          </a:bodyPr>
          <a:lstStyle/>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sign up</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New resident home visits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our website</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local notice boards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local surgeries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During building inspections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Face to face appointments</a:t>
            </a:r>
            <a:endParaRPr lang="en-GB" sz="12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pop up sessions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By introductory &amp; animation videos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newsletters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email</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postal or hand delivered letter</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SMS text</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Fire Action Notices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6" name="Rectangle 35">
            <a:extLst>
              <a:ext uri="{FF2B5EF4-FFF2-40B4-BE49-F238E27FC236}">
                <a16:creationId xmlns:a16="http://schemas.microsoft.com/office/drawing/2014/main" id="{728EC42B-9561-CA8F-1B0D-630B3A932E07}"/>
              </a:ext>
            </a:extLst>
          </p:cNvPr>
          <p:cNvSpPr/>
          <p:nvPr/>
        </p:nvSpPr>
        <p:spPr>
          <a:xfrm>
            <a:off x="-7591" y="6562597"/>
            <a:ext cx="500738" cy="44727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Graphic 31" descr="Megaphone with solid fill">
            <a:extLst>
              <a:ext uri="{FF2B5EF4-FFF2-40B4-BE49-F238E27FC236}">
                <a16:creationId xmlns:a16="http://schemas.microsoft.com/office/drawing/2014/main" id="{D0A81B12-B87C-FB85-EA05-16E0E09EF153}"/>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9533" y="6562597"/>
            <a:ext cx="361392" cy="361392"/>
          </a:xfrm>
          <a:prstGeom prst="rect">
            <a:avLst/>
          </a:prstGeom>
        </p:spPr>
      </p:pic>
      <p:sp>
        <p:nvSpPr>
          <p:cNvPr id="8" name="Rectangle 7">
            <a:extLst>
              <a:ext uri="{FF2B5EF4-FFF2-40B4-BE49-F238E27FC236}">
                <a16:creationId xmlns:a16="http://schemas.microsoft.com/office/drawing/2014/main" id="{4F941EB2-510E-D50B-DDB4-6D3BBD4C9B42}"/>
              </a:ext>
            </a:extLst>
          </p:cNvPr>
          <p:cNvSpPr/>
          <p:nvPr/>
        </p:nvSpPr>
        <p:spPr>
          <a:xfrm>
            <a:off x="-10195" y="1740733"/>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Address Book outline">
            <a:extLst>
              <a:ext uri="{FF2B5EF4-FFF2-40B4-BE49-F238E27FC236}">
                <a16:creationId xmlns:a16="http://schemas.microsoft.com/office/drawing/2014/main" id="{3A0EC41D-90E9-582C-08CE-792FCE76FBB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692" y="1720297"/>
            <a:ext cx="443655" cy="455889"/>
          </a:xfrm>
          <a:prstGeom prst="rect">
            <a:avLst/>
          </a:prstGeom>
        </p:spPr>
      </p:pic>
      <p:sp>
        <p:nvSpPr>
          <p:cNvPr id="6" name="TextBox 5">
            <a:extLst>
              <a:ext uri="{FF2B5EF4-FFF2-40B4-BE49-F238E27FC236}">
                <a16:creationId xmlns:a16="http://schemas.microsoft.com/office/drawing/2014/main" id="{A83FE84E-0E14-F4B6-381F-0A1AB72F3230}"/>
              </a:ext>
            </a:extLst>
          </p:cNvPr>
          <p:cNvSpPr txBox="1"/>
          <p:nvPr/>
        </p:nvSpPr>
        <p:spPr>
          <a:xfrm>
            <a:off x="521997" y="7021062"/>
            <a:ext cx="6229197" cy="874085"/>
          </a:xfrm>
          <a:prstGeom prst="rect">
            <a:avLst/>
          </a:prstGeom>
          <a:noFill/>
        </p:spPr>
        <p:txBody>
          <a:bodyPr wrap="square" rtlCol="0">
            <a:spAutoFit/>
          </a:bodyPr>
          <a:lstStyle/>
          <a:p>
            <a:pPr>
              <a:lnSpc>
                <a:spcPct val="107000"/>
              </a:lnSpc>
              <a:spcAft>
                <a:spcPts val="800"/>
              </a:spcAft>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To cater for the diverse needs of our residents, we can communicate in a broad range of ways.  We aim to provide this information in different formats that can be understood by all residents including those that have a physical or visual impairment, have other disabilities or who speak another language:   </a:t>
            </a:r>
          </a:p>
        </p:txBody>
      </p:sp>
      <p:pic>
        <p:nvPicPr>
          <p:cNvPr id="12" name="Picture 11">
            <a:extLst>
              <a:ext uri="{FF2B5EF4-FFF2-40B4-BE49-F238E27FC236}">
                <a16:creationId xmlns:a16="http://schemas.microsoft.com/office/drawing/2014/main" id="{BA4ADF7F-C87C-D19C-EBD3-68CA5EAD79E5}"/>
              </a:ext>
            </a:extLst>
          </p:cNvPr>
          <p:cNvPicPr>
            <a:picLocks noChangeAspect="1"/>
          </p:cNvPicPr>
          <p:nvPr/>
        </p:nvPicPr>
        <p:blipFill>
          <a:blip r:embed="rId7"/>
          <a:stretch>
            <a:fillRect/>
          </a:stretch>
        </p:blipFill>
        <p:spPr>
          <a:xfrm>
            <a:off x="4783400" y="0"/>
            <a:ext cx="2387601" cy="1790701"/>
          </a:xfrm>
          <a:prstGeom prst="rect">
            <a:avLst/>
          </a:prstGeom>
          <a:effectLst>
            <a:softEdge rad="76200"/>
          </a:effectLst>
        </p:spPr>
      </p:pic>
    </p:spTree>
    <p:extLst>
      <p:ext uri="{BB962C8B-B14F-4D97-AF65-F5344CB8AC3E}">
        <p14:creationId xmlns:p14="http://schemas.microsoft.com/office/powerpoint/2010/main" val="3933665151"/>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400" b="1">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98034" y="902632"/>
            <a:ext cx="5847272" cy="724462"/>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4000" b="1" dirty="0">
                <a:solidFill>
                  <a:schemeClr val="tx1">
                    <a:lumMod val="75000"/>
                    <a:lumOff val="25000"/>
                  </a:schemeClr>
                </a:solidFill>
                <a:latin typeface="Arial" panose="020B0604020202020204" pitchFamily="34" charset="0"/>
                <a:cs typeface="Arial" panose="020B0604020202020204" pitchFamily="34" charset="0"/>
              </a:rPr>
              <a:t>13 Zenith Close</a:t>
            </a:r>
            <a:endParaRPr lang="en-US" sz="4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2" name="Subtitle 2">
            <a:extLst>
              <a:ext uri="{FF2B5EF4-FFF2-40B4-BE49-F238E27FC236}">
                <a16:creationId xmlns:a16="http://schemas.microsoft.com/office/drawing/2014/main" id="{E847C179-4023-8FFB-825B-2A4D22EA0949}"/>
              </a:ext>
            </a:extLst>
          </p:cNvPr>
          <p:cNvSpPr txBox="1">
            <a:spLocks/>
          </p:cNvSpPr>
          <p:nvPr/>
        </p:nvSpPr>
        <p:spPr>
          <a:xfrm>
            <a:off x="500738" y="3580597"/>
            <a:ext cx="4633342"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What decisions you would like to be involved in?</a:t>
            </a:r>
          </a:p>
        </p:txBody>
      </p:sp>
      <p:sp>
        <p:nvSpPr>
          <p:cNvPr id="13" name="TextBox 12">
            <a:extLst>
              <a:ext uri="{FF2B5EF4-FFF2-40B4-BE49-F238E27FC236}">
                <a16:creationId xmlns:a16="http://schemas.microsoft.com/office/drawing/2014/main" id="{5ECD6F1B-1BF9-B54C-2D2C-E1C97CB5AF15}"/>
              </a:ext>
            </a:extLst>
          </p:cNvPr>
          <p:cNvSpPr txBox="1"/>
          <p:nvPr/>
        </p:nvSpPr>
        <p:spPr>
          <a:xfrm>
            <a:off x="468199" y="3932511"/>
            <a:ext cx="6337960" cy="1371914"/>
          </a:xfrm>
          <a:prstGeom prst="rect">
            <a:avLst/>
          </a:prstGeom>
          <a:noFill/>
          <a:ln>
            <a:noFill/>
            <a:prstDash val="dash"/>
          </a:ln>
        </p:spPr>
        <p:txBody>
          <a:bodyPr wrap="square" rtlCol="0">
            <a:spAutoFit/>
          </a:bodyPr>
          <a:lstStyle/>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get involved in making decisions relating to the safety of their buildings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create resident associations to have a voice in the management of their buildings.  </a:t>
            </a: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If you would like further information on setting up or joining an existing Resident’s Association, please contact your Housing Officer/ Property Management Officer</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Subtitle 2">
            <a:extLst>
              <a:ext uri="{FF2B5EF4-FFF2-40B4-BE49-F238E27FC236}">
                <a16:creationId xmlns:a16="http://schemas.microsoft.com/office/drawing/2014/main" id="{614AF60E-AE1F-BA86-EEC9-6E0383F1ADDF}"/>
              </a:ext>
            </a:extLst>
          </p:cNvPr>
          <p:cNvSpPr txBox="1">
            <a:spLocks/>
          </p:cNvSpPr>
          <p:nvPr/>
        </p:nvSpPr>
        <p:spPr>
          <a:xfrm>
            <a:off x="430693" y="5248058"/>
            <a:ext cx="4244836"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you can influence decisions:</a:t>
            </a:r>
          </a:p>
        </p:txBody>
      </p:sp>
      <p:sp>
        <p:nvSpPr>
          <p:cNvPr id="15" name="TextBox 14">
            <a:extLst>
              <a:ext uri="{FF2B5EF4-FFF2-40B4-BE49-F238E27FC236}">
                <a16:creationId xmlns:a16="http://schemas.microsoft.com/office/drawing/2014/main" id="{7B9BCBA2-4283-2423-890E-3070F173DB83}"/>
              </a:ext>
            </a:extLst>
          </p:cNvPr>
          <p:cNvSpPr txBox="1"/>
          <p:nvPr/>
        </p:nvSpPr>
        <p:spPr>
          <a:xfrm>
            <a:off x="500738" y="5537282"/>
            <a:ext cx="6516000" cy="1578253"/>
          </a:xfrm>
          <a:prstGeom prst="rect">
            <a:avLst/>
          </a:prstGeom>
          <a:noFill/>
          <a:ln>
            <a:noFill/>
            <a:prstDash val="dash"/>
          </a:ln>
        </p:spPr>
        <p:txBody>
          <a:bodyPr wrap="square" numCol="2" rtlCol="0">
            <a:spAutoFit/>
          </a:bodyPr>
          <a:lstStyle/>
          <a:p>
            <a:pPr>
              <a:lnSpc>
                <a:spcPct val="107000"/>
              </a:lnSpc>
              <a:spcAft>
                <a:spcPts val="800"/>
              </a:spcAft>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are proactively seeking out resident feedback and using that information to tailor our building safety approach</a:t>
            </a:r>
          </a:p>
          <a:p>
            <a:pPr marL="171450" indent="-171450">
              <a:lnSpc>
                <a:spcPct val="107000"/>
              </a:lnSpc>
              <a:buSzPct val="150000"/>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Contacting your BSM</a:t>
            </a:r>
          </a:p>
          <a:p>
            <a:pPr marL="171450" indent="-171450">
              <a:lnSpc>
                <a:spcPct val="107000"/>
              </a:lnSpc>
              <a:buSzPct val="150000"/>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Surgeries in person and online</a:t>
            </a:r>
          </a:p>
          <a:p>
            <a:pPr marL="171450" indent="-171450">
              <a:lnSpc>
                <a:spcPct val="107000"/>
              </a:lnSpc>
              <a:buSzPct val="150000"/>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Building &amp; Estate walkabouts with Housing Officer/ PMO</a:t>
            </a:r>
          </a:p>
          <a:p>
            <a:pPr marL="171450" indent="-171450">
              <a:lnSpc>
                <a:spcPct val="107000"/>
              </a:lnSpc>
              <a:buSzPct val="150000"/>
              <a:buFont typeface="Arial" panose="020B0604020202020204" pitchFamily="34" charset="0"/>
              <a:buChar char="•"/>
            </a:pPr>
            <a:endPar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07000"/>
              </a:lnSpc>
              <a:spcAft>
                <a:spcPts val="800"/>
              </a:spcAft>
              <a:buSzPct val="150000"/>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Inclusion at Residents Association meetings</a:t>
            </a:r>
          </a:p>
          <a:p>
            <a:pPr marL="171450" indent="-171450">
              <a:lnSpc>
                <a:spcPct val="107000"/>
              </a:lnSpc>
              <a:buSzPct val="150000"/>
              <a:buFont typeface="Arial" panose="020B0604020202020204" pitchFamily="34" charset="0"/>
              <a:buChar char="•"/>
            </a:pPr>
            <a:r>
              <a:rPr lang="en-US"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Get involved though your Residents Association.  If your building does not have RA and you would like to start one, please contact your housing officer for support and guidance in setting one up</a:t>
            </a:r>
          </a:p>
        </p:txBody>
      </p:sp>
      <p:sp>
        <p:nvSpPr>
          <p:cNvPr id="17" name="Subtitle 2">
            <a:extLst>
              <a:ext uri="{FF2B5EF4-FFF2-40B4-BE49-F238E27FC236}">
                <a16:creationId xmlns:a16="http://schemas.microsoft.com/office/drawing/2014/main" id="{BAC581F7-2A63-120C-8BCA-330F4B84A308}"/>
              </a:ext>
            </a:extLst>
          </p:cNvPr>
          <p:cNvSpPr txBox="1">
            <a:spLocks/>
          </p:cNvSpPr>
          <p:nvPr/>
        </p:nvSpPr>
        <p:spPr>
          <a:xfrm>
            <a:off x="507983" y="7132584"/>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we’ll gather and use your opinions:</a:t>
            </a:r>
          </a:p>
        </p:txBody>
      </p:sp>
      <p:sp>
        <p:nvSpPr>
          <p:cNvPr id="18" name="TextBox 17">
            <a:extLst>
              <a:ext uri="{FF2B5EF4-FFF2-40B4-BE49-F238E27FC236}">
                <a16:creationId xmlns:a16="http://schemas.microsoft.com/office/drawing/2014/main" id="{AF465F6F-44D5-223F-55AC-E5B610CA7A86}"/>
              </a:ext>
            </a:extLst>
          </p:cNvPr>
          <p:cNvSpPr txBox="1"/>
          <p:nvPr/>
        </p:nvSpPr>
        <p:spPr>
          <a:xfrm>
            <a:off x="475954" y="7276045"/>
            <a:ext cx="6490197" cy="1200842"/>
          </a:xfrm>
          <a:prstGeom prst="rect">
            <a:avLst/>
          </a:prstGeom>
          <a:noFill/>
          <a:ln>
            <a:noFill/>
            <a:prstDash val="dash"/>
          </a:ln>
        </p:spPr>
        <p:txBody>
          <a:bodyPr wrap="square" rtlCol="0">
            <a:spAutoFit/>
          </a:bodyPr>
          <a:lstStyle/>
          <a:p>
            <a:pPr marL="342900" lvl="0" indent="-342900">
              <a:lnSpc>
                <a:spcPct val="107000"/>
              </a:lnSpc>
              <a:buFont typeface="Symbol" panose="05050102010706020507" pitchFamily="18" charset="2"/>
              <a:buChar char=""/>
            </a:pPr>
            <a:endPar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keep a record on our Workwise system from our interactions as listed above</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gather your thoughts in line with our usual GDPR policies, just like when you contact us about anything else. </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515228" y="8201977"/>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we’ll measure and review this commitment:</a:t>
            </a:r>
          </a:p>
        </p:txBody>
      </p:sp>
      <p:sp>
        <p:nvSpPr>
          <p:cNvPr id="20" name="TextBox 19">
            <a:extLst>
              <a:ext uri="{FF2B5EF4-FFF2-40B4-BE49-F238E27FC236}">
                <a16:creationId xmlns:a16="http://schemas.microsoft.com/office/drawing/2014/main" id="{981586DF-7B98-3A80-3CD7-B9069DC9ED17}"/>
              </a:ext>
            </a:extLst>
          </p:cNvPr>
          <p:cNvSpPr txBox="1"/>
          <p:nvPr/>
        </p:nvSpPr>
        <p:spPr>
          <a:xfrm>
            <a:off x="468199" y="8510984"/>
            <a:ext cx="6450923" cy="2049664"/>
          </a:xfrm>
          <a:prstGeom prst="rect">
            <a:avLst/>
          </a:prstGeom>
          <a:noFill/>
          <a:ln>
            <a:noFill/>
            <a:prstDash val="dash"/>
          </a:ln>
        </p:spPr>
        <p:txBody>
          <a:bodyPr wrap="square" lIns="91440" tIns="45720" rIns="91440" bIns="45720" rtlCol="0" anchor="t">
            <a:spAutoFit/>
          </a:bodyPr>
          <a:lstStyle/>
          <a:p>
            <a:pPr marL="342900" lvl="0" indent="-342900">
              <a:lnSpc>
                <a:spcPct val="107000"/>
              </a:lnSpc>
              <a:buFont typeface="Symbol" panose="05050102010706020507" pitchFamily="18" charset="2"/>
              <a:buChar char=""/>
            </a:pPr>
            <a:r>
              <a:rPr lang="en-GB" sz="1200" kern="100" dirty="0">
                <a:solidFill>
                  <a:srgbClr val="000000"/>
                </a:solidFill>
                <a:latin typeface="Calibri"/>
                <a:ea typeface="Calibri" panose="020F0502020204030204" pitchFamily="34" charset="0"/>
                <a:cs typeface="Calibri"/>
              </a:rPr>
              <a:t>Measure the number of cases raised on Workwise reviewing building safety content</a:t>
            </a:r>
            <a:endParaRPr lang="en-GB" sz="1200" kern="100" dirty="0">
              <a:effectLst/>
              <a:latin typeface="Calibri"/>
              <a:ea typeface="Calibri" panose="020F0502020204030204" pitchFamily="34" charset="0"/>
              <a:cs typeface="Times New Roman"/>
            </a:endParaRPr>
          </a:p>
          <a:p>
            <a:pPr marL="342900" lvl="0" indent="-342900">
              <a:lnSpc>
                <a:spcPct val="107000"/>
              </a:lnSpc>
              <a:buFont typeface="Symbol" panose="05050102010706020507" pitchFamily="18" charset="2"/>
              <a:buChar char=""/>
            </a:pPr>
            <a:r>
              <a:rPr lang="en-GB" sz="1200" kern="100" dirty="0">
                <a:solidFill>
                  <a:srgbClr val="000000"/>
                </a:solidFill>
                <a:latin typeface="Calibri"/>
                <a:ea typeface="Calibri" panose="020F0502020204030204" pitchFamily="34" charset="0"/>
                <a:cs typeface="Calibri"/>
              </a:rPr>
              <a:t>Writing to you annually  to let you know what engagement and influence that has had</a:t>
            </a:r>
          </a:p>
          <a:p>
            <a:pPr>
              <a:lnSpc>
                <a:spcPct val="107000"/>
              </a:lnSpc>
              <a:spcAft>
                <a:spcPts val="800"/>
              </a:spcAft>
            </a:pPr>
            <a:endParaRPr lang="en-GB" sz="1200" kern="100" dirty="0">
              <a:solidFill>
                <a:srgbClr val="000000"/>
              </a:solidFill>
              <a:effectLst/>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Got a question </a:t>
            </a:r>
            <a:r>
              <a:rPr lang="en-GB" sz="1400" b="1" dirty="0">
                <a:solidFill>
                  <a:srgbClr val="000000"/>
                </a:solidFill>
                <a:latin typeface="Calibri"/>
                <a:ea typeface="Calibri" panose="020F0502020204030204" pitchFamily="34" charset="0"/>
                <a:cs typeface="Calibri"/>
              </a:rPr>
              <a:t>or concern </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about this commitment? Get in touch with your Building </a:t>
            </a:r>
            <a:r>
              <a:rPr lang="en-GB" sz="1400" b="1" dirty="0">
                <a:solidFill>
                  <a:srgbClr val="000000"/>
                </a:solidFill>
                <a:latin typeface="Calibri"/>
                <a:ea typeface="Calibri" panose="020F0502020204030204" pitchFamily="34" charset="0"/>
                <a:cs typeface="Calibri"/>
              </a:rPr>
              <a:t>S</a:t>
            </a:r>
            <a:r>
              <a:rPr kumimoji="0" lang="en-GB" sz="1400" b="1" i="0" u="none" strike="noStrike" kern="1200" cap="none" spc="0" normalizeH="0" baseline="0" noProof="0" dirty="0" err="1">
                <a:ln>
                  <a:noFill/>
                </a:ln>
                <a:solidFill>
                  <a:srgbClr val="000000"/>
                </a:solidFill>
                <a:effectLst/>
                <a:uLnTx/>
                <a:uFillTx/>
                <a:latin typeface="Calibri"/>
                <a:ea typeface="Calibri" panose="020F0502020204030204" pitchFamily="34" charset="0"/>
                <a:cs typeface="Calibri"/>
              </a:rPr>
              <a:t>afety</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 </a:t>
            </a:r>
            <a:r>
              <a:rPr lang="en-GB" sz="1400" b="1" dirty="0">
                <a:solidFill>
                  <a:srgbClr val="000000"/>
                </a:solidFill>
                <a:latin typeface="Calibri"/>
                <a:ea typeface="Calibri" panose="020F0502020204030204" pitchFamily="34" charset="0"/>
                <a:cs typeface="Calibri"/>
              </a:rPr>
              <a:t>M</a:t>
            </a:r>
            <a:r>
              <a:rPr kumimoji="0" lang="en-GB" sz="1400" b="1" i="0" u="none" strike="noStrike" kern="1200" cap="none" spc="0" normalizeH="0" baseline="0" noProof="0" dirty="0" err="1">
                <a:ln>
                  <a:noFill/>
                </a:ln>
                <a:solidFill>
                  <a:srgbClr val="000000"/>
                </a:solidFill>
                <a:effectLst/>
                <a:uLnTx/>
                <a:uFillTx/>
                <a:latin typeface="Calibri"/>
                <a:ea typeface="Calibri" panose="020F0502020204030204" pitchFamily="34" charset="0"/>
                <a:cs typeface="Calibri"/>
              </a:rPr>
              <a:t>anager</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 here:</a:t>
            </a:r>
            <a:endParaRPr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F9ED5"/>
                </a:solidFill>
                <a:effectLst/>
                <a:uLnTx/>
                <a:uFillTx/>
                <a:latin typeface="Calibri"/>
                <a:cs typeface="Calibri"/>
              </a:rPr>
              <a:t>Email: </a:t>
            </a:r>
            <a:r>
              <a:rPr lang="en-GB" sz="1400" b="1" dirty="0">
                <a:solidFill>
                  <a:srgbClr val="000000"/>
                </a:solidFill>
                <a:latin typeface="Calibri" panose="020F0502020204030204" pitchFamily="34" charset="0"/>
              </a:rPr>
              <a:t>joseph.vereenooghe@nhg.org.uk</a:t>
            </a:r>
            <a:br>
              <a:rPr lang="en-US" sz="1400" b="1" i="0" u="none" strike="noStrike" kern="1200" cap="none" spc="0" normalizeH="0" baseline="0" noProof="0" dirty="0">
                <a:ln>
                  <a:noFill/>
                </a:ln>
                <a:effectLst/>
                <a:uLnTx/>
                <a:uFillTx/>
                <a:latin typeface="Calibri" panose="020F0502020204030204" pitchFamily="34" charset="0"/>
              </a:rPr>
            </a:br>
            <a:r>
              <a:rPr kumimoji="0" lang="en-US" sz="1400" b="1" i="0" u="none" strike="noStrike" kern="1200" cap="none" spc="0" normalizeH="0" baseline="0" noProof="0" dirty="0">
                <a:ln>
                  <a:noFill/>
                </a:ln>
                <a:solidFill>
                  <a:srgbClr val="0F9ED5"/>
                </a:solidFill>
                <a:effectLst/>
                <a:uLnTx/>
                <a:uFillTx/>
                <a:latin typeface="Calibri"/>
                <a:cs typeface="Calibri"/>
              </a:rPr>
              <a:t>Phone: </a:t>
            </a:r>
            <a:r>
              <a:rPr lang="en-IE" sz="1400" b="1" dirty="0">
                <a:latin typeface="Calibri" panose="020F0502020204030204" pitchFamily="34" charset="0"/>
              </a:rPr>
              <a:t>07443442739 / 02038151846</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37" name="Rectangle 36">
            <a:extLst>
              <a:ext uri="{FF2B5EF4-FFF2-40B4-BE49-F238E27FC236}">
                <a16:creationId xmlns:a16="http://schemas.microsoft.com/office/drawing/2014/main" id="{737696A8-5242-1957-A80D-AB707684B353}"/>
              </a:ext>
            </a:extLst>
          </p:cNvPr>
          <p:cNvSpPr/>
          <p:nvPr/>
        </p:nvSpPr>
        <p:spPr>
          <a:xfrm>
            <a:off x="-18753" y="3531325"/>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5F82C241-E2D0-0DA9-3BC1-C0BCE6E76E1C}"/>
              </a:ext>
            </a:extLst>
          </p:cNvPr>
          <p:cNvSpPr/>
          <p:nvPr/>
        </p:nvSpPr>
        <p:spPr>
          <a:xfrm>
            <a:off x="0" y="706568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139AB81-F2EE-7DAB-64BA-E5231151A8D2}"/>
              </a:ext>
            </a:extLst>
          </p:cNvPr>
          <p:cNvSpPr/>
          <p:nvPr/>
        </p:nvSpPr>
        <p:spPr>
          <a:xfrm>
            <a:off x="8164" y="813763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Speedometer Middle with solid fill">
            <a:extLst>
              <a:ext uri="{FF2B5EF4-FFF2-40B4-BE49-F238E27FC236}">
                <a16:creationId xmlns:a16="http://schemas.microsoft.com/office/drawing/2014/main" id="{C707492B-B5C8-8716-2617-02FCA6AF18D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438" y="8165299"/>
            <a:ext cx="361392" cy="361392"/>
          </a:xfrm>
          <a:prstGeom prst="rect">
            <a:avLst/>
          </a:prstGeom>
        </p:spPr>
      </p:pic>
      <p:pic>
        <p:nvPicPr>
          <p:cNvPr id="28" name="Graphic 27" descr="Fork In Road with solid fill">
            <a:extLst>
              <a:ext uri="{FF2B5EF4-FFF2-40B4-BE49-F238E27FC236}">
                <a16:creationId xmlns:a16="http://schemas.microsoft.com/office/drawing/2014/main" id="{656D070F-4B43-D375-5280-55545331AB2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1733" y="3523602"/>
            <a:ext cx="361392" cy="374472"/>
          </a:xfrm>
          <a:prstGeom prst="rect">
            <a:avLst/>
          </a:prstGeom>
        </p:spPr>
      </p:pic>
      <p:pic>
        <p:nvPicPr>
          <p:cNvPr id="30" name="Graphic 29" descr="Thought bubble with solid fill">
            <a:extLst>
              <a:ext uri="{FF2B5EF4-FFF2-40B4-BE49-F238E27FC236}">
                <a16:creationId xmlns:a16="http://schemas.microsoft.com/office/drawing/2014/main" id="{9709EB74-3487-3214-6A0C-79A092DFF3F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8928" y="7108518"/>
            <a:ext cx="335053" cy="335053"/>
          </a:xfrm>
          <a:prstGeom prst="rect">
            <a:avLst/>
          </a:prstGeom>
        </p:spPr>
      </p:pic>
      <p:sp>
        <p:nvSpPr>
          <p:cNvPr id="3" name="TextBox 2">
            <a:extLst>
              <a:ext uri="{FF2B5EF4-FFF2-40B4-BE49-F238E27FC236}">
                <a16:creationId xmlns:a16="http://schemas.microsoft.com/office/drawing/2014/main" id="{FC85D9D3-8FDC-D0B1-8753-AE4DC2CE3186}"/>
              </a:ext>
            </a:extLst>
          </p:cNvPr>
          <p:cNvSpPr txBox="1"/>
          <p:nvPr/>
        </p:nvSpPr>
        <p:spPr>
          <a:xfrm>
            <a:off x="500738" y="2168577"/>
            <a:ext cx="6563044" cy="1269322"/>
          </a:xfrm>
          <a:prstGeom prst="rect">
            <a:avLst/>
          </a:prstGeom>
          <a:noFill/>
          <a:ln>
            <a:noFill/>
            <a:prstDash val="dash"/>
          </a:ln>
        </p:spPr>
        <p:txBody>
          <a:bodyPr wrap="square" numCol="2" rtlCol="0">
            <a:spAutoFit/>
          </a:bodyPr>
          <a:lstStyle/>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Action to take in the event of fire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structural emergency</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General information to understand legislation impacting your home including the Building Safety Act and the Fire Safety England Regs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Resident and landlord responsibilities</a:t>
            </a: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Changes in fire strategy</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Remediation works affecting your building</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Other major works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Costs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Subtitle 2">
            <a:extLst>
              <a:ext uri="{FF2B5EF4-FFF2-40B4-BE49-F238E27FC236}">
                <a16:creationId xmlns:a16="http://schemas.microsoft.com/office/drawing/2014/main" id="{9905C27E-34C8-FC23-A442-56F567ACF91D}"/>
              </a:ext>
            </a:extLst>
          </p:cNvPr>
          <p:cNvSpPr txBox="1">
            <a:spLocks/>
          </p:cNvSpPr>
          <p:nvPr/>
        </p:nvSpPr>
        <p:spPr>
          <a:xfrm>
            <a:off x="436199" y="1738856"/>
            <a:ext cx="4248000" cy="360000"/>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Types of  information you would like to see:</a:t>
            </a:r>
          </a:p>
        </p:txBody>
      </p:sp>
      <p:sp>
        <p:nvSpPr>
          <p:cNvPr id="11" name="Rectangle 10">
            <a:extLst>
              <a:ext uri="{FF2B5EF4-FFF2-40B4-BE49-F238E27FC236}">
                <a16:creationId xmlns:a16="http://schemas.microsoft.com/office/drawing/2014/main" id="{9906C332-0EDD-31A4-4474-75EC0038A872}"/>
              </a:ext>
            </a:extLst>
          </p:cNvPr>
          <p:cNvSpPr/>
          <p:nvPr/>
        </p:nvSpPr>
        <p:spPr>
          <a:xfrm>
            <a:off x="-32539" y="174375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98E439F-0D93-ED3E-F818-A8C3683E3027}"/>
              </a:ext>
            </a:extLst>
          </p:cNvPr>
          <p:cNvSpPr/>
          <p:nvPr/>
        </p:nvSpPr>
        <p:spPr>
          <a:xfrm>
            <a:off x="-24943" y="5203801"/>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Information with solid fill">
            <a:extLst>
              <a:ext uri="{FF2B5EF4-FFF2-40B4-BE49-F238E27FC236}">
                <a16:creationId xmlns:a16="http://schemas.microsoft.com/office/drawing/2014/main" id="{179270E3-F55E-4048-3068-CBB14B6FC6F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5758" y="1770126"/>
            <a:ext cx="361392" cy="361392"/>
          </a:xfrm>
          <a:prstGeom prst="rect">
            <a:avLst/>
          </a:prstGeom>
        </p:spPr>
      </p:pic>
      <p:pic>
        <p:nvPicPr>
          <p:cNvPr id="8" name="Graphic 7" descr="Fork In Road with solid fill">
            <a:extLst>
              <a:ext uri="{FF2B5EF4-FFF2-40B4-BE49-F238E27FC236}">
                <a16:creationId xmlns:a16="http://schemas.microsoft.com/office/drawing/2014/main" id="{5033C3F4-37F6-6479-C8FC-1249B294B8A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1769" y="5238579"/>
            <a:ext cx="362212" cy="362212"/>
          </a:xfrm>
          <a:prstGeom prst="rect">
            <a:avLst/>
          </a:prstGeom>
        </p:spPr>
      </p:pic>
      <p:sp>
        <p:nvSpPr>
          <p:cNvPr id="6" name="Rectangle 5">
            <a:extLst>
              <a:ext uri="{FF2B5EF4-FFF2-40B4-BE49-F238E27FC236}">
                <a16:creationId xmlns:a16="http://schemas.microsoft.com/office/drawing/2014/main" id="{4FE0EF9F-5D4F-EA48-A355-5A6C528A9DF1}"/>
              </a:ext>
            </a:extLst>
          </p:cNvPr>
          <p:cNvSpPr/>
          <p:nvPr/>
        </p:nvSpPr>
        <p:spPr>
          <a:xfrm>
            <a:off x="0" y="927174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Address Book with solid fill">
            <a:extLst>
              <a:ext uri="{FF2B5EF4-FFF2-40B4-BE49-F238E27FC236}">
                <a16:creationId xmlns:a16="http://schemas.microsoft.com/office/drawing/2014/main" id="{15E33F04-A8A1-20EE-83E5-154D8BCD16AE}"/>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89957" y="9321693"/>
            <a:ext cx="320824" cy="320824"/>
          </a:xfrm>
          <a:prstGeom prst="rect">
            <a:avLst/>
          </a:prstGeom>
        </p:spPr>
      </p:pic>
      <p:pic>
        <p:nvPicPr>
          <p:cNvPr id="21" name="Picture 20">
            <a:extLst>
              <a:ext uri="{FF2B5EF4-FFF2-40B4-BE49-F238E27FC236}">
                <a16:creationId xmlns:a16="http://schemas.microsoft.com/office/drawing/2014/main" id="{7DFAD92B-8FF1-002C-D80E-3C3D01605510}"/>
              </a:ext>
            </a:extLst>
          </p:cNvPr>
          <p:cNvPicPr>
            <a:picLocks noChangeAspect="1"/>
          </p:cNvPicPr>
          <p:nvPr/>
        </p:nvPicPr>
        <p:blipFill>
          <a:blip r:embed="rId14"/>
          <a:stretch>
            <a:fillRect/>
          </a:stretch>
        </p:blipFill>
        <p:spPr>
          <a:xfrm>
            <a:off x="4783400" y="0"/>
            <a:ext cx="2387601" cy="1790701"/>
          </a:xfrm>
          <a:prstGeom prst="rect">
            <a:avLst/>
          </a:prstGeom>
          <a:effectLst>
            <a:softEdge rad="76200"/>
          </a:effectLst>
        </p:spPr>
      </p:pic>
    </p:spTree>
    <p:extLst>
      <p:ext uri="{BB962C8B-B14F-4D97-AF65-F5344CB8AC3E}">
        <p14:creationId xmlns:p14="http://schemas.microsoft.com/office/powerpoint/2010/main" val="3132364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3" y="334100"/>
            <a:ext cx="5847272" cy="361392"/>
          </a:xfrm>
        </p:spPr>
        <p:txBody>
          <a:bodyPr>
            <a:normAutofit/>
          </a:bodyPr>
          <a:lstStyle/>
          <a:p>
            <a:pPr algn="l"/>
            <a:r>
              <a:rPr lang="en-US" sz="1400" b="1" dirty="0">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50369" y="820097"/>
            <a:ext cx="5847272" cy="724462"/>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4000" b="1" dirty="0">
                <a:solidFill>
                  <a:schemeClr val="tx1">
                    <a:lumMod val="75000"/>
                    <a:lumOff val="25000"/>
                  </a:schemeClr>
                </a:solidFill>
                <a:latin typeface="Arial" panose="020B0604020202020204" pitchFamily="34" charset="0"/>
                <a:cs typeface="Arial" panose="020B0604020202020204" pitchFamily="34" charset="0"/>
              </a:rPr>
              <a:t>13 Zenith Close</a:t>
            </a:r>
            <a:endParaRPr lang="en-US" sz="4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6" name="Subtitle 2">
            <a:extLst>
              <a:ext uri="{FF2B5EF4-FFF2-40B4-BE49-F238E27FC236}">
                <a16:creationId xmlns:a16="http://schemas.microsoft.com/office/drawing/2014/main" id="{930A5F12-19A0-C415-905F-B712BD73D8D6}"/>
              </a:ext>
            </a:extLst>
          </p:cNvPr>
          <p:cNvSpPr txBox="1">
            <a:spLocks/>
          </p:cNvSpPr>
          <p:nvPr/>
        </p:nvSpPr>
        <p:spPr>
          <a:xfrm>
            <a:off x="500738" y="9364784"/>
            <a:ext cx="3708960" cy="1171504"/>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GB" sz="1400" b="1" dirty="0">
                <a:solidFill>
                  <a:srgbClr val="000000"/>
                </a:solidFill>
                <a:effectLst/>
                <a:latin typeface="Calibri" panose="020F0502020204030204" pitchFamily="34" charset="0"/>
                <a:ea typeface="Calibri" panose="020F0502020204030204" pitchFamily="34" charset="0"/>
              </a:rPr>
              <a:t>Get in touch with your Building </a:t>
            </a:r>
            <a:r>
              <a:rPr lang="en-GB" sz="1400" b="1" dirty="0">
                <a:solidFill>
                  <a:srgbClr val="000000"/>
                </a:solidFill>
                <a:latin typeface="Calibri" panose="020F0502020204030204" pitchFamily="34" charset="0"/>
                <a:ea typeface="Calibri" panose="020F0502020204030204" pitchFamily="34" charset="0"/>
              </a:rPr>
              <a:t>S</a:t>
            </a:r>
            <a:r>
              <a:rPr lang="en-GB" sz="1400" b="1" dirty="0">
                <a:solidFill>
                  <a:srgbClr val="000000"/>
                </a:solidFill>
                <a:effectLst/>
                <a:latin typeface="Calibri" panose="020F0502020204030204" pitchFamily="34" charset="0"/>
                <a:ea typeface="Calibri" panose="020F0502020204030204" pitchFamily="34" charset="0"/>
              </a:rPr>
              <a:t>afety </a:t>
            </a:r>
            <a:r>
              <a:rPr lang="en-GB" sz="1400" b="1" dirty="0">
                <a:solidFill>
                  <a:srgbClr val="000000"/>
                </a:solidFill>
                <a:latin typeface="Calibri" panose="020F0502020204030204" pitchFamily="34" charset="0"/>
                <a:ea typeface="Calibri" panose="020F0502020204030204" pitchFamily="34" charset="0"/>
              </a:rPr>
              <a:t>M</a:t>
            </a:r>
            <a:r>
              <a:rPr lang="en-GB" sz="1400" b="1" dirty="0">
                <a:solidFill>
                  <a:srgbClr val="000000"/>
                </a:solidFill>
                <a:effectLst/>
                <a:latin typeface="Calibri" panose="020F0502020204030204" pitchFamily="34" charset="0"/>
                <a:ea typeface="Calibri" panose="020F0502020204030204" pitchFamily="34" charset="0"/>
              </a:rPr>
              <a:t>anager here:</a:t>
            </a:r>
          </a:p>
          <a:p>
            <a:pPr algn="l"/>
            <a:r>
              <a:rPr lang="en-GB" sz="1400" b="1" dirty="0">
                <a:solidFill>
                  <a:schemeClr val="accent4"/>
                </a:solidFill>
                <a:latin typeface="Calibri" panose="020F0502020204030204" pitchFamily="34" charset="0"/>
              </a:rPr>
              <a:t>Email: </a:t>
            </a:r>
            <a:r>
              <a:rPr lang="en-GB" sz="1400" b="1" dirty="0">
                <a:solidFill>
                  <a:srgbClr val="000000"/>
                </a:solidFill>
                <a:latin typeface="Calibri" panose="020F0502020204030204" pitchFamily="34" charset="0"/>
              </a:rPr>
              <a:t>joseph.vereenooghe@nhg.org.uk</a:t>
            </a:r>
            <a:br>
              <a:rPr lang="en-US" sz="1400" b="1" dirty="0">
                <a:solidFill>
                  <a:srgbClr val="000000"/>
                </a:solidFill>
                <a:latin typeface="Calibri" panose="020F0502020204030204" pitchFamily="34" charset="0"/>
              </a:rPr>
            </a:br>
            <a:r>
              <a:rPr lang="en-US" sz="1400" b="1" dirty="0">
                <a:solidFill>
                  <a:schemeClr val="accent4"/>
                </a:solidFill>
                <a:latin typeface="Calibri" panose="020F0502020204030204" pitchFamily="34" charset="0"/>
              </a:rPr>
              <a:t>Phone: </a:t>
            </a:r>
            <a:r>
              <a:rPr lang="en-IE" sz="1400" b="1" dirty="0">
                <a:latin typeface="Calibri" panose="020F0502020204030204" pitchFamily="34" charset="0"/>
              </a:rPr>
              <a:t>07443442739 / 02038151846</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1400" b="1" dirty="0">
              <a:highlight>
                <a:srgbClr val="FFFF00"/>
              </a:highlight>
              <a:latin typeface="Calibri" panose="020F0502020204030204" pitchFamily="34" charset="0"/>
            </a:endParaRPr>
          </a:p>
        </p:txBody>
      </p:sp>
      <p:sp>
        <p:nvSpPr>
          <p:cNvPr id="18" name="TextBox 17">
            <a:extLst>
              <a:ext uri="{FF2B5EF4-FFF2-40B4-BE49-F238E27FC236}">
                <a16:creationId xmlns:a16="http://schemas.microsoft.com/office/drawing/2014/main" id="{AF465F6F-44D5-223F-55AC-E5B610CA7A86}"/>
              </a:ext>
            </a:extLst>
          </p:cNvPr>
          <p:cNvSpPr txBox="1"/>
          <p:nvPr/>
        </p:nvSpPr>
        <p:spPr>
          <a:xfrm>
            <a:off x="478964" y="2225733"/>
            <a:ext cx="6450923" cy="1080000"/>
          </a:xfrm>
          <a:prstGeom prst="rect">
            <a:avLst/>
          </a:prstGeom>
          <a:noFill/>
          <a:ln>
            <a:solidFill>
              <a:schemeClr val="bg2">
                <a:lumMod val="90000"/>
              </a:schemeClr>
            </a:solidFill>
            <a:prstDash val="dash"/>
          </a:ln>
        </p:spPr>
        <p:txBody>
          <a:bodyPr wrap="square" rtlCol="0">
            <a:spAutoFit/>
          </a:bodyPr>
          <a:lstStyle/>
          <a:p>
            <a:r>
              <a:rPr lang="en-GB" sz="1200" kern="100" dirty="0">
                <a:effectLst/>
                <a:latin typeface="Calibri" panose="020F0502020204030204" pitchFamily="34" charset="0"/>
                <a:ea typeface="Calibri" panose="020F0502020204030204" pitchFamily="34" charset="0"/>
                <a:cs typeface="Times New Roman" panose="02020603050405020304" pitchFamily="18" charset="0"/>
              </a:rPr>
              <a:t>At Notting Hill Genesis residents are at the heart of what we do.  We want our resident to know they are safe and more importantly feel they are safe.  To do this will be transparent in our management of your building’s safety and the information we provide to you.  This includes but is not limited to fire protection measures, fire prevention measures, maintenance of fire safety systems , fire risk assessments and building safety inspections</a:t>
            </a: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65688" y="1864341"/>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Transparency of building safety information</a:t>
            </a:r>
          </a:p>
        </p:txBody>
      </p:sp>
      <p:sp>
        <p:nvSpPr>
          <p:cNvPr id="39" name="Rectangle 38">
            <a:extLst>
              <a:ext uri="{FF2B5EF4-FFF2-40B4-BE49-F238E27FC236}">
                <a16:creationId xmlns:a16="http://schemas.microsoft.com/office/drawing/2014/main" id="{2139AB81-F2EE-7DAB-64BA-E5231151A8D2}"/>
              </a:ext>
            </a:extLst>
          </p:cNvPr>
          <p:cNvSpPr/>
          <p:nvPr/>
        </p:nvSpPr>
        <p:spPr>
          <a:xfrm>
            <a:off x="58131" y="1721740"/>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8CBF7E3-89B8-CFD2-F355-77B3225A519F}"/>
              </a:ext>
            </a:extLst>
          </p:cNvPr>
          <p:cNvSpPr/>
          <p:nvPr/>
        </p:nvSpPr>
        <p:spPr>
          <a:xfrm>
            <a:off x="0" y="927174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descr="Address Book with solid fill">
            <a:extLst>
              <a:ext uri="{FF2B5EF4-FFF2-40B4-BE49-F238E27FC236}">
                <a16:creationId xmlns:a16="http://schemas.microsoft.com/office/drawing/2014/main" id="{79FFC656-A7EA-D1D7-B1B2-23312B4180D4}"/>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9957" y="9321693"/>
            <a:ext cx="320824" cy="320824"/>
          </a:xfrm>
          <a:prstGeom prst="rect">
            <a:avLst/>
          </a:prstGeom>
        </p:spPr>
      </p:pic>
      <p:graphicFrame>
        <p:nvGraphicFramePr>
          <p:cNvPr id="23" name="Table 24">
            <a:extLst>
              <a:ext uri="{FF2B5EF4-FFF2-40B4-BE49-F238E27FC236}">
                <a16:creationId xmlns:a16="http://schemas.microsoft.com/office/drawing/2014/main" id="{558D64DF-BE1D-24CF-B7A1-373D09D87518}"/>
              </a:ext>
            </a:extLst>
          </p:cNvPr>
          <p:cNvGraphicFramePr>
            <a:graphicFrameLocks noGrp="1"/>
          </p:cNvGraphicFramePr>
          <p:nvPr>
            <p:extLst>
              <p:ext uri="{D42A27DB-BD31-4B8C-83A1-F6EECF244321}">
                <p14:modId xmlns:p14="http://schemas.microsoft.com/office/powerpoint/2010/main" val="1956991097"/>
              </p:ext>
            </p:extLst>
          </p:nvPr>
        </p:nvGraphicFramePr>
        <p:xfrm>
          <a:off x="558869" y="3472741"/>
          <a:ext cx="3145556" cy="5846431"/>
        </p:xfrm>
        <a:graphic>
          <a:graphicData uri="http://schemas.openxmlformats.org/drawingml/2006/table">
            <a:tbl>
              <a:tblPr firstRow="1" bandRow="1">
                <a:tableStyleId>{073A0DAA-6AF3-43AB-8588-CEC1D06C72B9}</a:tableStyleId>
              </a:tblPr>
              <a:tblGrid>
                <a:gridCol w="2150964">
                  <a:extLst>
                    <a:ext uri="{9D8B030D-6E8A-4147-A177-3AD203B41FA5}">
                      <a16:colId xmlns:a16="http://schemas.microsoft.com/office/drawing/2014/main" val="1257338991"/>
                    </a:ext>
                  </a:extLst>
                </a:gridCol>
                <a:gridCol w="994592">
                  <a:extLst>
                    <a:ext uri="{9D8B030D-6E8A-4147-A177-3AD203B41FA5}">
                      <a16:colId xmlns:a16="http://schemas.microsoft.com/office/drawing/2014/main" val="3886342169"/>
                    </a:ext>
                  </a:extLst>
                </a:gridCol>
              </a:tblGrid>
              <a:tr h="270883">
                <a:tc>
                  <a:txBody>
                    <a:bodyPr/>
                    <a:lstStyle/>
                    <a:p>
                      <a:r>
                        <a:rPr lang="en-GB" sz="1200">
                          <a:latin typeface="Calibri" panose="020F0502020204030204" pitchFamily="34" charset="0"/>
                          <a:cs typeface="Calibri" panose="020F0502020204030204" pitchFamily="34" charset="0"/>
                        </a:rPr>
                        <a:t>Maintenance and testing </a:t>
                      </a:r>
                    </a:p>
                  </a:txBody>
                  <a:tcPr/>
                </a:tc>
                <a:tc>
                  <a:txBody>
                    <a:bodyPr/>
                    <a:lstStyle/>
                    <a:p>
                      <a:r>
                        <a:rPr lang="en-GB" sz="1200">
                          <a:latin typeface="Calibri" panose="020F0502020204030204" pitchFamily="34" charset="0"/>
                          <a:cs typeface="Calibri" panose="020F0502020204030204" pitchFamily="34" charset="0"/>
                        </a:rPr>
                        <a:t>Frequency</a:t>
                      </a:r>
                    </a:p>
                  </a:txBody>
                  <a:tcPr/>
                </a:tc>
                <a:extLst>
                  <a:ext uri="{0D108BD9-81ED-4DB2-BD59-A6C34878D82A}">
                    <a16:rowId xmlns:a16="http://schemas.microsoft.com/office/drawing/2014/main" val="2619616964"/>
                  </a:ext>
                </a:extLst>
              </a:tr>
              <a:tr h="451471">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Automatic opening vents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 (N/A)</a:t>
                      </a:r>
                    </a:p>
                  </a:txBody>
                  <a:tcPr/>
                </a:tc>
                <a:extLst>
                  <a:ext uri="{0D108BD9-81ED-4DB2-BD59-A6C34878D82A}">
                    <a16:rowId xmlns:a16="http://schemas.microsoft.com/office/drawing/2014/main" val="2391338113"/>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Alarm sounders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4260161321"/>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Asbestos surveys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(N/A)</a:t>
                      </a:r>
                    </a:p>
                  </a:txBody>
                  <a:tcPr/>
                </a:tc>
                <a:extLst>
                  <a:ext uri="{0D108BD9-81ED-4DB2-BD59-A6C34878D82A}">
                    <a16:rowId xmlns:a16="http://schemas.microsoft.com/office/drawing/2014/main" val="183163381"/>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Building safety inspections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2260620160"/>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Communal fire door checks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Quarterly</a:t>
                      </a:r>
                    </a:p>
                  </a:txBody>
                  <a:tcPr/>
                </a:tc>
                <a:extLst>
                  <a:ext uri="{0D108BD9-81ED-4DB2-BD59-A6C34878D82A}">
                    <a16:rowId xmlns:a16="http://schemas.microsoft.com/office/drawing/2014/main" val="2435614677"/>
                  </a:ext>
                </a:extLst>
              </a:tr>
              <a:tr h="451471">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Dry/wet risers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1980826220"/>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Door closers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926543861"/>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Electrical </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Five yearly</a:t>
                      </a:r>
                    </a:p>
                  </a:txBody>
                  <a:tcPr/>
                </a:tc>
                <a:extLst>
                  <a:ext uri="{0D108BD9-81ED-4DB2-BD59-A6C34878D82A}">
                    <a16:rowId xmlns:a16="http://schemas.microsoft.com/office/drawing/2014/main" val="3846614142"/>
                  </a:ext>
                </a:extLst>
              </a:tr>
              <a:tr h="632060">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Emergency lighting</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Monthly – discharged annually</a:t>
                      </a:r>
                    </a:p>
                  </a:txBody>
                  <a:tcPr/>
                </a:tc>
                <a:extLst>
                  <a:ext uri="{0D108BD9-81ED-4DB2-BD59-A6C34878D82A}">
                    <a16:rowId xmlns:a16="http://schemas.microsoft.com/office/drawing/2014/main" val="1830883389"/>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Estate inspections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4058632657"/>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Fire Risk Assessment</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117586738"/>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Fire alarms</a:t>
                      </a:r>
                      <a:endParaRPr lang="en-GB" sz="1200">
                        <a:latin typeface="Calibri" panose="020F0502020204030204" pitchFamily="34" charset="0"/>
                        <a:cs typeface="Calibri" panose="020F0502020204030204" pitchFamily="34" charset="0"/>
                      </a:endParaRPr>
                    </a:p>
                  </a:txBody>
                  <a:tcPr/>
                </a:tc>
                <a:tc>
                  <a:txBody>
                    <a:bodyPr/>
                    <a:lstStyle/>
                    <a:p>
                      <a:r>
                        <a:rPr lang="en-IE" sz="1200" dirty="0">
                          <a:latin typeface="Calibri" panose="020F0502020204030204" pitchFamily="34" charset="0"/>
                          <a:cs typeface="Calibri" panose="020F0502020204030204" pitchFamily="34" charset="0"/>
                        </a:rPr>
                        <a:t>Monthly</a:t>
                      </a:r>
                      <a:endParaRPr lang="en-GB"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509357733"/>
                  </a:ext>
                </a:extLst>
              </a:tr>
              <a:tr h="270883">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Flat door checks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2421185404"/>
                  </a:ext>
                </a:extLst>
              </a:tr>
              <a:tr h="270883">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Fire alarm panel servicing</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Bi-annually </a:t>
                      </a:r>
                    </a:p>
                  </a:txBody>
                  <a:tcPr/>
                </a:tc>
                <a:extLst>
                  <a:ext uri="{0D108BD9-81ED-4DB2-BD59-A6C34878D82A}">
                    <a16:rowId xmlns:a16="http://schemas.microsoft.com/office/drawing/2014/main" val="341375173"/>
                  </a:ext>
                </a:extLst>
              </a:tr>
              <a:tr h="270883">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Fire extinguishers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1696109348"/>
                  </a:ext>
                </a:extLst>
              </a:tr>
              <a:tr h="451471">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Fire Blankets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 (N/A)</a:t>
                      </a:r>
                    </a:p>
                  </a:txBody>
                  <a:tcPr/>
                </a:tc>
                <a:extLst>
                  <a:ext uri="{0D108BD9-81ED-4DB2-BD59-A6C34878D82A}">
                    <a16:rowId xmlns:a16="http://schemas.microsoft.com/office/drawing/2014/main" val="1905126214"/>
                  </a:ext>
                </a:extLst>
              </a:tr>
              <a:tr h="270883">
                <a:tc>
                  <a:txBody>
                    <a:bodyPr/>
                    <a:lstStyle/>
                    <a:p>
                      <a:r>
                        <a:rPr lang="en-GB" sz="1200" dirty="0">
                          <a:latin typeface="Calibri" panose="020F0502020204030204" pitchFamily="34" charset="0"/>
                          <a:cs typeface="Calibri" panose="020F0502020204030204" pitchFamily="34" charset="0"/>
                        </a:rPr>
                        <a:t>Legionella </a:t>
                      </a:r>
                    </a:p>
                  </a:txBody>
                  <a:tcPr/>
                </a:tc>
                <a:tc>
                  <a:txBody>
                    <a:bodyPr/>
                    <a:lstStyle/>
                    <a:p>
                      <a:r>
                        <a:rPr lang="en-GB" sz="1200" dirty="0">
                          <a:latin typeface="Calibri" panose="020F0502020204030204" pitchFamily="34" charset="0"/>
                          <a:cs typeface="Calibri" panose="020F0502020204030204" pitchFamily="34" charset="0"/>
                        </a:rPr>
                        <a:t>Two yearly</a:t>
                      </a:r>
                    </a:p>
                  </a:txBody>
                  <a:tcPr/>
                </a:tc>
                <a:extLst>
                  <a:ext uri="{0D108BD9-81ED-4DB2-BD59-A6C34878D82A}">
                    <a16:rowId xmlns:a16="http://schemas.microsoft.com/office/drawing/2014/main" val="427279589"/>
                  </a:ext>
                </a:extLst>
              </a:tr>
            </a:tbl>
          </a:graphicData>
        </a:graphic>
      </p:graphicFrame>
      <p:graphicFrame>
        <p:nvGraphicFramePr>
          <p:cNvPr id="26" name="Table 24">
            <a:extLst>
              <a:ext uri="{FF2B5EF4-FFF2-40B4-BE49-F238E27FC236}">
                <a16:creationId xmlns:a16="http://schemas.microsoft.com/office/drawing/2014/main" id="{EC9917E4-D704-56E6-372C-F2599CD95E37}"/>
              </a:ext>
            </a:extLst>
          </p:cNvPr>
          <p:cNvGraphicFramePr>
            <a:graphicFrameLocks noGrp="1"/>
          </p:cNvGraphicFramePr>
          <p:nvPr>
            <p:extLst>
              <p:ext uri="{D42A27DB-BD31-4B8C-83A1-F6EECF244321}">
                <p14:modId xmlns:p14="http://schemas.microsoft.com/office/powerpoint/2010/main" val="4237135369"/>
              </p:ext>
            </p:extLst>
          </p:nvPr>
        </p:nvGraphicFramePr>
        <p:xfrm>
          <a:off x="3855251" y="3482914"/>
          <a:ext cx="3234269" cy="3474720"/>
        </p:xfrm>
        <a:graphic>
          <a:graphicData uri="http://schemas.openxmlformats.org/drawingml/2006/table">
            <a:tbl>
              <a:tblPr firstRow="1" bandRow="1">
                <a:tableStyleId>{073A0DAA-6AF3-43AB-8588-CEC1D06C72B9}</a:tableStyleId>
              </a:tblPr>
              <a:tblGrid>
                <a:gridCol w="2211627">
                  <a:extLst>
                    <a:ext uri="{9D8B030D-6E8A-4147-A177-3AD203B41FA5}">
                      <a16:colId xmlns:a16="http://schemas.microsoft.com/office/drawing/2014/main" val="1257338991"/>
                    </a:ext>
                  </a:extLst>
                </a:gridCol>
                <a:gridCol w="1022642">
                  <a:extLst>
                    <a:ext uri="{9D8B030D-6E8A-4147-A177-3AD203B41FA5}">
                      <a16:colId xmlns:a16="http://schemas.microsoft.com/office/drawing/2014/main" val="3886342169"/>
                    </a:ext>
                  </a:extLst>
                </a:gridCol>
              </a:tblGrid>
              <a:tr h="260656">
                <a:tc>
                  <a:txBody>
                    <a:bodyPr/>
                    <a:lstStyle/>
                    <a:p>
                      <a:r>
                        <a:rPr lang="en-GB" sz="1200">
                          <a:latin typeface="Calibri" panose="020F0502020204030204" pitchFamily="34" charset="0"/>
                          <a:cs typeface="Calibri" panose="020F0502020204030204" pitchFamily="34" charset="0"/>
                        </a:rPr>
                        <a:t>Maintenance and testing </a:t>
                      </a:r>
                    </a:p>
                  </a:txBody>
                  <a:tcPr/>
                </a:tc>
                <a:tc>
                  <a:txBody>
                    <a:bodyPr/>
                    <a:lstStyle/>
                    <a:p>
                      <a:r>
                        <a:rPr lang="en-GB" sz="1200">
                          <a:latin typeface="Calibri" panose="020F0502020204030204" pitchFamily="34" charset="0"/>
                          <a:cs typeface="Calibri" panose="020F0502020204030204" pitchFamily="34" charset="0"/>
                        </a:rPr>
                        <a:t>Frequency</a:t>
                      </a:r>
                    </a:p>
                  </a:txBody>
                  <a:tcPr/>
                </a:tc>
                <a:extLst>
                  <a:ext uri="{0D108BD9-81ED-4DB2-BD59-A6C34878D82A}">
                    <a16:rowId xmlns:a16="http://schemas.microsoft.com/office/drawing/2014/main" val="2619616964"/>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Gas safety checks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2391338113"/>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Lifts servicing </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4260161321"/>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Lightning protection</a:t>
                      </a:r>
                      <a:endParaRPr lang="en-GB" sz="1200" dirty="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183163381"/>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Lifting operations and lifting equipment regulations (LOLERS)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2260620160"/>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Manual opening vents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2435614677"/>
                  </a:ext>
                </a:extLst>
              </a:tr>
              <a:tr h="260656">
                <a:tc>
                  <a:txBody>
                    <a:bodyPr/>
                    <a:lstStyle/>
                    <a:p>
                      <a:r>
                        <a:rPr lang="en-GB" sz="1200" kern="1200" dirty="0" err="1">
                          <a:solidFill>
                            <a:schemeClr val="dk1"/>
                          </a:solidFill>
                          <a:effectLst/>
                          <a:latin typeface="Calibri" panose="020F0502020204030204" pitchFamily="34" charset="0"/>
                          <a:ea typeface="+mn-ea"/>
                          <a:cs typeface="Calibri" panose="020F0502020204030204" pitchFamily="34" charset="0"/>
                        </a:rPr>
                        <a:t>Mansafe</a:t>
                      </a:r>
                      <a:endParaRPr lang="en-GB" sz="1200" dirty="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1980826220"/>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Portable appliance testing</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926543861"/>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Permanent opening vents </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N/A</a:t>
                      </a:r>
                    </a:p>
                  </a:txBody>
                  <a:tcPr/>
                </a:tc>
                <a:extLst>
                  <a:ext uri="{0D108BD9-81ED-4DB2-BD59-A6C34878D82A}">
                    <a16:rowId xmlns:a16="http://schemas.microsoft.com/office/drawing/2014/main" val="3846614142"/>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Smoke alarms</a:t>
                      </a:r>
                      <a:endParaRPr lang="en-GB" sz="1200">
                        <a:latin typeface="Calibri" panose="020F0502020204030204" pitchFamily="34" charset="0"/>
                        <a:cs typeface="Calibri" panose="020F0502020204030204" pitchFamily="34" charset="0"/>
                      </a:endParaRPr>
                    </a:p>
                  </a:txBody>
                  <a:tcPr/>
                </a:tc>
                <a:tc>
                  <a:txBody>
                    <a:bodyPr/>
                    <a:lstStyle/>
                    <a:p>
                      <a:endParaRPr lang="en-GB"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830883389"/>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Sprinklers </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4058632657"/>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Wayfinding signage</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117586738"/>
                  </a:ext>
                </a:extLst>
              </a:tr>
            </a:tbl>
          </a:graphicData>
        </a:graphic>
      </p:graphicFrame>
      <p:pic>
        <p:nvPicPr>
          <p:cNvPr id="3" name="Picture 2">
            <a:extLst>
              <a:ext uri="{FF2B5EF4-FFF2-40B4-BE49-F238E27FC236}">
                <a16:creationId xmlns:a16="http://schemas.microsoft.com/office/drawing/2014/main" id="{EBD0BCBC-0A0F-5DA2-138E-C4620458661C}"/>
              </a:ext>
            </a:extLst>
          </p:cNvPr>
          <p:cNvPicPr>
            <a:picLocks noChangeAspect="1"/>
          </p:cNvPicPr>
          <p:nvPr/>
        </p:nvPicPr>
        <p:blipFill>
          <a:blip r:embed="rId5"/>
          <a:stretch>
            <a:fillRect/>
          </a:stretch>
        </p:blipFill>
        <p:spPr>
          <a:xfrm>
            <a:off x="130379" y="1780898"/>
            <a:ext cx="335309" cy="335309"/>
          </a:xfrm>
          <a:prstGeom prst="rect">
            <a:avLst/>
          </a:prstGeom>
        </p:spPr>
      </p:pic>
      <p:pic>
        <p:nvPicPr>
          <p:cNvPr id="6" name="Picture 5">
            <a:extLst>
              <a:ext uri="{FF2B5EF4-FFF2-40B4-BE49-F238E27FC236}">
                <a16:creationId xmlns:a16="http://schemas.microsoft.com/office/drawing/2014/main" id="{98DBD154-C06B-3D0C-990C-F58B612182BD}"/>
              </a:ext>
            </a:extLst>
          </p:cNvPr>
          <p:cNvPicPr>
            <a:picLocks noChangeAspect="1"/>
          </p:cNvPicPr>
          <p:nvPr/>
        </p:nvPicPr>
        <p:blipFill>
          <a:blip r:embed="rId6"/>
          <a:stretch>
            <a:fillRect/>
          </a:stretch>
        </p:blipFill>
        <p:spPr>
          <a:xfrm>
            <a:off x="4783400" y="0"/>
            <a:ext cx="2387601" cy="1790701"/>
          </a:xfrm>
          <a:prstGeom prst="rect">
            <a:avLst/>
          </a:prstGeom>
          <a:effectLst>
            <a:softEdge rad="76200"/>
          </a:effectLst>
        </p:spPr>
      </p:pic>
    </p:spTree>
    <p:extLst>
      <p:ext uri="{BB962C8B-B14F-4D97-AF65-F5344CB8AC3E}">
        <p14:creationId xmlns:p14="http://schemas.microsoft.com/office/powerpoint/2010/main" val="15520927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B31D70AE7493C40B2BBE0A7D3C461DC" ma:contentTypeVersion="13" ma:contentTypeDescription="Create a new document." ma:contentTypeScope="" ma:versionID="55dbb12f5fdb391b1f756f8733ed4dda">
  <xsd:schema xmlns:xsd="http://www.w3.org/2001/XMLSchema" xmlns:xs="http://www.w3.org/2001/XMLSchema" xmlns:p="http://schemas.microsoft.com/office/2006/metadata/properties" xmlns:ns2="dc65b50f-8f37-459b-bc1d-c36714db3f39" xmlns:ns3="1fdc783f-4a3e-49ff-a534-1221d02a8dc3" targetNamespace="http://schemas.microsoft.com/office/2006/metadata/properties" ma:root="true" ma:fieldsID="152defacb77c0958143bb29ca7442d78" ns2:_="" ns3:_="">
    <xsd:import namespace="dc65b50f-8f37-459b-bc1d-c36714db3f39"/>
    <xsd:import namespace="1fdc783f-4a3e-49ff-a534-1221d02a8dc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65b50f-8f37-459b-bc1d-c36714db3f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ce87fc4-357e-4711-b70b-a85f341929d1"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dc783f-4a3e-49ff-a534-1221d02a8dc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abedb1d-30a3-48f4-b633-729b31fe4108}" ma:internalName="TaxCatchAll" ma:showField="CatchAllData" ma:web="1fdc783f-4a3e-49ff-a534-1221d02a8d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fdc783f-4a3e-49ff-a534-1221d02a8dc3" xsi:nil="true"/>
    <lcf76f155ced4ddcb4097134ff3c332f xmlns="dc65b50f-8f37-459b-bc1d-c36714db3f3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2ACF68D-D462-4823-A122-A55A610B77E1}">
  <ds:schemaRefs>
    <ds:schemaRef ds:uri="http://schemas.microsoft.com/sharepoint/v3/contenttype/forms"/>
  </ds:schemaRefs>
</ds:datastoreItem>
</file>

<file path=customXml/itemProps2.xml><?xml version="1.0" encoding="utf-8"?>
<ds:datastoreItem xmlns:ds="http://schemas.openxmlformats.org/officeDocument/2006/customXml" ds:itemID="{BB23DFE8-64DF-40E8-8E8D-647AECAF5043}"/>
</file>

<file path=customXml/itemProps3.xml><?xml version="1.0" encoding="utf-8"?>
<ds:datastoreItem xmlns:ds="http://schemas.openxmlformats.org/officeDocument/2006/customXml" ds:itemID="{6F5D8582-A720-441C-AB1B-EE8A0A826FE0}">
  <ds:schemaRefs>
    <ds:schemaRef ds:uri="http://schemas.microsoft.com/office/2006/metadata/properties"/>
    <ds:schemaRef ds:uri="http://schemas.microsoft.com/office/infopath/2007/PartnerControls"/>
    <ds:schemaRef ds:uri="78bc8ffe-2289-4017-bb55-186827275929"/>
    <ds:schemaRef ds:uri="ea8da8df-b94d-47a9-86d7-54d6ef796924"/>
  </ds:schemaRefs>
</ds:datastoreItem>
</file>

<file path=docMetadata/LabelInfo.xml><?xml version="1.0" encoding="utf-8"?>
<clbl:labelList xmlns:clbl="http://schemas.microsoft.com/office/2020/mipLabelMetadata">
  <clbl:label id="{5e66e4c4-c0f1-4c5c-a3e7-775eb7b48787}" enabled="0" method="" siteId="{5e66e4c4-c0f1-4c5c-a3e7-775eb7b48787}" removed="1"/>
</clbl:labelList>
</file>

<file path=docProps/app.xml><?xml version="1.0" encoding="utf-8"?>
<Properties xmlns="http://schemas.openxmlformats.org/officeDocument/2006/extended-properties" xmlns:vt="http://schemas.openxmlformats.org/officeDocument/2006/docPropsVTypes">
  <Template>Office Theme</Template>
  <TotalTime>668</TotalTime>
  <Words>992</Words>
  <Application>Microsoft Office PowerPoint</Application>
  <PresentationFormat>Custom</PresentationFormat>
  <Paragraphs>127</Paragraphs>
  <Slides>3</Slides>
  <Notes>1</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Building safety resident engagement commitment</vt:lpstr>
      <vt:lpstr>Building safety resident engagement commitment</vt:lpstr>
      <vt:lpstr>Building safety resident engagement commitment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safety resident engagement commitment</dc:title>
  <dc:creator>Umang Jeshani</dc:creator>
  <cp:lastModifiedBy>Symone Crossley</cp:lastModifiedBy>
  <cp:revision>32</cp:revision>
  <dcterms:created xsi:type="dcterms:W3CDTF">2024-02-20T10:41:44Z</dcterms:created>
  <dcterms:modified xsi:type="dcterms:W3CDTF">2026-01-05T08:49:51Z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0x010100CB31D70AE7493C40B2BBE0A7D3C461DC</vt:lpwstr>
  </property>
  <property fmtid="{D5CDD505-2E9C-101B-9397-08002B2CF9AE}" pid="3" name="MediaServiceImageTags">
    <vt:lpwstr/>
  </property>
</Properties>
</file>