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1_BAB416DA.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7" r:id="rId6"/>
    <p:sldId id="256"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B33596-636E-5BE8-29FD-2F9644540DD9}"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13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Vereenooghe" userId="0578a891-02ee-421a-8257-c4ccdb922225" providerId="ADAL" clId="{742CC671-00AC-4245-BF2E-CF8735E9F991}"/>
    <pc:docChg chg="custSel modSld">
      <pc:chgData name="Joseph Vereenooghe" userId="0578a891-02ee-421a-8257-c4ccdb922225" providerId="ADAL" clId="{742CC671-00AC-4245-BF2E-CF8735E9F991}" dt="2024-09-30T14:14:21.893" v="53"/>
      <pc:docMkLst>
        <pc:docMk/>
      </pc:docMkLst>
      <pc:sldChg chg="addSp delSp modSp mod">
        <pc:chgData name="Joseph Vereenooghe" userId="0578a891-02ee-421a-8257-c4ccdb922225" providerId="ADAL" clId="{742CC671-00AC-4245-BF2E-CF8735E9F991}" dt="2024-09-30T14:14:21.893" v="53"/>
        <pc:sldMkLst>
          <pc:docMk/>
          <pc:sldMk cId="1552092708" sldId="256"/>
        </pc:sldMkLst>
      </pc:sldChg>
      <pc:sldChg chg="addSp delSp modSp mod">
        <pc:chgData name="Joseph Vereenooghe" userId="0578a891-02ee-421a-8257-c4ccdb922225" providerId="ADAL" clId="{742CC671-00AC-4245-BF2E-CF8735E9F991}" dt="2024-09-30T14:14:21.893" v="53"/>
        <pc:sldMkLst>
          <pc:docMk/>
          <pc:sldMk cId="3132364506" sldId="257"/>
        </pc:sldMkLst>
      </pc:sldChg>
      <pc:sldChg chg="addSp delSp modSp mod">
        <pc:chgData name="Joseph Vereenooghe" userId="0578a891-02ee-421a-8257-c4ccdb922225" providerId="ADAL" clId="{742CC671-00AC-4245-BF2E-CF8735E9F991}" dt="2024-09-30T14:14:21.893" v="53"/>
        <pc:sldMkLst>
          <pc:docMk/>
          <pc:sldMk cId="3933665151" sldId="258"/>
        </pc:sldMkLst>
      </pc:sldChg>
    </pc:docChg>
  </pc:docChgLst>
</pc:chgInfo>
</file>

<file path=ppt/comments/modernComment_101_BAB416DA.xml><?xml version="1.0" encoding="utf-8"?>
<p188:cmLst xmlns:a="http://schemas.openxmlformats.org/drawingml/2006/main" xmlns:r="http://schemas.openxmlformats.org/officeDocument/2006/relationships" xmlns:p188="http://schemas.microsoft.com/office/powerpoint/2018/8/main">
  <p188:cm id="{900C75C4-7CAA-4BE7-AA26-E167D14D51B2}" authorId="{95B33596-636E-5BE8-29FD-2F9644540DD9}" created="2025-12-01T14:56:31.220">
    <ac:deMkLst xmlns:ac="http://schemas.microsoft.com/office/drawing/2013/main/command">
      <pc:docMk xmlns:pc="http://schemas.microsoft.com/office/powerpoint/2013/main/command"/>
      <pc:sldMk xmlns:pc="http://schemas.microsoft.com/office/powerpoint/2013/main/command" cId="3132364506" sldId="257"/>
      <ac:spMk id="18" creationId="{AF465F6F-44D5-223F-55AC-E5B610CA7A86}"/>
    </ac:deMkLst>
    <p188:txBody>
      <a:bodyPr/>
      <a:lstStyle/>
      <a:p>
        <a:r>
          <a:rPr lang="en-GB"/>
          <a:t>Add ‘‘We will feedback to you any decisions made using the information you have told us’’ to gathering and using opinions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12/1/2025</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3</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12/1/2025</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microsoft.com/office/2018/10/relationships/comments" Target="../comments/modernComment_101_BAB416DA.xml"/><Relationship Id="rId1" Type="http://schemas.openxmlformats.org/officeDocument/2006/relationships/slideLayout" Target="../slideLayouts/slideLayout1.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6.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838026"/>
            <a:ext cx="6450923" cy="361392"/>
          </a:xfrm>
        </p:spPr>
        <p:txBody>
          <a:bodyPr>
            <a:normAutofit/>
          </a:bodyPr>
          <a:lstStyle/>
          <a:p>
            <a:pPr algn="l"/>
            <a:r>
              <a:rPr lang="en-US" sz="1600" b="1" dirty="0"/>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3"/>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15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614888" y="2207233"/>
            <a:ext cx="6253746" cy="4431983"/>
          </a:xfrm>
          <a:prstGeom prst="rect">
            <a:avLst/>
          </a:prstGeom>
          <a:noFill/>
          <a:ln>
            <a:noFill/>
            <a:prstDash val="dash"/>
          </a:ln>
        </p:spPr>
        <p:txBody>
          <a:bodyPr wrap="square" lIns="91440" tIns="45720" rIns="91440" bIns="45720" rtlCol="0" anchor="t">
            <a:spAutoFit/>
          </a:bodyPr>
          <a:lstStyle/>
          <a:p>
            <a:r>
              <a:rPr lang="en-GB" sz="1200" kern="100" dirty="0">
                <a:solidFill>
                  <a:srgbClr val="000000"/>
                </a:solidFill>
                <a:effectLst/>
                <a:latin typeface="Calibri"/>
                <a:ea typeface="Calibri" panose="020F0502020204030204" pitchFamily="34" charset="0"/>
                <a:cs typeface="Calibri"/>
              </a:rPr>
              <a:t>This engagement commitment sets out how we can work together to make decisions that affect the safety of your building. This could be about works being carried out or how we manage your building for example. Your Building Safety Manager (BSM) Joseph Vereenooghe has put this together based on responses from surveys, drop-ins and door knocking over recent weeks. If responses were low, we might use responses from other similar buildings to help us.</a:t>
            </a:r>
            <a:endParaRPr lang="en-GB" sz="1400" b="1" kern="100" dirty="0">
              <a:solidFill>
                <a:srgbClr val="000000"/>
              </a:solidFill>
              <a:latin typeface="Calibri"/>
              <a:ea typeface="Calibri" panose="020F0502020204030204" pitchFamily="34" charset="0"/>
              <a:cs typeface="Calibri"/>
            </a:endParaRPr>
          </a:p>
          <a:p>
            <a:endParaRPr lang="en-GB" sz="1400" b="1" kern="100" dirty="0">
              <a:solidFill>
                <a:srgbClr val="000000"/>
              </a:solidFill>
              <a:latin typeface="Calibri"/>
              <a:ea typeface="Calibri" panose="020F0502020204030204" pitchFamily="34" charset="0"/>
              <a:cs typeface="Calibri"/>
            </a:endParaRPr>
          </a:p>
          <a:p>
            <a:r>
              <a:rPr lang="en-GB" sz="1600" b="1" kern="100" dirty="0">
                <a:solidFill>
                  <a:srgbClr val="000000"/>
                </a:solidFill>
                <a:effectLst/>
                <a:latin typeface="Calibri"/>
                <a:ea typeface="Calibri" panose="020F0502020204030204" pitchFamily="34" charset="0"/>
                <a:cs typeface="Calibri"/>
              </a:rPr>
              <a:t>Methodology:</a:t>
            </a:r>
            <a:endParaRPr lang="en-GB" sz="1600" dirty="0">
              <a:latin typeface="Calibri"/>
              <a:cs typeface="Calibri"/>
            </a:endParaRPr>
          </a:p>
          <a:p>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your BSM, I aim to work with you to keep your building safe. To do this I visited your block to carry out an inspection on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8</a:t>
            </a:r>
            <a:r>
              <a:rPr lang="en-GB" sz="1200" kern="10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July 2024. During the inspection I found no major issues. Minor issues were raised with the Estate Management Team. </a:t>
            </a: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sent a survey to understand your information needs , vulnerabilities and awareness of building safety in this month to understand how we can work together to keep your building safe. I also informed you that your building had been registered with the Building Safety Regulator (BSR) and provided you with the registration number and the BSR’s contact number for any concerns that you might want to bring to their attention. </a:t>
            </a:r>
          </a:p>
          <a:p>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 February 2024,</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Compliance Team sent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letter to inform you about the fire strategy for your building and the importance of fire doors on. I sent you information on your responsibilities and those of NHG in keeping your building safe on 15</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July</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2024. </a:t>
            </a:r>
          </a:p>
          <a:p>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has been made in July 2024 and will be reviewed in July 2026 or earlier if you tell us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need to</a:t>
            </a:r>
            <a:endParaRPr lang="en-US" sz="1400" dirty="0"/>
          </a:p>
        </p:txBody>
      </p:sp>
      <p:sp>
        <p:nvSpPr>
          <p:cNvPr id="10" name="Subtitle 2">
            <a:extLst>
              <a:ext uri="{FF2B5EF4-FFF2-40B4-BE49-F238E27FC236}">
                <a16:creationId xmlns:a16="http://schemas.microsoft.com/office/drawing/2014/main" id="{5FC511A5-8D76-BCEC-AF68-B46BDD86277F}"/>
              </a:ext>
            </a:extLst>
          </p:cNvPr>
          <p:cNvSpPr txBox="1">
            <a:spLocks/>
          </p:cNvSpPr>
          <p:nvPr/>
        </p:nvSpPr>
        <p:spPr>
          <a:xfrm>
            <a:off x="548049" y="6639216"/>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 will share information with you and ask for your opinion: </a:t>
            </a:r>
          </a:p>
        </p:txBody>
      </p:sp>
      <p:sp>
        <p:nvSpPr>
          <p:cNvPr id="11" name="TextBox 10">
            <a:extLst>
              <a:ext uri="{FF2B5EF4-FFF2-40B4-BE49-F238E27FC236}">
                <a16:creationId xmlns:a16="http://schemas.microsoft.com/office/drawing/2014/main" id="{C0CEB6C1-F33D-44F3-B0A2-C59128131311}"/>
              </a:ext>
            </a:extLst>
          </p:cNvPr>
          <p:cNvSpPr txBox="1"/>
          <p:nvPr/>
        </p:nvSpPr>
        <p:spPr>
          <a:xfrm>
            <a:off x="649277" y="7979805"/>
            <a:ext cx="6017335" cy="2257413"/>
          </a:xfrm>
          <a:prstGeom prst="rect">
            <a:avLst/>
          </a:prstGeom>
          <a:noFill/>
          <a:ln>
            <a:noFill/>
            <a:prstDash val="dash"/>
          </a:ln>
        </p:spPr>
        <p:txBody>
          <a:bodyPr wrap="square" numCol="2"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SMS text</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id="{728EC42B-9561-CA8F-1B0D-630B3A932E07}"/>
              </a:ext>
            </a:extLst>
          </p:cNvPr>
          <p:cNvSpPr/>
          <p:nvPr/>
        </p:nvSpPr>
        <p:spPr>
          <a:xfrm>
            <a:off x="-7591" y="6562597"/>
            <a:ext cx="500738" cy="44727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descr="Megaphone with solid fill">
            <a:extLst>
              <a:ext uri="{FF2B5EF4-FFF2-40B4-BE49-F238E27FC236}">
                <a16:creationId xmlns:a16="http://schemas.microsoft.com/office/drawing/2014/main" id="{D0A81B12-B87C-FB85-EA05-16E0E09EF153}"/>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533" y="6562597"/>
            <a:ext cx="361392" cy="361392"/>
          </a:xfrm>
          <a:prstGeom prst="rect">
            <a:avLst/>
          </a:prstGeom>
        </p:spPr>
      </p:pic>
      <p:sp>
        <p:nvSpPr>
          <p:cNvPr id="8" name="Rectangle 7">
            <a:extLst>
              <a:ext uri="{FF2B5EF4-FFF2-40B4-BE49-F238E27FC236}">
                <a16:creationId xmlns:a16="http://schemas.microsoft.com/office/drawing/2014/main" id="{4F941EB2-510E-D50B-DDB4-6D3BBD4C9B42}"/>
              </a:ext>
            </a:extLst>
          </p:cNvPr>
          <p:cNvSpPr/>
          <p:nvPr/>
        </p:nvSpPr>
        <p:spPr>
          <a:xfrm>
            <a:off x="-10195" y="174073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92" y="1720297"/>
            <a:ext cx="443655" cy="455889"/>
          </a:xfrm>
          <a:prstGeom prst="rect">
            <a:avLst/>
          </a:prstGeom>
        </p:spPr>
      </p:pic>
      <p:sp>
        <p:nvSpPr>
          <p:cNvPr id="6" name="TextBox 5">
            <a:extLst>
              <a:ext uri="{FF2B5EF4-FFF2-40B4-BE49-F238E27FC236}">
                <a16:creationId xmlns:a16="http://schemas.microsoft.com/office/drawing/2014/main" id="{A83FE84E-0E14-F4B6-381F-0A1AB72F3230}"/>
              </a:ext>
            </a:extLst>
          </p:cNvPr>
          <p:cNvSpPr txBox="1"/>
          <p:nvPr/>
        </p:nvSpPr>
        <p:spPr>
          <a:xfrm>
            <a:off x="521997" y="7021062"/>
            <a:ext cx="6229197" cy="874085"/>
          </a:xfrm>
          <a:prstGeom prst="rect">
            <a:avLst/>
          </a:prstGeom>
          <a:noFill/>
        </p:spPr>
        <p:txBody>
          <a:bodyPr wrap="square" rtlCol="0">
            <a:spAutoFit/>
          </a:bodyPr>
          <a:lstStyle/>
          <a:p>
            <a:pPr>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 cater for the diverse needs of our residents, we can communicate in a broad range of ways.  We aim to provide this information in different formats that can be understood by all residents including those that have a physical or visual impairment, have other disabilities or who speak another language:   </a:t>
            </a:r>
          </a:p>
        </p:txBody>
      </p:sp>
      <p:pic>
        <p:nvPicPr>
          <p:cNvPr id="9" name="Picture 8">
            <a:extLst>
              <a:ext uri="{FF2B5EF4-FFF2-40B4-BE49-F238E27FC236}">
                <a16:creationId xmlns:a16="http://schemas.microsoft.com/office/drawing/2014/main" id="{DF17445D-E814-D08E-F1F6-5D8C52CCFD31}"/>
              </a:ext>
            </a:extLst>
          </p:cNvPr>
          <p:cNvPicPr>
            <a:picLocks noChangeAspect="1"/>
          </p:cNvPicPr>
          <p:nvPr/>
        </p:nvPicPr>
        <p:blipFill rotWithShape="1">
          <a:blip r:embed="rId6"/>
          <a:srcRect b="10217"/>
          <a:stretch/>
        </p:blipFill>
        <p:spPr>
          <a:xfrm>
            <a:off x="5345105" y="0"/>
            <a:ext cx="1464679" cy="1753368"/>
          </a:xfrm>
          <a:prstGeom prst="rect">
            <a:avLst/>
          </a:prstGeom>
          <a:effectLst>
            <a:softEdge rad="76200"/>
          </a:effectLst>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02632"/>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15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Subtitle 2">
            <a:extLst>
              <a:ext uri="{FF2B5EF4-FFF2-40B4-BE49-F238E27FC236}">
                <a16:creationId xmlns:a16="http://schemas.microsoft.com/office/drawing/2014/main" id="{E847C179-4023-8FFB-825B-2A4D22EA0949}"/>
              </a:ext>
            </a:extLst>
          </p:cNvPr>
          <p:cNvSpPr txBox="1">
            <a:spLocks/>
          </p:cNvSpPr>
          <p:nvPr/>
        </p:nvSpPr>
        <p:spPr>
          <a:xfrm>
            <a:off x="500738" y="3580597"/>
            <a:ext cx="4633342"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What decisions you would like to be involved in?</a:t>
            </a:r>
          </a:p>
        </p:txBody>
      </p:sp>
      <p:sp>
        <p:nvSpPr>
          <p:cNvPr id="13" name="TextBox 12">
            <a:extLst>
              <a:ext uri="{FF2B5EF4-FFF2-40B4-BE49-F238E27FC236}">
                <a16:creationId xmlns:a16="http://schemas.microsoft.com/office/drawing/2014/main" id="{5ECD6F1B-1BF9-B54C-2D2C-E1C97CB5AF15}"/>
              </a:ext>
            </a:extLst>
          </p:cNvPr>
          <p:cNvSpPr txBox="1"/>
          <p:nvPr/>
        </p:nvSpPr>
        <p:spPr>
          <a:xfrm>
            <a:off x="468199" y="3932511"/>
            <a:ext cx="6337960" cy="1371914"/>
          </a:xfrm>
          <a:prstGeom prst="rect">
            <a:avLst/>
          </a:prstGeom>
          <a:noFill/>
          <a:ln>
            <a:noFill/>
            <a:prstDash val="dash"/>
          </a:ln>
        </p:spPr>
        <p:txBody>
          <a:bodyPr wrap="square"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create resident associations to have a voice in the management of their buildings.  </a:t>
            </a: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would like further information on setting up or joining an existing Resident’s Association, please contact your Housing Officer/ Property Management Officer</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0693" y="524805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00738" y="5537282"/>
            <a:ext cx="6516000" cy="1578253"/>
          </a:xfrm>
          <a:prstGeom prst="rect">
            <a:avLst/>
          </a:prstGeom>
          <a:noFill/>
          <a:ln>
            <a:no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proactively seeking out resident feedback and using that information to tailor our building safety approach</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Contacting your BSM</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Surgeries in person and online</a:t>
            </a:r>
          </a:p>
          <a:p>
            <a:pPr marL="171450" indent="-171450">
              <a:lnSpc>
                <a:spcPct val="107000"/>
              </a:lnSpc>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Building &amp; Estate walkabouts with Housing Officer/ PMO</a:t>
            </a:r>
          </a:p>
          <a:p>
            <a:pPr marL="171450" indent="-171450">
              <a:lnSpc>
                <a:spcPct val="107000"/>
              </a:lnSpc>
              <a:buSzPct val="150000"/>
              <a:buFont typeface="Arial" panose="020B0604020202020204" pitchFamily="34" charset="0"/>
              <a:buChar char="•"/>
            </a:pP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07000"/>
              </a:lnSpc>
              <a:spcAft>
                <a:spcPts val="800"/>
              </a:spcAft>
              <a:buSzPct val="150000"/>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Inclusion at Residents Association meetings</a:t>
            </a:r>
          </a:p>
          <a:p>
            <a:pPr marL="171450" indent="-171450">
              <a:lnSpc>
                <a:spcPct val="107000"/>
              </a:lnSpc>
              <a:buSzPct val="150000"/>
              <a:buFont typeface="Arial" panose="020B0604020202020204" pitchFamily="34" charset="0"/>
              <a:buChar char="•"/>
            </a:pPr>
            <a:r>
              <a:rPr lang="en-US"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Get involved though your Residents Association.  If your building does not have RA and you would like to start one, please contact your housing officer for support and guidance in setting one up</a:t>
            </a: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7983" y="7132584"/>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75954" y="7276045"/>
            <a:ext cx="6490197" cy="1200842"/>
          </a:xfrm>
          <a:prstGeom prst="rect">
            <a:avLst/>
          </a:prstGeom>
          <a:noFill/>
          <a:ln>
            <a:no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515228" y="8201977"/>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68199" y="8510984"/>
            <a:ext cx="6450923" cy="2049664"/>
          </a:xfrm>
          <a:prstGeom prst="rect">
            <a:avLst/>
          </a:prstGeom>
          <a:noFill/>
          <a:ln>
            <a:no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Measure the number of cases raised on Workwise reviewing building safety content</a:t>
            </a:r>
            <a:endParaRPr lang="en-GB" sz="1200" kern="100" dirty="0">
              <a:effectLst/>
              <a:latin typeface="Calibri"/>
              <a:ea typeface="Calibri" panose="020F0502020204030204" pitchFamily="34" charset="0"/>
              <a:cs typeface="Times New Roman"/>
            </a:endParaRPr>
          </a:p>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Writing to you annually  to let you know what engagement and influence that has had</a:t>
            </a:r>
          </a:p>
          <a:p>
            <a:pPr>
              <a:lnSpc>
                <a:spcPct val="107000"/>
              </a:lnSpc>
              <a:spcAft>
                <a:spcPts val="800"/>
              </a:spcAft>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a:t>
            </a:r>
            <a:r>
              <a:rPr lang="en-GB" sz="1400" b="1" dirty="0">
                <a:solidFill>
                  <a:srgbClr val="000000"/>
                </a:solidFill>
                <a:latin typeface="Calibri"/>
                <a:ea typeface="Calibri" panose="020F0502020204030204" pitchFamily="34" charset="0"/>
                <a:cs typeface="Calibri"/>
              </a:rPr>
              <a:t>S</a:t>
            </a:r>
            <a:r>
              <a:rPr kumimoji="0" lang="en-GB" sz="1400" b="1" i="0" u="none" strike="noStrike" kern="1200" cap="none" spc="0" normalizeH="0" baseline="0" noProof="0" dirty="0" err="1">
                <a:ln>
                  <a:noFill/>
                </a:ln>
                <a:solidFill>
                  <a:srgbClr val="000000"/>
                </a:solidFill>
                <a:effectLst/>
                <a:uLnTx/>
                <a:uFillTx/>
                <a:latin typeface="Calibri"/>
                <a:ea typeface="Calibri" panose="020F0502020204030204" pitchFamily="34" charset="0"/>
                <a:cs typeface="Calibri"/>
              </a:rPr>
              <a:t>afety</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 </a:t>
            </a:r>
            <a:r>
              <a:rPr lang="en-GB" sz="1400" b="1" dirty="0">
                <a:solidFill>
                  <a:srgbClr val="000000"/>
                </a:solidFill>
                <a:latin typeface="Calibri"/>
                <a:ea typeface="Calibri" panose="020F0502020204030204" pitchFamily="34" charset="0"/>
                <a:cs typeface="Calibri"/>
              </a:rPr>
              <a:t>M</a:t>
            </a:r>
            <a:r>
              <a:rPr kumimoji="0" lang="en-GB" sz="1400" b="1" i="0" u="none" strike="noStrike" kern="1200" cap="none" spc="0" normalizeH="0" baseline="0" noProof="0" dirty="0" err="1">
                <a:ln>
                  <a:noFill/>
                </a:ln>
                <a:solidFill>
                  <a:srgbClr val="000000"/>
                </a:solidFill>
                <a:effectLst/>
                <a:uLnTx/>
                <a:uFillTx/>
                <a:latin typeface="Calibri"/>
                <a:ea typeface="Calibri" panose="020F0502020204030204" pitchFamily="34" charset="0"/>
                <a:cs typeface="Calibri"/>
              </a:rPr>
              <a:t>anager</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lang="en-GB" sz="1400" b="1" dirty="0">
                <a:solidFill>
                  <a:srgbClr val="000000"/>
                </a:solidFill>
                <a:latin typeface="Calibri" panose="020F0502020204030204" pitchFamily="34" charset="0"/>
              </a:rPr>
              <a:t>joseph.vereenooghe@nhg.org.uk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IE" sz="1400" b="1" dirty="0">
                <a:latin typeface="Calibri" panose="020F0502020204030204" pitchFamily="34" charset="0"/>
              </a:rPr>
              <a:t>07443442739 / 02038151846</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37" name="Rectangle 36">
            <a:extLst>
              <a:ext uri="{FF2B5EF4-FFF2-40B4-BE49-F238E27FC236}">
                <a16:creationId xmlns:a16="http://schemas.microsoft.com/office/drawing/2014/main" id="{737696A8-5242-1957-A80D-AB707684B353}"/>
              </a:ext>
            </a:extLst>
          </p:cNvPr>
          <p:cNvSpPr/>
          <p:nvPr/>
        </p:nvSpPr>
        <p:spPr>
          <a:xfrm>
            <a:off x="-18753" y="3531325"/>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F82C241-E2D0-0DA9-3BC1-C0BCE6E76E1C}"/>
              </a:ext>
            </a:extLst>
          </p:cNvPr>
          <p:cNvSpPr/>
          <p:nvPr/>
        </p:nvSpPr>
        <p:spPr>
          <a:xfrm>
            <a:off x="0" y="706568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8164" y="813763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0438" y="8165299"/>
            <a:ext cx="361392" cy="361392"/>
          </a:xfrm>
          <a:prstGeom prst="rect">
            <a:avLst/>
          </a:prstGeom>
        </p:spPr>
      </p:pic>
      <p:pic>
        <p:nvPicPr>
          <p:cNvPr id="28" name="Graphic 27"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33" y="3523602"/>
            <a:ext cx="361392" cy="37447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8928" y="7108518"/>
            <a:ext cx="335053" cy="335053"/>
          </a:xfrm>
          <a:prstGeom prst="rect">
            <a:avLst/>
          </a:prstGeom>
        </p:spPr>
      </p:pic>
      <p:sp>
        <p:nvSpPr>
          <p:cNvPr id="3" name="TextBox 2">
            <a:extLst>
              <a:ext uri="{FF2B5EF4-FFF2-40B4-BE49-F238E27FC236}">
                <a16:creationId xmlns:a16="http://schemas.microsoft.com/office/drawing/2014/main" id="{FC85D9D3-8FDC-D0B1-8753-AE4DC2CE3186}"/>
              </a:ext>
            </a:extLst>
          </p:cNvPr>
          <p:cNvSpPr txBox="1"/>
          <p:nvPr/>
        </p:nvSpPr>
        <p:spPr>
          <a:xfrm>
            <a:off x="500738" y="2168577"/>
            <a:ext cx="6563044" cy="1269322"/>
          </a:xfrm>
          <a:prstGeom prst="rect">
            <a:avLst/>
          </a:prstGeom>
          <a:noFill/>
          <a:ln>
            <a:noFill/>
            <a:prstDash val="dash"/>
          </a:ln>
        </p:spPr>
        <p:txBody>
          <a:bodyPr wrap="square" numCol="2" rtlCol="0">
            <a:spAutoFit/>
          </a:bodyPr>
          <a:lstStyle/>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structural emergency</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 affecting your building</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Costs</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ubtitle 2">
            <a:extLst>
              <a:ext uri="{FF2B5EF4-FFF2-40B4-BE49-F238E27FC236}">
                <a16:creationId xmlns:a16="http://schemas.microsoft.com/office/drawing/2014/main" id="{9905C27E-34C8-FC23-A442-56F567ACF91D}"/>
              </a:ext>
            </a:extLst>
          </p:cNvPr>
          <p:cNvSpPr txBox="1">
            <a:spLocks/>
          </p:cNvSpPr>
          <p:nvPr/>
        </p:nvSpPr>
        <p:spPr>
          <a:xfrm>
            <a:off x="436199" y="1738856"/>
            <a:ext cx="424800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Types of  information you would like to see:</a:t>
            </a:r>
          </a:p>
        </p:txBody>
      </p:sp>
      <p:sp>
        <p:nvSpPr>
          <p:cNvPr id="11" name="Rectangle 10">
            <a:extLst>
              <a:ext uri="{FF2B5EF4-FFF2-40B4-BE49-F238E27FC236}">
                <a16:creationId xmlns:a16="http://schemas.microsoft.com/office/drawing/2014/main" id="{9906C332-0EDD-31A4-4474-75EC0038A872}"/>
              </a:ext>
            </a:extLst>
          </p:cNvPr>
          <p:cNvSpPr/>
          <p:nvPr/>
        </p:nvSpPr>
        <p:spPr>
          <a:xfrm>
            <a:off x="-32539" y="174375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98E439F-0D93-ED3E-F818-A8C3683E3027}"/>
              </a:ext>
            </a:extLst>
          </p:cNvPr>
          <p:cNvSpPr/>
          <p:nvPr/>
        </p:nvSpPr>
        <p:spPr>
          <a:xfrm>
            <a:off x="-24943" y="520380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Information with solid fill">
            <a:extLst>
              <a:ext uri="{FF2B5EF4-FFF2-40B4-BE49-F238E27FC236}">
                <a16:creationId xmlns:a16="http://schemas.microsoft.com/office/drawing/2014/main" id="{179270E3-F55E-4048-3068-CBB14B6FC6F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5758" y="1770126"/>
            <a:ext cx="361392" cy="361392"/>
          </a:xfrm>
          <a:prstGeom prst="rect">
            <a:avLst/>
          </a:prstGeom>
        </p:spPr>
      </p:pic>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1769" y="5238579"/>
            <a:ext cx="362212" cy="362212"/>
          </a:xfrm>
          <a:prstGeom prst="rect">
            <a:avLst/>
          </a:prstGeom>
        </p:spPr>
      </p:pic>
      <p:sp>
        <p:nvSpPr>
          <p:cNvPr id="6" name="Rectangle 5">
            <a:extLst>
              <a:ext uri="{FF2B5EF4-FFF2-40B4-BE49-F238E27FC236}">
                <a16:creationId xmlns:a16="http://schemas.microsoft.com/office/drawing/2014/main" id="{4FE0EF9F-5D4F-EA48-A355-5A6C528A9DF1}"/>
              </a:ext>
            </a:extLst>
          </p:cNvPr>
          <p:cNvSpPr/>
          <p:nvPr/>
        </p:nvSpPr>
        <p:spPr>
          <a:xfrm>
            <a:off x="0" y="927174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ddress Book with solid fill">
            <a:extLst>
              <a:ext uri="{FF2B5EF4-FFF2-40B4-BE49-F238E27FC236}">
                <a16:creationId xmlns:a16="http://schemas.microsoft.com/office/drawing/2014/main" id="{15E33F04-A8A1-20EE-83E5-154D8BCD16AE}"/>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9957" y="9321693"/>
            <a:ext cx="320824" cy="320824"/>
          </a:xfrm>
          <a:prstGeom prst="rect">
            <a:avLst/>
          </a:prstGeom>
        </p:spPr>
      </p:pic>
      <p:pic>
        <p:nvPicPr>
          <p:cNvPr id="9" name="Picture 8">
            <a:extLst>
              <a:ext uri="{FF2B5EF4-FFF2-40B4-BE49-F238E27FC236}">
                <a16:creationId xmlns:a16="http://schemas.microsoft.com/office/drawing/2014/main" id="{CA5C4CCF-E2B7-695E-5A5D-4E990336D688}"/>
              </a:ext>
            </a:extLst>
          </p:cNvPr>
          <p:cNvPicPr>
            <a:picLocks noChangeAspect="1"/>
          </p:cNvPicPr>
          <p:nvPr/>
        </p:nvPicPr>
        <p:blipFill rotWithShape="1">
          <a:blip r:embed="rId15"/>
          <a:srcRect b="10217"/>
          <a:stretch/>
        </p:blipFill>
        <p:spPr>
          <a:xfrm>
            <a:off x="5345105" y="0"/>
            <a:ext cx="1464679" cy="1753368"/>
          </a:xfrm>
          <a:prstGeom prst="rect">
            <a:avLst/>
          </a:prstGeom>
          <a:effectLst>
            <a:softEdge rad="76200"/>
          </a:effectLst>
        </p:spPr>
      </p:pic>
    </p:spTree>
    <p:extLst>
      <p:ext uri="{BB962C8B-B14F-4D97-AF65-F5344CB8AC3E}">
        <p14:creationId xmlns:p14="http://schemas.microsoft.com/office/powerpoint/2010/main" val="3132364506"/>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50369" y="820097"/>
            <a:ext cx="5847272" cy="724462"/>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4000" b="1" dirty="0">
                <a:solidFill>
                  <a:schemeClr val="tx1">
                    <a:lumMod val="75000"/>
                    <a:lumOff val="25000"/>
                  </a:schemeClr>
                </a:solidFill>
                <a:latin typeface="Arial" panose="020B0604020202020204" pitchFamily="34" charset="0"/>
                <a:cs typeface="Arial" panose="020B0604020202020204" pitchFamily="34" charset="0"/>
              </a:rPr>
              <a:t>15 Zenith Close</a:t>
            </a:r>
            <a:endParaRPr lang="en-US" sz="4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GB" sz="1400" b="1" dirty="0">
                <a:solidFill>
                  <a:srgbClr val="000000"/>
                </a:solidFill>
                <a:effectLst/>
                <a:latin typeface="Calibri" panose="020F0502020204030204" pitchFamily="34" charset="0"/>
                <a:ea typeface="Calibri" panose="020F0502020204030204" pitchFamily="34" charset="0"/>
              </a:rPr>
              <a:t>Get in touch with your Building </a:t>
            </a:r>
            <a:r>
              <a:rPr lang="en-GB" sz="1400" b="1" dirty="0">
                <a:solidFill>
                  <a:srgbClr val="000000"/>
                </a:solidFill>
                <a:latin typeface="Calibri" panose="020F0502020204030204" pitchFamily="34" charset="0"/>
                <a:ea typeface="Calibri" panose="020F0502020204030204" pitchFamily="34" charset="0"/>
              </a:rPr>
              <a:t>S</a:t>
            </a:r>
            <a:r>
              <a:rPr lang="en-GB" sz="1400" b="1" dirty="0">
                <a:solidFill>
                  <a:srgbClr val="000000"/>
                </a:solidFill>
                <a:effectLst/>
                <a:latin typeface="Calibri" panose="020F0502020204030204" pitchFamily="34" charset="0"/>
                <a:ea typeface="Calibri" panose="020F0502020204030204" pitchFamily="34" charset="0"/>
              </a:rPr>
              <a:t>afety </a:t>
            </a:r>
            <a:r>
              <a:rPr lang="en-GB" sz="1400" b="1" dirty="0">
                <a:solidFill>
                  <a:srgbClr val="000000"/>
                </a:solidFill>
                <a:latin typeface="Calibri" panose="020F0502020204030204" pitchFamily="34" charset="0"/>
                <a:ea typeface="Calibri" panose="020F0502020204030204" pitchFamily="34" charset="0"/>
              </a:rPr>
              <a:t>M</a:t>
            </a:r>
            <a:r>
              <a:rPr lang="en-GB" sz="1400" b="1" dirty="0">
                <a:solidFill>
                  <a:srgbClr val="000000"/>
                </a:solidFill>
                <a:effectLst/>
                <a:latin typeface="Calibri" panose="020F0502020204030204" pitchFamily="34" charset="0"/>
                <a:ea typeface="Calibri" panose="020F0502020204030204" pitchFamily="34" charset="0"/>
              </a:rPr>
              <a:t>anager here:</a:t>
            </a:r>
          </a:p>
          <a:p>
            <a:pPr algn="l"/>
            <a:r>
              <a:rPr lang="en-GB" sz="1400" b="1" dirty="0">
                <a:solidFill>
                  <a:schemeClr val="accent4"/>
                </a:solidFill>
                <a:latin typeface="Calibri" panose="020F0502020204030204" pitchFamily="34" charset="0"/>
              </a:rPr>
              <a:t>Email: </a:t>
            </a:r>
            <a:r>
              <a:rPr lang="en-GB" sz="1400" b="1" dirty="0">
                <a:solidFill>
                  <a:srgbClr val="000000"/>
                </a:solidFill>
                <a:latin typeface="Calibri" panose="020F0502020204030204" pitchFamily="34" charset="0"/>
              </a:rPr>
              <a:t>joseph.vereenooghe@nhg.org.uk</a:t>
            </a:r>
            <a:br>
              <a:rPr lang="en-US" sz="1400" b="1" dirty="0">
                <a:solidFill>
                  <a:srgbClr val="000000"/>
                </a:solidFill>
                <a:latin typeface="Calibri" panose="020F0502020204030204" pitchFamily="34" charset="0"/>
              </a:rPr>
            </a:br>
            <a:r>
              <a:rPr lang="en-US" sz="1400" b="1" dirty="0">
                <a:solidFill>
                  <a:schemeClr val="accent4"/>
                </a:solidFill>
                <a:latin typeface="Calibri" panose="020F0502020204030204" pitchFamily="34" charset="0"/>
              </a:rPr>
              <a:t>Phone: </a:t>
            </a:r>
            <a:r>
              <a:rPr lang="en-IE" sz="1400" b="1" dirty="0">
                <a:latin typeface="Calibri" panose="020F0502020204030204" pitchFamily="34" charset="0"/>
              </a:rPr>
              <a:t>07443442739 / 02038151846</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sz="1400" b="1" dirty="0">
              <a:highlight>
                <a:srgbClr val="FFFF00"/>
              </a:highlight>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1080000"/>
          </a:xfrm>
          <a:prstGeom prst="rect">
            <a:avLst/>
          </a:prstGeom>
          <a:noFill/>
          <a:ln>
            <a:solidFill>
              <a:schemeClr val="bg2">
                <a:lumMod val="90000"/>
              </a:schemeClr>
            </a:solidFill>
            <a:prstDash val="dash"/>
          </a:ln>
        </p:spPr>
        <p:txBody>
          <a:bodyPr wrap="square" rtlCol="0">
            <a:spAutoFit/>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 fire risk assessments and building safety inspections</a:t>
            </a: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58131" y="172174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0" y="927174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9957" y="9321693"/>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1956991097"/>
              </p:ext>
            </p:extLst>
          </p:nvPr>
        </p:nvGraphicFramePr>
        <p:xfrm>
          <a:off x="558869" y="3472741"/>
          <a:ext cx="3145556" cy="5846431"/>
        </p:xfrm>
        <a:graphic>
          <a:graphicData uri="http://schemas.openxmlformats.org/drawingml/2006/table">
            <a:tbl>
              <a:tblPr firstRow="1" bandRow="1">
                <a:tableStyleId>{073A0DAA-6AF3-43AB-8588-CEC1D06C72B9}</a:tableStyleId>
              </a:tblPr>
              <a:tblGrid>
                <a:gridCol w="2150964">
                  <a:extLst>
                    <a:ext uri="{9D8B030D-6E8A-4147-A177-3AD203B41FA5}">
                      <a16:colId xmlns:a16="http://schemas.microsoft.com/office/drawing/2014/main" val="1257338991"/>
                    </a:ext>
                  </a:extLst>
                </a:gridCol>
                <a:gridCol w="994592">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 (N/A)</a:t>
                      </a:r>
                    </a:p>
                  </a:txBody>
                  <a:tcPr/>
                </a:tc>
                <a:extLst>
                  <a:ext uri="{0D108BD9-81ED-4DB2-BD59-A6C34878D82A}">
                    <a16:rowId xmlns:a16="http://schemas.microsoft.com/office/drawing/2014/main" val="2391338113"/>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Alarm sounders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Asbestos surveys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18316338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435614677"/>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Dry/wet risers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198082622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2654386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Electrical </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3846614142"/>
                  </a:ext>
                </a:extLst>
              </a:tr>
              <a:tr h="632060">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Emergency lighting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830883389"/>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Estate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17586738"/>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alarms</a:t>
                      </a:r>
                      <a:endParaRPr lang="en-GB" sz="1200">
                        <a:latin typeface="Calibri" panose="020F0502020204030204" pitchFamily="34" charset="0"/>
                        <a:cs typeface="Calibri" panose="020F0502020204030204" pitchFamily="34" charset="0"/>
                      </a:endParaRPr>
                    </a:p>
                  </a:txBody>
                  <a:tcPr/>
                </a:tc>
                <a:tc>
                  <a:txBody>
                    <a:bodyPr/>
                    <a:lstStyle/>
                    <a:p>
                      <a:r>
                        <a:rPr lang="en-IE" sz="1200" dirty="0">
                          <a:latin typeface="Calibri" panose="020F0502020204030204" pitchFamily="34" charset="0"/>
                          <a:cs typeface="Calibri" panose="020F0502020204030204" pitchFamily="34" charset="0"/>
                        </a:rPr>
                        <a:t>Monthly</a:t>
                      </a:r>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0935773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2421185404"/>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34137517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extinguishers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696109348"/>
                  </a:ext>
                </a:extLst>
              </a:tr>
              <a:tr h="451471">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Blankets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(N/A)</a:t>
                      </a:r>
                    </a:p>
                  </a:txBody>
                  <a:tcPr/>
                </a:tc>
                <a:extLst>
                  <a:ext uri="{0D108BD9-81ED-4DB2-BD59-A6C34878D82A}">
                    <a16:rowId xmlns:a16="http://schemas.microsoft.com/office/drawing/2014/main" val="1905126214"/>
                  </a:ext>
                </a:extLst>
              </a:tr>
              <a:tr h="270883">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Two yearly</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4237135369"/>
              </p:ext>
            </p:extLst>
          </p:nvPr>
        </p:nvGraphicFramePr>
        <p:xfrm>
          <a:off x="3855251" y="3482914"/>
          <a:ext cx="3234269" cy="3474720"/>
        </p:xfrm>
        <a:graphic>
          <a:graphicData uri="http://schemas.openxmlformats.org/drawingml/2006/table">
            <a:tbl>
              <a:tblPr firstRow="1" bandRow="1">
                <a:tableStyleId>{073A0DAA-6AF3-43AB-8588-CEC1D06C72B9}</a:tableStyleId>
              </a:tblPr>
              <a:tblGrid>
                <a:gridCol w="2211627">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Gas safety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391338113"/>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Lifts servicing </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4260161321"/>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83163381"/>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260620160"/>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Manual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435614677"/>
                  </a:ext>
                </a:extLst>
              </a:tr>
              <a:tr h="260656">
                <a:tc>
                  <a:txBody>
                    <a:bodyPr/>
                    <a:lstStyle/>
                    <a:p>
                      <a:r>
                        <a:rPr lang="en-GB" sz="1200" kern="1200" dirty="0" err="1">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Portable appliance testing</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926543861"/>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Permanent opening vents </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3846614142"/>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Smoke alarms</a:t>
                      </a:r>
                      <a:endParaRPr lang="en-GB" sz="1200">
                        <a:latin typeface="Calibri" panose="020F0502020204030204" pitchFamily="34" charset="0"/>
                        <a:cs typeface="Calibri" panose="020F0502020204030204" pitchFamily="34" charset="0"/>
                      </a:endParaRPr>
                    </a:p>
                  </a:txBody>
                  <a:tcPr/>
                </a:tc>
                <a:tc>
                  <a:txBody>
                    <a:bodyPr/>
                    <a:lstStyle/>
                    <a:p>
                      <a:endParaRPr lang="en-GB"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30883389"/>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Sprinklers </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4058632657"/>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Wayfinding signage</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5"/>
          <a:stretch>
            <a:fillRect/>
          </a:stretch>
        </p:blipFill>
        <p:spPr>
          <a:xfrm>
            <a:off x="130379" y="1780898"/>
            <a:ext cx="335309" cy="335309"/>
          </a:xfrm>
          <a:prstGeom prst="rect">
            <a:avLst/>
          </a:prstGeom>
        </p:spPr>
      </p:pic>
      <p:pic>
        <p:nvPicPr>
          <p:cNvPr id="5" name="Picture 4">
            <a:extLst>
              <a:ext uri="{FF2B5EF4-FFF2-40B4-BE49-F238E27FC236}">
                <a16:creationId xmlns:a16="http://schemas.microsoft.com/office/drawing/2014/main" id="{0E926A36-1B4C-CF64-BE23-2EF25D6AC521}"/>
              </a:ext>
            </a:extLst>
          </p:cNvPr>
          <p:cNvPicPr>
            <a:picLocks noChangeAspect="1"/>
          </p:cNvPicPr>
          <p:nvPr/>
        </p:nvPicPr>
        <p:blipFill rotWithShape="1">
          <a:blip r:embed="rId6"/>
          <a:srcRect b="10217"/>
          <a:stretch/>
        </p:blipFill>
        <p:spPr>
          <a:xfrm>
            <a:off x="5345105" y="0"/>
            <a:ext cx="1464679" cy="1753368"/>
          </a:xfrm>
          <a:prstGeom prst="rect">
            <a:avLst/>
          </a:prstGeom>
          <a:effectLst>
            <a:softEdge rad="76200"/>
          </a:effectLst>
        </p:spPr>
      </p:pic>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A4979E-8458-41AD-80D1-79FE93C06186}">
  <ds:schemaRefs>
    <ds:schemaRef ds:uri="http://schemas.microsoft.com/office/2006/documentManagement/types"/>
    <ds:schemaRef ds:uri="http://schemas.microsoft.com/office/2006/metadata/properties"/>
    <ds:schemaRef ds:uri="http://www.w3.org/XML/1998/namespace"/>
    <ds:schemaRef ds:uri="http://purl.org/dc/dcmitype/"/>
    <ds:schemaRef ds:uri="http://purl.org/dc/terms/"/>
    <ds:schemaRef ds:uri="http://schemas.openxmlformats.org/package/2006/metadata/core-properties"/>
    <ds:schemaRef ds:uri="ea8da8df-b94d-47a9-86d7-54d6ef796924"/>
    <ds:schemaRef ds:uri="http://schemas.microsoft.com/office/infopath/2007/PartnerControls"/>
    <ds:schemaRef ds:uri="78bc8ffe-2289-4017-bb55-186827275929"/>
    <ds:schemaRef ds:uri="http://purl.org/dc/elements/1.1/"/>
  </ds:schemaRefs>
</ds:datastoreItem>
</file>

<file path=customXml/itemProps2.xml><?xml version="1.0" encoding="utf-8"?>
<ds:datastoreItem xmlns:ds="http://schemas.openxmlformats.org/officeDocument/2006/customXml" ds:itemID="{CD1FDFA1-DC17-43F5-8FC9-7E5B1D9DB0DD}">
  <ds:schemaRefs>
    <ds:schemaRef ds:uri="http://schemas.microsoft.com/sharepoint/v3/contenttype/forms"/>
  </ds:schemaRefs>
</ds:datastoreItem>
</file>

<file path=customXml/itemProps3.xml><?xml version="1.0" encoding="utf-8"?>
<ds:datastoreItem xmlns:ds="http://schemas.openxmlformats.org/officeDocument/2006/customXml" ds:itemID="{24F7FB9C-0A0D-4808-BA40-59F160D6C1AE}"/>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683</TotalTime>
  <Words>992</Words>
  <Application>Microsoft Office PowerPoint</Application>
  <PresentationFormat>Custom</PresentationFormat>
  <Paragraphs>127</Paragraphs>
  <Slides>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Amir Miah</cp:lastModifiedBy>
  <cp:revision>29</cp:revision>
  <dcterms:created xsi:type="dcterms:W3CDTF">2024-02-20T10:41:44Z</dcterms:created>
  <dcterms:modified xsi:type="dcterms:W3CDTF">2025-12-01T14:56:40Z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