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4"/>
    <p:sldMasterId id="2147483655" r:id="rId5"/>
    <p:sldMasterId id="2147483715" r:id="rId6"/>
    <p:sldMasterId id="2147483680" r:id="rId7"/>
    <p:sldMasterId id="2147483722" r:id="rId8"/>
  </p:sldMasterIdLst>
  <p:notesMasterIdLst>
    <p:notesMasterId r:id="rId54"/>
  </p:notesMasterIdLst>
  <p:sldIdLst>
    <p:sldId id="257" r:id="rId9"/>
    <p:sldId id="264" r:id="rId10"/>
    <p:sldId id="265" r:id="rId11"/>
    <p:sldId id="260" r:id="rId12"/>
    <p:sldId id="258" r:id="rId13"/>
    <p:sldId id="259" r:id="rId14"/>
    <p:sldId id="680" r:id="rId15"/>
    <p:sldId id="263" r:id="rId16"/>
    <p:sldId id="618" r:id="rId17"/>
    <p:sldId id="256" r:id="rId18"/>
    <p:sldId id="591" r:id="rId19"/>
    <p:sldId id="553" r:id="rId20"/>
    <p:sldId id="612" r:id="rId21"/>
    <p:sldId id="606" r:id="rId22"/>
    <p:sldId id="671" r:id="rId23"/>
    <p:sldId id="619" r:id="rId24"/>
    <p:sldId id="620" r:id="rId25"/>
    <p:sldId id="652" r:id="rId26"/>
    <p:sldId id="629" r:id="rId27"/>
    <p:sldId id="653" r:id="rId28"/>
    <p:sldId id="634" r:id="rId29"/>
    <p:sldId id="655" r:id="rId30"/>
    <p:sldId id="665" r:id="rId31"/>
    <p:sldId id="673" r:id="rId32"/>
    <p:sldId id="624" r:id="rId33"/>
    <p:sldId id="657" r:id="rId34"/>
    <p:sldId id="647" r:id="rId35"/>
    <p:sldId id="672" r:id="rId36"/>
    <p:sldId id="674" r:id="rId37"/>
    <p:sldId id="675" r:id="rId38"/>
    <p:sldId id="676" r:id="rId39"/>
    <p:sldId id="677" r:id="rId40"/>
    <p:sldId id="678" r:id="rId41"/>
    <p:sldId id="668" r:id="rId42"/>
    <p:sldId id="663" r:id="rId43"/>
    <p:sldId id="667" r:id="rId44"/>
    <p:sldId id="664" r:id="rId45"/>
    <p:sldId id="662" r:id="rId46"/>
    <p:sldId id="638" r:id="rId47"/>
    <p:sldId id="605" r:id="rId48"/>
    <p:sldId id="679" r:id="rId49"/>
    <p:sldId id="617" r:id="rId50"/>
    <p:sldId id="268" r:id="rId51"/>
    <p:sldId id="267" r:id="rId52"/>
    <p:sldId id="269" r:id="rId53"/>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F408773-B3DB-4479-9E75-9FACA7B15443}">
          <p14:sldIdLst>
            <p14:sldId id="257"/>
            <p14:sldId id="264"/>
            <p14:sldId id="265"/>
            <p14:sldId id="260"/>
            <p14:sldId id="258"/>
            <p14:sldId id="259"/>
            <p14:sldId id="680"/>
            <p14:sldId id="263"/>
            <p14:sldId id="618"/>
            <p14:sldId id="256"/>
          </p14:sldIdLst>
        </p14:section>
        <p14:section name="Untitled Section" id="{FFB5BBEF-A6BE-4569-91C9-5A70573C2E6E}">
          <p14:sldIdLst>
            <p14:sldId id="591"/>
            <p14:sldId id="553"/>
            <p14:sldId id="612"/>
            <p14:sldId id="606"/>
            <p14:sldId id="671"/>
            <p14:sldId id="619"/>
            <p14:sldId id="620"/>
            <p14:sldId id="652"/>
            <p14:sldId id="629"/>
            <p14:sldId id="653"/>
            <p14:sldId id="634"/>
            <p14:sldId id="655"/>
            <p14:sldId id="665"/>
            <p14:sldId id="673"/>
            <p14:sldId id="624"/>
            <p14:sldId id="657"/>
            <p14:sldId id="647"/>
            <p14:sldId id="672"/>
            <p14:sldId id="674"/>
            <p14:sldId id="675"/>
            <p14:sldId id="676"/>
            <p14:sldId id="677"/>
            <p14:sldId id="678"/>
            <p14:sldId id="668"/>
            <p14:sldId id="663"/>
            <p14:sldId id="667"/>
            <p14:sldId id="664"/>
            <p14:sldId id="662"/>
            <p14:sldId id="638"/>
            <p14:sldId id="605"/>
            <p14:sldId id="679"/>
            <p14:sldId id="617"/>
            <p14:sldId id="268"/>
            <p14:sldId id="267"/>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EEC8D2-0352-7359-0B94-AB9966420903}" v="12" dt="2026-06-24T12:20:50.729"/>
    <p1510:client id="{638CEC99-10C7-4970-89CF-6F7EBC03EA52}" v="51" dt="2026-06-23T13:31:20.551"/>
    <p1510:client id="{B6FADCAE-6825-45C4-9E85-31FC4A705B0C}" v="253" dt="2026-06-24T12:38:25.825"/>
    <p1510:client id="{FBFB7D13-6667-6A32-98C1-9A7609E0F4FD}" v="42" dt="2026-06-23T13:30:13.6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36858DA2-45DB-42FC-A726-79864CBAECA6}" type="datetimeFigureOut">
              <a:rPr lang="en-GB" smtClean="0"/>
              <a:t>30/06/2026</a:t>
            </a:fld>
            <a:endParaRPr lang="en-GB"/>
          </a:p>
        </p:txBody>
      </p:sp>
      <p:sp>
        <p:nvSpPr>
          <p:cNvPr id="4" name="Slide Image Placeholder 3"/>
          <p:cNvSpPr>
            <a:spLocks noGrp="1" noRot="1" noChangeAspect="1"/>
          </p:cNvSpPr>
          <p:nvPr>
            <p:ph type="sldImg" idx="2"/>
          </p:nvPr>
        </p:nvSpPr>
        <p:spPr>
          <a:xfrm>
            <a:off x="482600" y="1279525"/>
            <a:ext cx="6161088" cy="3467100"/>
          </a:xfrm>
          <a:prstGeom prst="rect">
            <a:avLst/>
          </a:prstGeom>
          <a:blipFill>
            <a:blip r:embed="rId2"/>
            <a:stretch>
              <a:fillRect/>
            </a:stretch>
          </a:blipFill>
          <a:ln w="12700">
            <a:solidFill>
              <a:prstClr val="black"/>
            </a:solidFill>
          </a:ln>
        </p:spPr>
        <p:txBody>
          <a:bodyPr vert="horz" lIns="99075" tIns="49538" rIns="99075" bIns="49538"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a:blipFill>
            <a:blip r:embed="rId2"/>
            <a:stretch>
              <a:fillRect/>
            </a:stretch>
          </a:blipFill>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3C24B288-BEAC-4927-A5D7-5EC94A9EDB0C}" type="slidenum">
              <a:rPr lang="en-GB" smtClean="0"/>
              <a:t>‹#›</a:t>
            </a:fld>
            <a:endParaRPr lang="en-GB"/>
          </a:p>
        </p:txBody>
      </p:sp>
    </p:spTree>
    <p:extLst>
      <p:ext uri="{BB962C8B-B14F-4D97-AF65-F5344CB8AC3E}">
        <p14:creationId xmlns:p14="http://schemas.microsoft.com/office/powerpoint/2010/main" val="1543118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6278" y="2983876"/>
            <a:ext cx="6184392" cy="2387600"/>
          </a:xfrm>
        </p:spPr>
        <p:txBody>
          <a:bodyPr anchor="b"/>
          <a:lstStyle>
            <a:lvl1pPr algn="l">
              <a:defRPr sz="6000">
                <a:effectLst>
                  <a:outerShdw blurRad="50800" dist="38100" dir="2700000" algn="tl" rotWithShape="0">
                    <a:prstClr val="black">
                      <a:alpha val="40000"/>
                    </a:prstClr>
                  </a:outerShdw>
                </a:effectLst>
              </a:defRPr>
            </a:lvl1pPr>
          </a:lstStyle>
          <a:p>
            <a:r>
              <a:rPr lang="en-US"/>
              <a:t>Click to edit Master title style</a:t>
            </a:r>
            <a:endParaRPr lang="en-GB"/>
          </a:p>
        </p:txBody>
      </p:sp>
      <p:sp>
        <p:nvSpPr>
          <p:cNvPr id="3" name="Subtitle 2"/>
          <p:cNvSpPr>
            <a:spLocks noGrp="1"/>
          </p:cNvSpPr>
          <p:nvPr>
            <p:ph type="subTitle" idx="1"/>
          </p:nvPr>
        </p:nvSpPr>
        <p:spPr>
          <a:xfrm>
            <a:off x="306278" y="5671127"/>
            <a:ext cx="9144000" cy="920946"/>
          </a:xfrm>
          <a:prstGeom prst="rect">
            <a:avLst/>
          </a:prstGeom>
        </p:spPr>
        <p:txBody>
          <a:bodyPr/>
          <a:lstStyle>
            <a:lvl1pPr marL="0" indent="0" algn="l">
              <a:buNone/>
              <a:defRPr sz="2400">
                <a:solidFill>
                  <a:schemeClr val="bg1"/>
                </a:solidFill>
                <a:effectLst>
                  <a:outerShdw blurRad="63500" sx="102000" sy="1020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97056013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1046D-453B-7E2F-E7B1-35E152DC7C2D}"/>
              </a:ext>
            </a:extLst>
          </p:cNvPr>
          <p:cNvSpPr>
            <a:spLocks noGrp="1"/>
          </p:cNvSpPr>
          <p:nvPr>
            <p:ph type="ctrTitle"/>
          </p:nvPr>
        </p:nvSpPr>
        <p:spPr>
          <a:xfrm>
            <a:off x="306278" y="2983876"/>
            <a:ext cx="6184392" cy="2387600"/>
          </a:xfrm>
        </p:spPr>
        <p:txBody>
          <a:bodyPr anchor="b"/>
          <a:lstStyle>
            <a:lvl1pPr algn="l">
              <a:defRPr sz="6000">
                <a:effectLst>
                  <a:outerShdw blurRad="50800" dist="38100" dir="2700000" algn="tl" rotWithShape="0">
                    <a:prstClr val="black">
                      <a:alpha val="40000"/>
                    </a:prstClr>
                  </a:outerShdw>
                </a:effectLst>
              </a:defRPr>
            </a:lvl1pPr>
          </a:lstStyle>
          <a:p>
            <a:r>
              <a:rPr lang="en-US"/>
              <a:t>Click to edit Master title style</a:t>
            </a:r>
            <a:endParaRPr lang="en-GB"/>
          </a:p>
        </p:txBody>
      </p:sp>
      <p:sp>
        <p:nvSpPr>
          <p:cNvPr id="5" name="Subtitle 2">
            <a:extLst>
              <a:ext uri="{FF2B5EF4-FFF2-40B4-BE49-F238E27FC236}">
                <a16:creationId xmlns:a16="http://schemas.microsoft.com/office/drawing/2014/main" id="{4B20B526-02D9-7800-1D66-A31207A07167}"/>
              </a:ext>
            </a:extLst>
          </p:cNvPr>
          <p:cNvSpPr>
            <a:spLocks noGrp="1"/>
          </p:cNvSpPr>
          <p:nvPr>
            <p:ph type="subTitle" idx="1"/>
          </p:nvPr>
        </p:nvSpPr>
        <p:spPr>
          <a:xfrm>
            <a:off x="306278" y="5671127"/>
            <a:ext cx="9144000" cy="920946"/>
          </a:xfrm>
          <a:prstGeom prst="rect">
            <a:avLst/>
          </a:prstGeom>
        </p:spPr>
        <p:txBody>
          <a:bodyPr/>
          <a:lstStyle>
            <a:lvl1pPr marL="0" indent="0" algn="l">
              <a:buNone/>
              <a:defRPr sz="2400">
                <a:solidFill>
                  <a:schemeClr val="bg1"/>
                </a:solidFill>
                <a:effectLst>
                  <a:outerShdw blurRad="63500" sx="102000" sy="1020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94416462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3B4E2-033B-C0DC-4E10-ADC782C6F45A}"/>
              </a:ext>
            </a:extLst>
          </p:cNvPr>
          <p:cNvSpPr>
            <a:spLocks noGrp="1"/>
          </p:cNvSpPr>
          <p:nvPr>
            <p:ph type="ctrTitle"/>
          </p:nvPr>
        </p:nvSpPr>
        <p:spPr>
          <a:xfrm>
            <a:off x="306278" y="2983876"/>
            <a:ext cx="6184392" cy="2387600"/>
          </a:xfrm>
        </p:spPr>
        <p:txBody>
          <a:bodyPr anchor="b"/>
          <a:lstStyle>
            <a:lvl1pPr algn="l">
              <a:defRPr sz="6000">
                <a:effectLst>
                  <a:outerShdw blurRad="50800" dist="38100" dir="2700000" algn="tl" rotWithShape="0">
                    <a:prstClr val="black">
                      <a:alpha val="40000"/>
                    </a:prstClr>
                  </a:outerShdw>
                </a:effectLst>
              </a:defRPr>
            </a:lvl1pPr>
          </a:lstStyle>
          <a:p>
            <a:r>
              <a:rPr lang="en-US"/>
              <a:t>Click to edit Master title style</a:t>
            </a:r>
            <a:endParaRPr lang="en-GB"/>
          </a:p>
        </p:txBody>
      </p:sp>
      <p:sp>
        <p:nvSpPr>
          <p:cNvPr id="5" name="Subtitle 2">
            <a:extLst>
              <a:ext uri="{FF2B5EF4-FFF2-40B4-BE49-F238E27FC236}">
                <a16:creationId xmlns:a16="http://schemas.microsoft.com/office/drawing/2014/main" id="{590E9C8F-5BBF-A4E8-6D3B-39D439E13281}"/>
              </a:ext>
            </a:extLst>
          </p:cNvPr>
          <p:cNvSpPr>
            <a:spLocks noGrp="1"/>
          </p:cNvSpPr>
          <p:nvPr>
            <p:ph type="subTitle" idx="1"/>
          </p:nvPr>
        </p:nvSpPr>
        <p:spPr>
          <a:xfrm>
            <a:off x="306278" y="5671127"/>
            <a:ext cx="9144000" cy="920946"/>
          </a:xfrm>
          <a:prstGeom prst="rect">
            <a:avLst/>
          </a:prstGeom>
        </p:spPr>
        <p:txBody>
          <a:bodyPr/>
          <a:lstStyle>
            <a:lvl1pPr marL="0" indent="0" algn="l">
              <a:buNone/>
              <a:defRPr sz="2400">
                <a:solidFill>
                  <a:schemeClr val="bg1"/>
                </a:solidFill>
                <a:effectLst>
                  <a:outerShdw blurRad="63500" sx="102000" sy="1020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65179103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D413C-EEFB-E5D3-20DD-A4207586AFB0}"/>
              </a:ext>
            </a:extLst>
          </p:cNvPr>
          <p:cNvSpPr>
            <a:spLocks noGrp="1"/>
          </p:cNvSpPr>
          <p:nvPr>
            <p:ph type="ctrTitle"/>
          </p:nvPr>
        </p:nvSpPr>
        <p:spPr>
          <a:xfrm>
            <a:off x="306278" y="2983876"/>
            <a:ext cx="6184392" cy="2387600"/>
          </a:xfrm>
        </p:spPr>
        <p:txBody>
          <a:bodyPr anchor="b"/>
          <a:lstStyle>
            <a:lvl1pPr algn="l">
              <a:defRPr sz="6000">
                <a:effectLst>
                  <a:outerShdw blurRad="50800" dist="38100" dir="2700000" algn="tl" rotWithShape="0">
                    <a:prstClr val="black">
                      <a:alpha val="40000"/>
                    </a:prstClr>
                  </a:outerShdw>
                </a:effectLst>
              </a:defRPr>
            </a:lvl1pPr>
          </a:lstStyle>
          <a:p>
            <a:r>
              <a:rPr lang="en-US"/>
              <a:t>Click to edit Master title style</a:t>
            </a:r>
            <a:endParaRPr lang="en-GB"/>
          </a:p>
        </p:txBody>
      </p:sp>
      <p:sp>
        <p:nvSpPr>
          <p:cNvPr id="5" name="Subtitle 2">
            <a:extLst>
              <a:ext uri="{FF2B5EF4-FFF2-40B4-BE49-F238E27FC236}">
                <a16:creationId xmlns:a16="http://schemas.microsoft.com/office/drawing/2014/main" id="{CF49FA6C-38BB-CDB0-875D-1C694DD1AFD0}"/>
              </a:ext>
            </a:extLst>
          </p:cNvPr>
          <p:cNvSpPr>
            <a:spLocks noGrp="1"/>
          </p:cNvSpPr>
          <p:nvPr>
            <p:ph type="subTitle" idx="1"/>
          </p:nvPr>
        </p:nvSpPr>
        <p:spPr>
          <a:xfrm>
            <a:off x="306278" y="5671127"/>
            <a:ext cx="9144000" cy="920946"/>
          </a:xfrm>
          <a:prstGeom prst="rect">
            <a:avLst/>
          </a:prstGeom>
        </p:spPr>
        <p:txBody>
          <a:bodyPr/>
          <a:lstStyle>
            <a:lvl1pPr marL="0" indent="0" algn="l">
              <a:buNone/>
              <a:defRPr sz="2400">
                <a:solidFill>
                  <a:schemeClr val="bg1"/>
                </a:solidFill>
                <a:effectLst>
                  <a:outerShdw blurRad="63500" sx="102000" sy="1020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54289786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202CE3F-87D8-2ABF-6408-E07EFFDFA51D}"/>
              </a:ext>
            </a:extLst>
          </p:cNvPr>
          <p:cNvSpPr>
            <a:spLocks noGrp="1"/>
          </p:cNvSpPr>
          <p:nvPr>
            <p:ph type="ctrTitle"/>
          </p:nvPr>
        </p:nvSpPr>
        <p:spPr>
          <a:xfrm>
            <a:off x="5524824" y="2983876"/>
            <a:ext cx="6184392" cy="2387600"/>
          </a:xfrm>
        </p:spPr>
        <p:txBody>
          <a:bodyPr anchor="b"/>
          <a:lstStyle>
            <a:lvl1pPr algn="r">
              <a:defRPr sz="6000">
                <a:effectLst>
                  <a:outerShdw blurRad="50800" dist="38100" dir="2700000" algn="tl" rotWithShape="0">
                    <a:prstClr val="black">
                      <a:alpha val="40000"/>
                    </a:prstClr>
                  </a:outerShdw>
                </a:effectLst>
              </a:defRPr>
            </a:lvl1pPr>
          </a:lstStyle>
          <a:p>
            <a:r>
              <a:rPr lang="en-US"/>
              <a:t>Click to edit Master title style</a:t>
            </a:r>
            <a:endParaRPr lang="en-GB"/>
          </a:p>
        </p:txBody>
      </p:sp>
      <p:sp>
        <p:nvSpPr>
          <p:cNvPr id="7" name="Subtitle 2">
            <a:extLst>
              <a:ext uri="{FF2B5EF4-FFF2-40B4-BE49-F238E27FC236}">
                <a16:creationId xmlns:a16="http://schemas.microsoft.com/office/drawing/2014/main" id="{E7E6577B-14CD-AF7F-08E1-A6246C6D25D1}"/>
              </a:ext>
            </a:extLst>
          </p:cNvPr>
          <p:cNvSpPr>
            <a:spLocks noGrp="1"/>
          </p:cNvSpPr>
          <p:nvPr>
            <p:ph type="subTitle" idx="1"/>
          </p:nvPr>
        </p:nvSpPr>
        <p:spPr>
          <a:xfrm>
            <a:off x="2565216" y="5671127"/>
            <a:ext cx="9144000" cy="920946"/>
          </a:xfrm>
          <a:prstGeom prst="rect">
            <a:avLst/>
          </a:prstGeom>
        </p:spPr>
        <p:txBody>
          <a:bodyPr/>
          <a:lstStyle>
            <a:lvl1pPr marL="0" indent="0" algn="r">
              <a:buNone/>
              <a:defRPr sz="2400">
                <a:solidFill>
                  <a:schemeClr val="bg1"/>
                </a:solidFill>
                <a:effectLst>
                  <a:outerShdw blurRad="63500" sx="102000" sy="1020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4317828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bg>
      <p:bgPr>
        <a:blipFill dpi="0" rotWithShape="1">
          <a:blip r:embed="rId2">
            <a:alphaModFix amt="9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50608-BAB9-5AB2-9A55-6775F3F804FF}"/>
              </a:ext>
            </a:extLst>
          </p:cNvPr>
          <p:cNvSpPr>
            <a:spLocks noGrp="1"/>
          </p:cNvSpPr>
          <p:nvPr>
            <p:ph type="ctrTitle"/>
          </p:nvPr>
        </p:nvSpPr>
        <p:spPr>
          <a:xfrm>
            <a:off x="5524824" y="2983876"/>
            <a:ext cx="6184392" cy="2387600"/>
          </a:xfrm>
        </p:spPr>
        <p:txBody>
          <a:bodyPr anchor="b"/>
          <a:lstStyle>
            <a:lvl1pPr algn="r">
              <a:defRPr sz="6000">
                <a:effectLst>
                  <a:outerShdw blurRad="50800" dist="38100" dir="2700000" algn="tl" rotWithShape="0">
                    <a:prstClr val="black">
                      <a:alpha val="40000"/>
                    </a:prstClr>
                  </a:outerShdw>
                </a:effectLst>
              </a:defRPr>
            </a:lvl1pPr>
          </a:lstStyle>
          <a:p>
            <a:r>
              <a:rPr lang="en-US"/>
              <a:t>Click to edit Master title style</a:t>
            </a:r>
            <a:endParaRPr lang="en-GB"/>
          </a:p>
        </p:txBody>
      </p:sp>
      <p:sp>
        <p:nvSpPr>
          <p:cNvPr id="5" name="Subtitle 2">
            <a:extLst>
              <a:ext uri="{FF2B5EF4-FFF2-40B4-BE49-F238E27FC236}">
                <a16:creationId xmlns:a16="http://schemas.microsoft.com/office/drawing/2014/main" id="{6E8F7D2C-A748-B5E3-A360-BFF4FB3B2E99}"/>
              </a:ext>
            </a:extLst>
          </p:cNvPr>
          <p:cNvSpPr>
            <a:spLocks noGrp="1"/>
          </p:cNvSpPr>
          <p:nvPr>
            <p:ph type="subTitle" idx="1"/>
          </p:nvPr>
        </p:nvSpPr>
        <p:spPr>
          <a:xfrm>
            <a:off x="2565216" y="5671127"/>
            <a:ext cx="9144000" cy="920946"/>
          </a:xfrm>
          <a:prstGeom prst="rect">
            <a:avLst/>
          </a:prstGeom>
        </p:spPr>
        <p:txBody>
          <a:bodyPr/>
          <a:lstStyle>
            <a:lvl1pPr marL="0" indent="0" algn="r">
              <a:buNone/>
              <a:defRPr sz="2400">
                <a:solidFill>
                  <a:schemeClr val="bg1"/>
                </a:solidFill>
                <a:effectLst>
                  <a:outerShdw blurRad="63500" sx="102000" sy="1020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84797579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29414" y="1041400"/>
            <a:ext cx="6196599" cy="1805402"/>
          </a:xfrm>
        </p:spPr>
        <p:txBody>
          <a:bodyPr anchor="b"/>
          <a:lstStyle>
            <a:lvl1pPr algn="l">
              <a:defRPr sz="6000">
                <a:solidFill>
                  <a:schemeClr val="bg1"/>
                </a:solidFill>
              </a:defRPr>
            </a:lvl1pPr>
          </a:lstStyle>
          <a:p>
            <a:r>
              <a:rPr lang="en-US"/>
              <a:t>Click to edit Master title style</a:t>
            </a:r>
            <a:endParaRPr lang="en-GB"/>
          </a:p>
        </p:txBody>
      </p:sp>
      <p:sp>
        <p:nvSpPr>
          <p:cNvPr id="8" name="Text Placeholder 7">
            <a:extLst>
              <a:ext uri="{FF2B5EF4-FFF2-40B4-BE49-F238E27FC236}">
                <a16:creationId xmlns:a16="http://schemas.microsoft.com/office/drawing/2014/main" id="{6EA7C9A9-C588-4C26-B369-B7347D475CFD}"/>
              </a:ext>
            </a:extLst>
          </p:cNvPr>
          <p:cNvSpPr>
            <a:spLocks noGrp="1"/>
          </p:cNvSpPr>
          <p:nvPr>
            <p:ph type="body" sz="quarter" idx="10"/>
          </p:nvPr>
        </p:nvSpPr>
        <p:spPr>
          <a:xfrm>
            <a:off x="928689" y="3342290"/>
            <a:ext cx="6589712" cy="2982310"/>
          </a:xfrm>
          <a:prstGeom prst="rect">
            <a:avLst/>
          </a:prstGeom>
        </p:spPr>
        <p:txBody>
          <a:bodyPr/>
          <a:lstStyle>
            <a:lvl1pPr marL="457200" indent="-457200">
              <a:buClr>
                <a:schemeClr val="accent1"/>
              </a:buClr>
              <a:buFont typeface="Arial" panose="020B0604020202020204" pitchFamily="34" charset="0"/>
              <a:buChar char="•"/>
              <a:defRPr>
                <a:solidFill>
                  <a:schemeClr val="bg1"/>
                </a:solidFill>
              </a:defRPr>
            </a:lvl1pPr>
            <a:lvl2pPr marL="800100" indent="-342900">
              <a:buClr>
                <a:schemeClr val="accent1"/>
              </a:buClr>
              <a:buFont typeface="Arial" panose="020B0604020202020204" pitchFamily="34" charset="0"/>
              <a:buChar char="•"/>
              <a:defRPr>
                <a:solidFill>
                  <a:schemeClr val="bg1"/>
                </a:solidFill>
              </a:defRPr>
            </a:lvl2pPr>
            <a:lvl3pPr marL="1257300" indent="-342900">
              <a:buClr>
                <a:schemeClr val="accent1"/>
              </a:buClr>
              <a:buFont typeface="Arial" panose="020B0604020202020204" pitchFamily="34" charset="0"/>
              <a:buChar char="•"/>
              <a:defRPr>
                <a:solidFill>
                  <a:schemeClr val="bg1"/>
                </a:solidFill>
              </a:defRPr>
            </a:lvl3pPr>
            <a:lvl4pPr marL="1657350" indent="-285750">
              <a:buClr>
                <a:schemeClr val="accent1"/>
              </a:buClr>
              <a:buFont typeface="Arial" panose="020B0604020202020204" pitchFamily="34" charset="0"/>
              <a:buChar char="•"/>
              <a:defRPr>
                <a:solidFill>
                  <a:schemeClr val="bg1"/>
                </a:solidFill>
              </a:defRPr>
            </a:lvl4pPr>
            <a:lvl5pPr marL="2114550" indent="-285750">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Picture Placeholder 9">
            <a:extLst>
              <a:ext uri="{FF2B5EF4-FFF2-40B4-BE49-F238E27FC236}">
                <a16:creationId xmlns:a16="http://schemas.microsoft.com/office/drawing/2014/main" id="{F1AF772D-2BF5-4AFE-9CBC-9D5DEE24E92E}"/>
              </a:ext>
            </a:extLst>
          </p:cNvPr>
          <p:cNvSpPr>
            <a:spLocks noGrp="1"/>
          </p:cNvSpPr>
          <p:nvPr>
            <p:ph type="pic" sz="quarter" idx="11"/>
          </p:nvPr>
        </p:nvSpPr>
        <p:spPr>
          <a:xfrm>
            <a:off x="7820025" y="2036763"/>
            <a:ext cx="3836988" cy="3963142"/>
          </a:xfrm>
          <a:prstGeom prst="ellipse">
            <a:avLst/>
          </a:prstGeom>
        </p:spPr>
        <p:txBody>
          <a:bodyPr/>
          <a:lstStyle/>
          <a:p>
            <a:endParaRPr lang="en-GB"/>
          </a:p>
        </p:txBody>
      </p:sp>
    </p:spTree>
    <p:extLst>
      <p:ext uri="{BB962C8B-B14F-4D97-AF65-F5344CB8AC3E}">
        <p14:creationId xmlns:p14="http://schemas.microsoft.com/office/powerpoint/2010/main" val="113442331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470765-7B8D-42E8-A45C-706E0739C273}"/>
              </a:ext>
            </a:extLst>
          </p:cNvPr>
          <p:cNvSpPr>
            <a:spLocks noGrp="1"/>
          </p:cNvSpPr>
          <p:nvPr>
            <p:ph type="ctrTitle"/>
          </p:nvPr>
        </p:nvSpPr>
        <p:spPr>
          <a:xfrm>
            <a:off x="929414" y="1041400"/>
            <a:ext cx="6196599" cy="2387600"/>
          </a:xfrm>
        </p:spPr>
        <p:txBody>
          <a:bodyPr anchor="b"/>
          <a:lstStyle>
            <a:lvl1pPr algn="l">
              <a:defRPr sz="6000">
                <a:solidFill>
                  <a:schemeClr val="bg1"/>
                </a:solidFill>
              </a:defRPr>
            </a:lvl1pPr>
          </a:lstStyle>
          <a:p>
            <a:r>
              <a:rPr lang="en-US"/>
              <a:t>Click to edit Master title style</a:t>
            </a:r>
            <a:endParaRPr lang="en-GB"/>
          </a:p>
        </p:txBody>
      </p:sp>
      <p:sp>
        <p:nvSpPr>
          <p:cNvPr id="8" name="Subtitle 2">
            <a:extLst>
              <a:ext uri="{FF2B5EF4-FFF2-40B4-BE49-F238E27FC236}">
                <a16:creationId xmlns:a16="http://schemas.microsoft.com/office/drawing/2014/main" id="{5BF1C721-70AF-4A8F-A6E8-0686B3AD4A02}"/>
              </a:ext>
            </a:extLst>
          </p:cNvPr>
          <p:cNvSpPr>
            <a:spLocks noGrp="1"/>
          </p:cNvSpPr>
          <p:nvPr>
            <p:ph type="subTitle" idx="1"/>
          </p:nvPr>
        </p:nvSpPr>
        <p:spPr>
          <a:xfrm>
            <a:off x="929414" y="4189122"/>
            <a:ext cx="6764477" cy="1167775"/>
          </a:xfrm>
          <a:prstGeom prst="rect">
            <a:avLst/>
          </a:prstGeom>
        </p:spPr>
        <p:txBody>
          <a:bodyPr/>
          <a:lstStyle>
            <a:lvl1pPr marL="0" indent="0" algn="l">
              <a:buNone/>
              <a:defRPr sz="3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Picture Placeholder 9">
            <a:extLst>
              <a:ext uri="{FF2B5EF4-FFF2-40B4-BE49-F238E27FC236}">
                <a16:creationId xmlns:a16="http://schemas.microsoft.com/office/drawing/2014/main" id="{8AE2B01C-D034-E410-F1C9-D8AB89A0BF69}"/>
              </a:ext>
            </a:extLst>
          </p:cNvPr>
          <p:cNvSpPr>
            <a:spLocks noGrp="1"/>
          </p:cNvSpPr>
          <p:nvPr>
            <p:ph type="pic" sz="quarter" idx="11"/>
          </p:nvPr>
        </p:nvSpPr>
        <p:spPr>
          <a:xfrm>
            <a:off x="7820025" y="2036763"/>
            <a:ext cx="3836988" cy="3963142"/>
          </a:xfrm>
          <a:prstGeom prst="ellipse">
            <a:avLst/>
          </a:prstGeom>
        </p:spPr>
        <p:txBody>
          <a:bodyPr/>
          <a:lstStyle/>
          <a:p>
            <a:endParaRPr lang="en-GB"/>
          </a:p>
        </p:txBody>
      </p:sp>
    </p:spTree>
    <p:extLst>
      <p:ext uri="{BB962C8B-B14F-4D97-AF65-F5344CB8AC3E}">
        <p14:creationId xmlns:p14="http://schemas.microsoft.com/office/powerpoint/2010/main" val="155741310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4FE848E-81DB-4544-9F9C-5067457145E7}"/>
              </a:ext>
            </a:extLst>
          </p:cNvPr>
          <p:cNvSpPr>
            <a:spLocks noGrp="1"/>
          </p:cNvSpPr>
          <p:nvPr>
            <p:ph type="ctrTitle"/>
          </p:nvPr>
        </p:nvSpPr>
        <p:spPr>
          <a:xfrm>
            <a:off x="929414" y="1041400"/>
            <a:ext cx="6196599" cy="2387600"/>
          </a:xfrm>
        </p:spPr>
        <p:txBody>
          <a:bodyPr anchor="b"/>
          <a:lstStyle>
            <a:lvl1pPr algn="l">
              <a:defRPr sz="6000">
                <a:solidFill>
                  <a:schemeClr val="tx2"/>
                </a:solidFill>
              </a:defRPr>
            </a:lvl1pPr>
          </a:lstStyle>
          <a:p>
            <a:r>
              <a:rPr lang="en-US"/>
              <a:t>Click to edit Master title style</a:t>
            </a:r>
            <a:endParaRPr lang="en-GB"/>
          </a:p>
        </p:txBody>
      </p:sp>
      <p:sp>
        <p:nvSpPr>
          <p:cNvPr id="8" name="Subtitle 2">
            <a:extLst>
              <a:ext uri="{FF2B5EF4-FFF2-40B4-BE49-F238E27FC236}">
                <a16:creationId xmlns:a16="http://schemas.microsoft.com/office/drawing/2014/main" id="{1F633DF9-C488-4B1D-B2B0-D02294DEA8EA}"/>
              </a:ext>
            </a:extLst>
          </p:cNvPr>
          <p:cNvSpPr>
            <a:spLocks noGrp="1"/>
          </p:cNvSpPr>
          <p:nvPr>
            <p:ph type="subTitle" idx="1"/>
          </p:nvPr>
        </p:nvSpPr>
        <p:spPr>
          <a:xfrm>
            <a:off x="929414" y="4189122"/>
            <a:ext cx="6755241" cy="1167775"/>
          </a:xfrm>
          <a:prstGeom prst="rect">
            <a:avLst/>
          </a:prstGeom>
        </p:spPr>
        <p:txBody>
          <a:bodyPr/>
          <a:lstStyle>
            <a:lvl1pPr marL="0" indent="0" algn="l">
              <a:buNone/>
              <a:defRPr sz="3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Picture Placeholder 9">
            <a:extLst>
              <a:ext uri="{FF2B5EF4-FFF2-40B4-BE49-F238E27FC236}">
                <a16:creationId xmlns:a16="http://schemas.microsoft.com/office/drawing/2014/main" id="{E1DB6152-7759-F972-8112-6CA9540BA8CC}"/>
              </a:ext>
            </a:extLst>
          </p:cNvPr>
          <p:cNvSpPr>
            <a:spLocks noGrp="1"/>
          </p:cNvSpPr>
          <p:nvPr>
            <p:ph type="pic" sz="quarter" idx="11"/>
          </p:nvPr>
        </p:nvSpPr>
        <p:spPr>
          <a:xfrm>
            <a:off x="7820025" y="2036763"/>
            <a:ext cx="3836988" cy="3963142"/>
          </a:xfrm>
          <a:prstGeom prst="ellipse">
            <a:avLst/>
          </a:prstGeom>
        </p:spPr>
        <p:txBody>
          <a:bodyPr/>
          <a:lstStyle/>
          <a:p>
            <a:endParaRPr lang="en-GB"/>
          </a:p>
        </p:txBody>
      </p:sp>
    </p:spTree>
    <p:extLst>
      <p:ext uri="{BB962C8B-B14F-4D97-AF65-F5344CB8AC3E}">
        <p14:creationId xmlns:p14="http://schemas.microsoft.com/office/powerpoint/2010/main" val="181457718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A3798070-D26D-4439-8209-03AD3223BB13}"/>
              </a:ext>
            </a:extLst>
          </p:cNvPr>
          <p:cNvSpPr>
            <a:spLocks noGrp="1"/>
          </p:cNvSpPr>
          <p:nvPr>
            <p:ph type="title"/>
          </p:nvPr>
        </p:nvSpPr>
        <p:spPr>
          <a:xfrm>
            <a:off x="285846" y="951460"/>
            <a:ext cx="8332828" cy="765753"/>
          </a:xfrm>
          <a:prstGeom prst="rect">
            <a:avLst/>
          </a:prstGeom>
        </p:spPr>
        <p:txBody>
          <a:bodyPr vert="horz" lIns="91440" tIns="45720" rIns="91440" bIns="45720" rtlCol="0" anchor="ctr">
            <a:normAutofit/>
          </a:bodyPr>
          <a:lstStyle/>
          <a:p>
            <a:r>
              <a:rPr lang="en-US"/>
              <a:t>Page title</a:t>
            </a:r>
            <a:endParaRPr lang="en-GB"/>
          </a:p>
        </p:txBody>
      </p:sp>
      <p:sp>
        <p:nvSpPr>
          <p:cNvPr id="5" name="Text Placeholder 4">
            <a:extLst>
              <a:ext uri="{FF2B5EF4-FFF2-40B4-BE49-F238E27FC236}">
                <a16:creationId xmlns:a16="http://schemas.microsoft.com/office/drawing/2014/main" id="{54CEAF4D-AA7A-4DF2-AC4F-29D6F6A7EAF0}"/>
              </a:ext>
            </a:extLst>
          </p:cNvPr>
          <p:cNvSpPr>
            <a:spLocks noGrp="1"/>
          </p:cNvSpPr>
          <p:nvPr>
            <p:ph type="body" sz="quarter" idx="10"/>
          </p:nvPr>
        </p:nvSpPr>
        <p:spPr>
          <a:xfrm>
            <a:off x="285461" y="1940184"/>
            <a:ext cx="11233150" cy="4540468"/>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2163502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5F7C243-CE97-66CA-1013-7721DE0F9A45}"/>
              </a:ext>
            </a:extLst>
          </p:cNvPr>
          <p:cNvSpPr>
            <a:spLocks noGrp="1"/>
          </p:cNvSpPr>
          <p:nvPr>
            <p:ph type="title"/>
          </p:nvPr>
        </p:nvSpPr>
        <p:spPr>
          <a:xfrm>
            <a:off x="285846" y="951460"/>
            <a:ext cx="8332828" cy="765753"/>
          </a:xfrm>
          <a:prstGeom prst="rect">
            <a:avLst/>
          </a:prstGeom>
        </p:spPr>
        <p:txBody>
          <a:bodyPr vert="horz" lIns="91440" tIns="45720" rIns="91440" bIns="45720" rtlCol="0" anchor="ctr">
            <a:normAutofit/>
          </a:bodyPr>
          <a:lstStyle/>
          <a:p>
            <a:r>
              <a:rPr lang="en-US"/>
              <a:t>Page title</a:t>
            </a:r>
            <a:endParaRPr lang="en-GB"/>
          </a:p>
        </p:txBody>
      </p:sp>
      <p:sp>
        <p:nvSpPr>
          <p:cNvPr id="5" name="Text Placeholder 4">
            <a:extLst>
              <a:ext uri="{FF2B5EF4-FFF2-40B4-BE49-F238E27FC236}">
                <a16:creationId xmlns:a16="http://schemas.microsoft.com/office/drawing/2014/main" id="{C8685CE9-2ED5-BBA6-B6CE-9428F482F5D9}"/>
              </a:ext>
            </a:extLst>
          </p:cNvPr>
          <p:cNvSpPr>
            <a:spLocks noGrp="1"/>
          </p:cNvSpPr>
          <p:nvPr>
            <p:ph type="body" sz="quarter" idx="10"/>
          </p:nvPr>
        </p:nvSpPr>
        <p:spPr>
          <a:xfrm>
            <a:off x="285461" y="1940184"/>
            <a:ext cx="11233150" cy="4540468"/>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5678253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50408231-4792-8DE3-CF73-1F81BDC0AF39}"/>
              </a:ext>
            </a:extLst>
          </p:cNvPr>
          <p:cNvSpPr>
            <a:spLocks noGrp="1"/>
          </p:cNvSpPr>
          <p:nvPr>
            <p:ph type="title"/>
          </p:nvPr>
        </p:nvSpPr>
        <p:spPr>
          <a:xfrm>
            <a:off x="285846" y="951460"/>
            <a:ext cx="8332828" cy="765753"/>
          </a:xfrm>
          <a:prstGeom prst="rect">
            <a:avLst/>
          </a:prstGeom>
        </p:spPr>
        <p:txBody>
          <a:bodyPr vert="horz" lIns="91440" tIns="45720" rIns="91440" bIns="45720" rtlCol="0" anchor="ctr">
            <a:normAutofit/>
          </a:bodyPr>
          <a:lstStyle/>
          <a:p>
            <a:r>
              <a:rPr lang="en-US"/>
              <a:t>Page title</a:t>
            </a:r>
            <a:endParaRPr lang="en-GB"/>
          </a:p>
        </p:txBody>
      </p:sp>
      <p:sp>
        <p:nvSpPr>
          <p:cNvPr id="5" name="Text Placeholder 4">
            <a:extLst>
              <a:ext uri="{FF2B5EF4-FFF2-40B4-BE49-F238E27FC236}">
                <a16:creationId xmlns:a16="http://schemas.microsoft.com/office/drawing/2014/main" id="{D9DBC20B-83BB-9B25-8AEE-3B67B8B9094A}"/>
              </a:ext>
            </a:extLst>
          </p:cNvPr>
          <p:cNvSpPr>
            <a:spLocks noGrp="1"/>
          </p:cNvSpPr>
          <p:nvPr>
            <p:ph type="body" sz="quarter" idx="10"/>
          </p:nvPr>
        </p:nvSpPr>
        <p:spPr>
          <a:xfrm>
            <a:off x="285461" y="1940184"/>
            <a:ext cx="11233150" cy="4540468"/>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4385997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252525"/>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8168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97371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1D7D-B286-83E0-7608-C5412E905ABA}"/>
              </a:ext>
            </a:extLst>
          </p:cNvPr>
          <p:cNvSpPr>
            <a:spLocks noGrp="1"/>
          </p:cNvSpPr>
          <p:nvPr>
            <p:ph type="title"/>
          </p:nvPr>
        </p:nvSpPr>
        <p:spPr>
          <a:xfrm>
            <a:off x="984298" y="1843572"/>
            <a:ext cx="4215774" cy="3170856"/>
          </a:xfrm>
          <a:prstGeom prst="rect">
            <a:avLst/>
          </a:prstGeom>
        </p:spPr>
        <p:txBody>
          <a:bodyPr/>
          <a:lstStyle>
            <a:lvl1pPr algn="l">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45778261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5734-E6F1-6CB4-186A-5F9216FB8396}"/>
              </a:ext>
            </a:extLst>
          </p:cNvPr>
          <p:cNvSpPr>
            <a:spLocks noGrp="1"/>
          </p:cNvSpPr>
          <p:nvPr>
            <p:ph type="title"/>
          </p:nvPr>
        </p:nvSpPr>
        <p:spPr>
          <a:xfrm>
            <a:off x="891935" y="1843572"/>
            <a:ext cx="4215774" cy="3170856"/>
          </a:xfrm>
          <a:prstGeom prst="rect">
            <a:avLst/>
          </a:prstGeom>
        </p:spPr>
        <p:txBody>
          <a:bodyPr/>
          <a:lstStyle>
            <a:lvl1pPr algn="l">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881839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129238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37B90601-95BE-48D1-8E90-289C485104DC}"/>
              </a:ext>
            </a:extLst>
          </p:cNvPr>
          <p:cNvSpPr>
            <a:spLocks noGrp="1"/>
          </p:cNvSpPr>
          <p:nvPr>
            <p:ph type="title" hasCustomPrompt="1"/>
          </p:nvPr>
        </p:nvSpPr>
        <p:spPr>
          <a:xfrm>
            <a:off x="821171" y="2184804"/>
            <a:ext cx="6309302" cy="765753"/>
          </a:xfrm>
          <a:prstGeom prst="rect">
            <a:avLst/>
          </a:prstGeom>
        </p:spPr>
        <p:txBody>
          <a:bodyPr vert="horz" lIns="91440" tIns="45720" rIns="91440" bIns="45720" rtlCol="0" anchor="ctr">
            <a:noAutofit/>
          </a:bodyPr>
          <a:lstStyle>
            <a:lvl1pPr algn="l">
              <a:defRPr sz="4800">
                <a:solidFill>
                  <a:schemeClr val="bg1"/>
                </a:solidFill>
              </a:defRPr>
            </a:lvl1pPr>
          </a:lstStyle>
          <a:p>
            <a:r>
              <a:rPr lang="en-US"/>
              <a:t>Page title</a:t>
            </a:r>
            <a:endParaRPr lang="en-GB"/>
          </a:p>
        </p:txBody>
      </p:sp>
      <p:sp>
        <p:nvSpPr>
          <p:cNvPr id="14" name="Text Placeholder 4">
            <a:extLst>
              <a:ext uri="{FF2B5EF4-FFF2-40B4-BE49-F238E27FC236}">
                <a16:creationId xmlns:a16="http://schemas.microsoft.com/office/drawing/2014/main" id="{C559C206-40EE-40EC-B9EE-C02C0BEB3036}"/>
              </a:ext>
            </a:extLst>
          </p:cNvPr>
          <p:cNvSpPr>
            <a:spLocks noGrp="1"/>
          </p:cNvSpPr>
          <p:nvPr>
            <p:ph type="body" sz="quarter" idx="10"/>
          </p:nvPr>
        </p:nvSpPr>
        <p:spPr>
          <a:xfrm>
            <a:off x="821171" y="3637250"/>
            <a:ext cx="5616575" cy="765753"/>
          </a:xfrm>
        </p:spPr>
        <p:txBody>
          <a:bodyPr/>
          <a:lstStyle>
            <a:lvl1pPr marL="0" indent="0" algn="l">
              <a:buNone/>
              <a:defRPr>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29534862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0.png"/><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6.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6496" y="3619877"/>
            <a:ext cx="5964936" cy="1325563"/>
          </a:xfrm>
          <a:prstGeom prst="rect">
            <a:avLst/>
          </a:prstGeom>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155378713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21" r:id="rId6"/>
  </p:sldLayoutIdLst>
  <p:transition>
    <p:fade/>
  </p:transition>
  <p:txStyles>
    <p:titleStyle>
      <a:lvl1pPr algn="l" defTabSz="914400" rtl="0" eaLnBrk="1" latinLnBrk="0" hangingPunct="1">
        <a:lnSpc>
          <a:spcPct val="90000"/>
        </a:lnSpc>
        <a:spcBef>
          <a:spcPct val="0"/>
        </a:spcBef>
        <a:buNone/>
        <a:defRPr sz="5400" b="1" kern="1200">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3156" y="1414659"/>
            <a:ext cx="6197725" cy="2062764"/>
          </a:xfrm>
          <a:prstGeom prst="rect">
            <a:avLst/>
          </a:prstGeom>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113574481"/>
      </p:ext>
    </p:extLst>
  </p:cSld>
  <p:clrMap bg1="lt1" tx1="dk1" bg2="lt2" tx2="dk2" accent1="accent1" accent2="accent2" accent3="accent3" accent4="accent4" accent5="accent5" accent6="accent6" hlink="hlink" folHlink="folHlink"/>
  <p:sldLayoutIdLst>
    <p:sldLayoutId id="2147483656" r:id="rId1"/>
    <p:sldLayoutId id="2147483686" r:id="rId2"/>
    <p:sldLayoutId id="2147483687" r:id="rId3"/>
  </p:sldLayoutIdLst>
  <p:transition>
    <p:fade/>
  </p:transition>
  <p:txStyles>
    <p:title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79810" y="831387"/>
            <a:ext cx="8332828" cy="765753"/>
          </a:xfrm>
          <a:prstGeom prst="rect">
            <a:avLst/>
          </a:prstGeom>
        </p:spPr>
        <p:txBody>
          <a:bodyPr vert="horz" lIns="91440" tIns="45720" rIns="91440" bIns="45720" rtlCol="0" anchor="ctr">
            <a:normAutofit/>
          </a:bodyPr>
          <a:lstStyle/>
          <a:p>
            <a:r>
              <a:rPr lang="en-US"/>
              <a:t>Page title</a:t>
            </a:r>
            <a:endParaRPr lang="en-GB"/>
          </a:p>
        </p:txBody>
      </p:sp>
    </p:spTree>
    <p:extLst>
      <p:ext uri="{BB962C8B-B14F-4D97-AF65-F5344CB8AC3E}">
        <p14:creationId xmlns:p14="http://schemas.microsoft.com/office/powerpoint/2010/main" val="140793485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40" r:id="rId4"/>
  </p:sldLayoutIdLst>
  <p:transition>
    <p:fade/>
  </p:transition>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03212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transition>
    <p:fade/>
  </p:transition>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924552"/>
      </p:ext>
    </p:extLst>
  </p:cSld>
  <p:clrMap bg1="lt1" tx1="dk1" bg2="lt2" tx2="dk2" accent1="accent1" accent2="accent2" accent3="accent3" accent4="accent4" accent5="accent5" accent6="accent6" hlink="hlink" folHlink="folHlink"/>
  <p:sldLayoutIdLst>
    <p:sldLayoutId id="2147483723" r:id="rId1"/>
    <p:sldLayoutId id="2147483739" r:id="rId2"/>
  </p:sldLayoutIdLst>
  <p:transition>
    <p:fade/>
  </p:transition>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0.jpeg"/><Relationship Id="rId1" Type="http://schemas.openxmlformats.org/officeDocument/2006/relationships/slideLayout" Target="../slideLayouts/slideLayout11.xml"/><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9.jpe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hyperlink" Target="https://www.nhg.org.uk/places/information-for-residents-at-oak-square/" TargetMode="Externa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tile tx="0" ty="0" sx="93000" sy="100000" flip="none" algn="tl"/>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DF0AC0F-7CA2-EEEA-2DE8-B685E2659EA3}"/>
              </a:ext>
            </a:extLst>
          </p:cNvPr>
          <p:cNvPicPr>
            <a:picLocks noChangeAspect="1"/>
          </p:cNvPicPr>
          <p:nvPr/>
        </p:nvPicPr>
        <p:blipFill rotWithShape="1">
          <a:blip r:embed="rId3"/>
          <a:srcRect l="-1886" t="-285" r="61230" b="285"/>
          <a:stretch>
            <a:fillRect/>
          </a:stretch>
        </p:blipFill>
        <p:spPr>
          <a:xfrm>
            <a:off x="-228600" y="-91440"/>
            <a:ext cx="4956048" cy="6949440"/>
          </a:xfrm>
          <a:prstGeom prst="rect">
            <a:avLst/>
          </a:prstGeom>
        </p:spPr>
      </p:pic>
      <p:sp>
        <p:nvSpPr>
          <p:cNvPr id="2" name="Title 1">
            <a:extLst>
              <a:ext uri="{FF2B5EF4-FFF2-40B4-BE49-F238E27FC236}">
                <a16:creationId xmlns:a16="http://schemas.microsoft.com/office/drawing/2014/main" id="{7852FA84-2B83-8407-A27E-B92EA7FADCA4}"/>
              </a:ext>
            </a:extLst>
          </p:cNvPr>
          <p:cNvSpPr>
            <a:spLocks noGrp="1"/>
          </p:cNvSpPr>
          <p:nvPr>
            <p:ph type="ctrTitle"/>
          </p:nvPr>
        </p:nvSpPr>
        <p:spPr>
          <a:xfrm>
            <a:off x="0" y="3108960"/>
            <a:ext cx="5266509" cy="1193800"/>
          </a:xfrm>
        </p:spPr>
        <p:txBody>
          <a:bodyPr anchor="b">
            <a:normAutofit/>
          </a:bodyPr>
          <a:lstStyle/>
          <a:p>
            <a:r>
              <a:rPr lang="en-US"/>
              <a:t>Oak Square</a:t>
            </a:r>
          </a:p>
        </p:txBody>
      </p:sp>
      <p:sp>
        <p:nvSpPr>
          <p:cNvPr id="3" name="Subtitle 2">
            <a:extLst>
              <a:ext uri="{FF2B5EF4-FFF2-40B4-BE49-F238E27FC236}">
                <a16:creationId xmlns:a16="http://schemas.microsoft.com/office/drawing/2014/main" id="{2FD84B30-9D87-4DA7-01E3-2458E3659963}"/>
              </a:ext>
            </a:extLst>
          </p:cNvPr>
          <p:cNvSpPr>
            <a:spLocks noGrp="1"/>
          </p:cNvSpPr>
          <p:nvPr>
            <p:ph type="subTitle" idx="1"/>
          </p:nvPr>
        </p:nvSpPr>
        <p:spPr>
          <a:xfrm>
            <a:off x="0" y="4302760"/>
            <a:ext cx="5394960" cy="920946"/>
          </a:xfrm>
        </p:spPr>
        <p:txBody>
          <a:bodyPr>
            <a:normAutofit/>
          </a:bodyPr>
          <a:lstStyle/>
          <a:p>
            <a:pPr marL="0" indent="0">
              <a:buNone/>
            </a:pPr>
            <a:r>
              <a:rPr lang="en-US"/>
              <a:t>External Wall &amp; MVHR </a:t>
            </a:r>
            <a:r>
              <a:rPr lang="en-US" err="1"/>
              <a:t>Programme</a:t>
            </a:r>
            <a:endParaRPr lang="en-US"/>
          </a:p>
          <a:p>
            <a:pPr marL="0" indent="0">
              <a:buNone/>
            </a:pPr>
            <a:r>
              <a:rPr lang="en-US"/>
              <a:t>June 2026</a:t>
            </a:r>
          </a:p>
        </p:txBody>
      </p:sp>
    </p:spTree>
    <p:extLst>
      <p:ext uri="{BB962C8B-B14F-4D97-AF65-F5344CB8AC3E}">
        <p14:creationId xmlns:p14="http://schemas.microsoft.com/office/powerpoint/2010/main" val="27389690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E9D5A-3983-30EA-9D98-019D30AA7AD9}"/>
              </a:ext>
            </a:extLst>
          </p:cNvPr>
          <p:cNvSpPr>
            <a:spLocks noGrp="1"/>
          </p:cNvSpPr>
          <p:nvPr>
            <p:ph type="title"/>
          </p:nvPr>
        </p:nvSpPr>
        <p:spPr/>
        <p:txBody>
          <a:bodyPr/>
          <a:lstStyle/>
          <a:p>
            <a:r>
              <a:rPr lang="en-GB"/>
              <a:t>Project Team – Notting Hill Genesis</a:t>
            </a:r>
          </a:p>
        </p:txBody>
      </p:sp>
      <p:sp>
        <p:nvSpPr>
          <p:cNvPr id="5" name="Text Placeholder 4">
            <a:extLst>
              <a:ext uri="{FF2B5EF4-FFF2-40B4-BE49-F238E27FC236}">
                <a16:creationId xmlns:a16="http://schemas.microsoft.com/office/drawing/2014/main" id="{539B76CC-EBDC-D405-5C28-0212EF9FFFD8}"/>
              </a:ext>
            </a:extLst>
          </p:cNvPr>
          <p:cNvSpPr>
            <a:spLocks noGrp="1"/>
          </p:cNvSpPr>
          <p:nvPr>
            <p:ph type="body" sz="quarter" idx="10"/>
          </p:nvPr>
        </p:nvSpPr>
        <p:spPr/>
        <p:txBody>
          <a:bodyPr lIns="91440" tIns="45720" rIns="91440" bIns="45720" anchor="t"/>
          <a:lstStyle/>
          <a:p>
            <a:pPr marL="0" indent="0">
              <a:buNone/>
            </a:pPr>
            <a:r>
              <a:rPr lang="en-GB" sz="2400" b="1"/>
              <a:t>Building Safety Remediation </a:t>
            </a:r>
            <a:endParaRPr lang="en-GB" sz="2400"/>
          </a:p>
          <a:p>
            <a:r>
              <a:rPr lang="en-GB" sz="2400"/>
              <a:t>Petronila Osodo – Head of Building Safety, Remediation, Notting Hill Genesis</a:t>
            </a:r>
          </a:p>
          <a:p>
            <a:r>
              <a:rPr lang="en-GB" sz="2400"/>
              <a:t>Jo Knight – Senior Project Manager, Notting Hill Genesis</a:t>
            </a:r>
          </a:p>
          <a:p>
            <a:r>
              <a:rPr lang="en-GB" sz="2400"/>
              <a:t>Irine Cheptoo- Project Manager, Notting Hill Genesis</a:t>
            </a:r>
          </a:p>
          <a:p>
            <a:pPr marL="0" indent="0">
              <a:buNone/>
            </a:pPr>
            <a:r>
              <a:rPr lang="en-GB" sz="2400" b="1"/>
              <a:t>Estate Management &amp; Operations</a:t>
            </a:r>
            <a:endParaRPr lang="en-GB" sz="2400"/>
          </a:p>
          <a:p>
            <a:r>
              <a:rPr lang="it-IT" sz="2400"/>
              <a:t>Valentina Ciaccio -Estate Operations Manager, Notting Hill Genesis</a:t>
            </a:r>
          </a:p>
          <a:p>
            <a:r>
              <a:rPr lang="en-GB" sz="2400"/>
              <a:t>Cam Kunyeda – Relocations Officer, Notting Hill Genesis</a:t>
            </a:r>
          </a:p>
          <a:p>
            <a:r>
              <a:rPr lang="en-GB" sz="2400"/>
              <a:t>Dominik Chlebowski – Interim Relocations Officer, Notting Hill Genesis (since Easter)</a:t>
            </a:r>
          </a:p>
          <a:p>
            <a:r>
              <a:rPr lang="en-GB" sz="2400"/>
              <a:t>Olalekan Ameen- Housing Officer</a:t>
            </a:r>
          </a:p>
          <a:p>
            <a:r>
              <a:rPr lang="en-GB" sz="2400"/>
              <a:t>Zara Begum-Housing Officer</a:t>
            </a:r>
          </a:p>
          <a:p>
            <a:endParaRPr lang="en-GB" sz="2400"/>
          </a:p>
          <a:p>
            <a:endParaRPr lang="en-GB"/>
          </a:p>
        </p:txBody>
      </p:sp>
    </p:spTree>
    <p:extLst>
      <p:ext uri="{BB962C8B-B14F-4D97-AF65-F5344CB8AC3E}">
        <p14:creationId xmlns:p14="http://schemas.microsoft.com/office/powerpoint/2010/main" val="87364882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D21A5-249B-DEA6-1354-11283126E8F2}"/>
              </a:ext>
            </a:extLst>
          </p:cNvPr>
          <p:cNvSpPr>
            <a:spLocks noGrp="1"/>
          </p:cNvSpPr>
          <p:nvPr>
            <p:ph type="title"/>
          </p:nvPr>
        </p:nvSpPr>
        <p:spPr/>
        <p:txBody>
          <a:bodyPr/>
          <a:lstStyle/>
          <a:p>
            <a:r>
              <a:rPr lang="en-GB"/>
              <a:t>PROJECT BACKGROUND</a:t>
            </a:r>
          </a:p>
        </p:txBody>
      </p:sp>
      <p:sp>
        <p:nvSpPr>
          <p:cNvPr id="3" name="Text Placeholder 2">
            <a:extLst>
              <a:ext uri="{FF2B5EF4-FFF2-40B4-BE49-F238E27FC236}">
                <a16:creationId xmlns:a16="http://schemas.microsoft.com/office/drawing/2014/main" id="{D8F23322-005B-FF0C-BE7D-B66C5F3D4C6B}"/>
              </a:ext>
            </a:extLst>
          </p:cNvPr>
          <p:cNvSpPr>
            <a:spLocks noGrp="1"/>
          </p:cNvSpPr>
          <p:nvPr>
            <p:ph type="body" sz="quarter" idx="10"/>
          </p:nvPr>
        </p:nvSpPr>
        <p:spPr/>
        <p:txBody>
          <a:bodyPr lIns="91440" tIns="45720" rIns="91440" bIns="45720" anchor="t"/>
          <a:lstStyle/>
          <a:p>
            <a:r>
              <a:rPr lang="en-GB"/>
              <a:t>Higgins are undertaking External Wall Remediation Works and replacement of the existing Ventilation Equipment with a new supply-and-extract mechanical ventilation with heat recovery (MVHR). </a:t>
            </a:r>
          </a:p>
          <a:p>
            <a:r>
              <a:rPr lang="en-GB"/>
              <a:t>The works commenced in 2023 and are still scheduled to complete in June 2027 (further programme detail to follow)</a:t>
            </a:r>
          </a:p>
          <a:p>
            <a:r>
              <a:rPr lang="en-GB"/>
              <a:t>The planned works mean residents will need to temporarily relocate to another home within the Oak Square estate. This will be for up to 10 weeks, while this essential work is completed to your home.</a:t>
            </a:r>
          </a:p>
          <a:p>
            <a:pPr marL="0" indent="0">
              <a:buNone/>
            </a:pPr>
            <a:endParaRPr lang="en-GB"/>
          </a:p>
          <a:p>
            <a:endParaRPr lang="en-GB"/>
          </a:p>
        </p:txBody>
      </p:sp>
    </p:spTree>
    <p:extLst>
      <p:ext uri="{BB962C8B-B14F-4D97-AF65-F5344CB8AC3E}">
        <p14:creationId xmlns:p14="http://schemas.microsoft.com/office/powerpoint/2010/main" val="325114048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9245C-D258-BD43-342E-EA0FF42E12E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3E065EE-CBA4-7C01-6E84-9A441B0FEFC2}"/>
              </a:ext>
            </a:extLst>
          </p:cNvPr>
          <p:cNvSpPr>
            <a:spLocks noGrp="1"/>
          </p:cNvSpPr>
          <p:nvPr>
            <p:ph type="ctrTitle"/>
          </p:nvPr>
        </p:nvSpPr>
        <p:spPr/>
        <p:txBody>
          <a:bodyPr/>
          <a:lstStyle/>
          <a:p>
            <a:r>
              <a:rPr lang="en-GB"/>
              <a:t>NHG Update</a:t>
            </a:r>
          </a:p>
        </p:txBody>
      </p:sp>
    </p:spTree>
    <p:extLst>
      <p:ext uri="{BB962C8B-B14F-4D97-AF65-F5344CB8AC3E}">
        <p14:creationId xmlns:p14="http://schemas.microsoft.com/office/powerpoint/2010/main" val="390254492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2D378-C527-FD84-A95E-63AC6CDA0D60}"/>
              </a:ext>
            </a:extLst>
          </p:cNvPr>
          <p:cNvSpPr>
            <a:spLocks noGrp="1"/>
          </p:cNvSpPr>
          <p:nvPr>
            <p:ph type="title"/>
          </p:nvPr>
        </p:nvSpPr>
        <p:spPr/>
        <p:txBody>
          <a:bodyPr/>
          <a:lstStyle/>
          <a:p>
            <a:r>
              <a:rPr lang="en-GB"/>
              <a:t>Decant Relocation Update</a:t>
            </a:r>
          </a:p>
        </p:txBody>
      </p:sp>
      <p:sp>
        <p:nvSpPr>
          <p:cNvPr id="3" name="Text Placeholder 2">
            <a:extLst>
              <a:ext uri="{FF2B5EF4-FFF2-40B4-BE49-F238E27FC236}">
                <a16:creationId xmlns:a16="http://schemas.microsoft.com/office/drawing/2014/main" id="{09661446-353F-F8D3-4A9C-12195ADEF4A2}"/>
              </a:ext>
            </a:extLst>
          </p:cNvPr>
          <p:cNvSpPr>
            <a:spLocks noGrp="1"/>
          </p:cNvSpPr>
          <p:nvPr>
            <p:ph type="body" sz="quarter" idx="10"/>
          </p:nvPr>
        </p:nvSpPr>
        <p:spPr>
          <a:xfrm>
            <a:off x="333308" y="1717212"/>
            <a:ext cx="11233150" cy="4793315"/>
          </a:xfrm>
        </p:spPr>
        <p:txBody>
          <a:bodyPr lIns="91440" tIns="45720" rIns="91440" bIns="45720" anchor="t"/>
          <a:lstStyle/>
          <a:p>
            <a:r>
              <a:rPr lang="en-GB" sz="2000"/>
              <a:t>Decant moves commenced 13/01/26, so far 56 residents have been relocated  with 53 residents scheduled to relocate from their permanent properties. </a:t>
            </a:r>
          </a:p>
          <a:p>
            <a:r>
              <a:rPr lang="en-GB" sz="2000"/>
              <a:t>We’ve received 136 signed decant licenses (75%) with moves scheduled until middle of Sept '26. </a:t>
            </a:r>
          </a:p>
          <a:p>
            <a:r>
              <a:rPr lang="en-GB" sz="2000"/>
              <a:t>The aim is to finalise all signatures by August 2026 to  meet the December 2026 end date for MVHR &amp; internal works.</a:t>
            </a:r>
          </a:p>
          <a:p>
            <a:r>
              <a:rPr lang="en-GB" sz="2000"/>
              <a:t>We’ve now handed over 43 permanent properties back to residents with essential handover documents provided </a:t>
            </a:r>
            <a:r>
              <a:rPr lang="en-GB" sz="2000" err="1"/>
              <a:t>i.e</a:t>
            </a:r>
            <a:r>
              <a:rPr lang="en-GB" sz="2000"/>
              <a:t>; </a:t>
            </a:r>
          </a:p>
          <a:p>
            <a:pPr lvl="1"/>
            <a:r>
              <a:rPr lang="en-GB" sz="2000"/>
              <a:t>MVHR &amp; Cooker Hood Warranty and manuals- Contacts in case of repairs are also provided in the packs.</a:t>
            </a:r>
          </a:p>
          <a:p>
            <a:pPr lvl="1"/>
            <a:r>
              <a:rPr lang="en-GB" sz="2000"/>
              <a:t>MVHR Commissioning Certificate</a:t>
            </a:r>
          </a:p>
          <a:p>
            <a:pPr lvl="1"/>
            <a:r>
              <a:rPr lang="en-GB" sz="2000"/>
              <a:t>Electrical Installation Condition Report</a:t>
            </a:r>
          </a:p>
          <a:p>
            <a:pPr lvl="1"/>
            <a:r>
              <a:rPr lang="en-GB" sz="2000"/>
              <a:t>Fire Detection Certificate.</a:t>
            </a:r>
          </a:p>
          <a:p>
            <a:pPr lvl="1"/>
            <a:r>
              <a:rPr lang="en-GB" sz="2000"/>
              <a:t>Quality Assurance Pictures</a:t>
            </a:r>
          </a:p>
          <a:p>
            <a:r>
              <a:rPr lang="en-GB" sz="2000"/>
              <a:t>Relocation Officer working closely with residents for the moves, issues being managed by NHG.</a:t>
            </a:r>
          </a:p>
        </p:txBody>
      </p:sp>
    </p:spTree>
    <p:extLst>
      <p:ext uri="{BB962C8B-B14F-4D97-AF65-F5344CB8AC3E}">
        <p14:creationId xmlns:p14="http://schemas.microsoft.com/office/powerpoint/2010/main" val="320752867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E35D-E9FC-2AC9-FC35-21D20AC45B0D}"/>
              </a:ext>
            </a:extLst>
          </p:cNvPr>
          <p:cNvSpPr>
            <a:spLocks noGrp="1"/>
          </p:cNvSpPr>
          <p:nvPr>
            <p:ph type="title"/>
          </p:nvPr>
        </p:nvSpPr>
        <p:spPr>
          <a:xfrm>
            <a:off x="147960" y="806317"/>
            <a:ext cx="8332828" cy="765753"/>
          </a:xfrm>
        </p:spPr>
        <p:txBody>
          <a:bodyPr/>
          <a:lstStyle/>
          <a:p>
            <a:r>
              <a:rPr lang="en-GB"/>
              <a:t>Lessons learnt</a:t>
            </a:r>
          </a:p>
        </p:txBody>
      </p:sp>
      <p:sp>
        <p:nvSpPr>
          <p:cNvPr id="5" name="Text Placeholder 4">
            <a:extLst>
              <a:ext uri="{FF2B5EF4-FFF2-40B4-BE49-F238E27FC236}">
                <a16:creationId xmlns:a16="http://schemas.microsoft.com/office/drawing/2014/main" id="{AC459FCC-8D14-C017-67B4-EAE58F6223BE}"/>
              </a:ext>
            </a:extLst>
          </p:cNvPr>
          <p:cNvSpPr>
            <a:spLocks noGrp="1"/>
          </p:cNvSpPr>
          <p:nvPr>
            <p:ph type="body" sz="quarter" idx="10"/>
          </p:nvPr>
        </p:nvSpPr>
        <p:spPr>
          <a:xfrm>
            <a:off x="148300" y="1458310"/>
            <a:ext cx="11895739" cy="4954392"/>
          </a:xfrm>
        </p:spPr>
        <p:txBody>
          <a:bodyPr lIns="91440" tIns="45720" rIns="91440" bIns="45720" anchor="t"/>
          <a:lstStyle/>
          <a:p>
            <a:r>
              <a:rPr lang="en-GB" sz="2000"/>
              <a:t>Since commencing the moves, we have picked up additional works in the properties as follows;</a:t>
            </a:r>
          </a:p>
          <a:p>
            <a:pPr lvl="1"/>
            <a:r>
              <a:rPr lang="en-GB" sz="2000"/>
              <a:t>Paint works to architraves to match existing wall colour.</a:t>
            </a:r>
          </a:p>
          <a:p>
            <a:pPr lvl="1"/>
            <a:r>
              <a:rPr lang="en-GB" sz="2000"/>
              <a:t>Improved cleaning of flats and light clean of fridges in permanent properties, deep clean on a case-by case basis.</a:t>
            </a:r>
          </a:p>
          <a:p>
            <a:pPr lvl="1"/>
            <a:r>
              <a:rPr lang="en-GB" sz="2000"/>
              <a:t>Mould found in properties- treatment of mould and paint to match ceiling colour.</a:t>
            </a:r>
          </a:p>
          <a:p>
            <a:pPr lvl="1"/>
            <a:r>
              <a:rPr lang="en-GB" sz="2000"/>
              <a:t>Removal of old MVHR ducting along ceilings in permanent properties and making good ceilings. </a:t>
            </a:r>
          </a:p>
          <a:p>
            <a:pPr lvl="1"/>
            <a:r>
              <a:rPr lang="en-GB" sz="2000"/>
              <a:t>Internet speeds- all flats with hyper-optic cabling now have upgraded internet speeds</a:t>
            </a:r>
          </a:p>
          <a:p>
            <a:pPr lvl="1"/>
            <a:r>
              <a:rPr lang="en-GB" sz="2000"/>
              <a:t>Windows and balconies- contractor instructed to commence repair of faulty windows and doors in decant void properties</a:t>
            </a:r>
          </a:p>
          <a:p>
            <a:r>
              <a:rPr lang="en-GB" sz="2000"/>
              <a:t>Defects raised in permanent properties, are being managed by NHG. Residents to raise any issues with pictures where possible, within 2-weeks of moving back to permanent properties with the relocation officers. NHG has weekly meetings with Higgins to follow up on defects for each property.</a:t>
            </a:r>
          </a:p>
          <a:p>
            <a:pPr marL="0" indent="0">
              <a:buNone/>
            </a:pPr>
            <a:endParaRPr lang="en-GB" sz="2000"/>
          </a:p>
          <a:p>
            <a:r>
              <a:rPr lang="en-GB" sz="2000"/>
              <a:t>We are dealing with broken furniture and any damaged equipment on a case-by-case basis. We have resolved several cases  successfully so if this is a concern when you move back, please raise this with the relocation officers.</a:t>
            </a:r>
          </a:p>
        </p:txBody>
      </p:sp>
    </p:spTree>
    <p:extLst>
      <p:ext uri="{BB962C8B-B14F-4D97-AF65-F5344CB8AC3E}">
        <p14:creationId xmlns:p14="http://schemas.microsoft.com/office/powerpoint/2010/main" val="325336307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19AFD-0004-7D53-0D2A-68B94BA50D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933A8A-A862-F6C5-BCC4-9E4C0705EF20}"/>
              </a:ext>
            </a:extLst>
          </p:cNvPr>
          <p:cNvSpPr>
            <a:spLocks noGrp="1"/>
          </p:cNvSpPr>
          <p:nvPr>
            <p:ph type="title"/>
          </p:nvPr>
        </p:nvSpPr>
        <p:spPr>
          <a:xfrm>
            <a:off x="147960" y="806317"/>
            <a:ext cx="8332828" cy="765753"/>
          </a:xfrm>
        </p:spPr>
        <p:txBody>
          <a:bodyPr/>
          <a:lstStyle/>
          <a:p>
            <a:r>
              <a:rPr lang="en-GB"/>
              <a:t>Lessons learnt</a:t>
            </a:r>
          </a:p>
        </p:txBody>
      </p:sp>
      <p:sp>
        <p:nvSpPr>
          <p:cNvPr id="5" name="Text Placeholder 4">
            <a:extLst>
              <a:ext uri="{FF2B5EF4-FFF2-40B4-BE49-F238E27FC236}">
                <a16:creationId xmlns:a16="http://schemas.microsoft.com/office/drawing/2014/main" id="{81274BE5-171D-739F-2FE4-E0ABB1E84C0B}"/>
              </a:ext>
            </a:extLst>
          </p:cNvPr>
          <p:cNvSpPr>
            <a:spLocks noGrp="1"/>
          </p:cNvSpPr>
          <p:nvPr>
            <p:ph type="body" sz="quarter" idx="10"/>
          </p:nvPr>
        </p:nvSpPr>
        <p:spPr>
          <a:xfrm>
            <a:off x="148301" y="1458310"/>
            <a:ext cx="11233150" cy="4954392"/>
          </a:xfrm>
        </p:spPr>
        <p:txBody>
          <a:bodyPr lIns="91440" tIns="45720" rIns="91440" bIns="45720" anchor="t"/>
          <a:lstStyle/>
          <a:p>
            <a:r>
              <a:rPr lang="en-GB" sz="2000"/>
              <a:t>Higgins newsletters- Issued monthly via email and on Microsite to provide notices on use of lifts and expected noise disturbances.</a:t>
            </a:r>
          </a:p>
          <a:p>
            <a:pPr marL="0" indent="0">
              <a:buNone/>
            </a:pPr>
            <a:endParaRPr lang="en-GB" sz="2000"/>
          </a:p>
          <a:p>
            <a:r>
              <a:rPr lang="en-GB" sz="2000"/>
              <a:t>Reinstatement of gardens- The Estate management team have commenced plans to reconstitute estate following removal of scaffolding in certain areas, TRA have been engaged in the discussions, works to be done at the end of the programme at no costs to residents.</a:t>
            </a:r>
          </a:p>
          <a:p>
            <a:endParaRPr lang="en-GB" sz="1800"/>
          </a:p>
        </p:txBody>
      </p:sp>
    </p:spTree>
    <p:extLst>
      <p:ext uri="{BB962C8B-B14F-4D97-AF65-F5344CB8AC3E}">
        <p14:creationId xmlns:p14="http://schemas.microsoft.com/office/powerpoint/2010/main" val="102759752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96A0C-39ED-C70C-CB86-518732A954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BDE38-7126-7A69-C9CD-7C33588C0F08}"/>
              </a:ext>
            </a:extLst>
          </p:cNvPr>
          <p:cNvSpPr>
            <a:spLocks noGrp="1"/>
          </p:cNvSpPr>
          <p:nvPr>
            <p:ph type="title"/>
          </p:nvPr>
        </p:nvSpPr>
        <p:spPr/>
        <p:txBody>
          <a:bodyPr/>
          <a:lstStyle/>
          <a:p>
            <a:r>
              <a:rPr lang="en-GB"/>
              <a:t>Key issues</a:t>
            </a:r>
          </a:p>
        </p:txBody>
      </p:sp>
      <p:sp>
        <p:nvSpPr>
          <p:cNvPr id="3" name="Text Placeholder 2">
            <a:extLst>
              <a:ext uri="{FF2B5EF4-FFF2-40B4-BE49-F238E27FC236}">
                <a16:creationId xmlns:a16="http://schemas.microsoft.com/office/drawing/2014/main" id="{E5FAA807-0119-4EE3-69E1-FD7044968E70}"/>
              </a:ext>
            </a:extLst>
          </p:cNvPr>
          <p:cNvSpPr>
            <a:spLocks noGrp="1"/>
          </p:cNvSpPr>
          <p:nvPr>
            <p:ph type="body" sz="quarter" idx="10"/>
          </p:nvPr>
        </p:nvSpPr>
        <p:spPr>
          <a:xfrm>
            <a:off x="213742" y="1644348"/>
            <a:ext cx="11554585" cy="5021627"/>
          </a:xfrm>
        </p:spPr>
        <p:txBody>
          <a:bodyPr lIns="91440" tIns="45720" rIns="91440" bIns="45720" anchor="t"/>
          <a:lstStyle/>
          <a:p>
            <a:r>
              <a:rPr lang="en-GB" sz="2000"/>
              <a:t>Late cancellations of moves by residents; </a:t>
            </a:r>
          </a:p>
          <a:p>
            <a:pPr lvl="1"/>
            <a:r>
              <a:rPr lang="en-GB" sz="2000"/>
              <a:t>This causes delays to the schedule as this affects the upcoming moves for other residents. The moving company is also having to reschedule moving dates, and this comes at a cost. </a:t>
            </a:r>
          </a:p>
          <a:p>
            <a:pPr lvl="1"/>
            <a:r>
              <a:rPr lang="en-GB" sz="2000"/>
              <a:t>Higgins issue access notices and reminders- 4 weeks, 2 weeks and a 1 week to move. NHG also sends email reminders to residents.</a:t>
            </a:r>
          </a:p>
          <a:p>
            <a:pPr lvl="1"/>
            <a:r>
              <a:rPr lang="en-GB" sz="2000"/>
              <a:t>This is a breach of decant license terms.</a:t>
            </a:r>
          </a:p>
          <a:p>
            <a:pPr lvl="1"/>
            <a:r>
              <a:rPr lang="en-GB" sz="2000"/>
              <a:t>If unable to meet move date, please communicate to Relocation officer minimum 1-week notice</a:t>
            </a:r>
          </a:p>
          <a:p>
            <a:r>
              <a:rPr lang="en-GB" sz="2000"/>
              <a:t>Lift breakdown causing delays;</a:t>
            </a:r>
          </a:p>
          <a:p>
            <a:pPr lvl="1"/>
            <a:r>
              <a:rPr lang="en-GB" sz="2000"/>
              <a:t>One side of the lift in Rowan court has been down for 1 month and needs parts replaced. Parts have been procured but experiencing shipping delays, delivery expected on site on 30/06/2026, NHG chasing. </a:t>
            </a:r>
          </a:p>
          <a:p>
            <a:pPr lvl="1"/>
            <a:endParaRPr lang="en-GB"/>
          </a:p>
        </p:txBody>
      </p:sp>
    </p:spTree>
    <p:extLst>
      <p:ext uri="{BB962C8B-B14F-4D97-AF65-F5344CB8AC3E}">
        <p14:creationId xmlns:p14="http://schemas.microsoft.com/office/powerpoint/2010/main" val="124970924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F6BE2-C2C6-4136-3911-DF19306E9437}"/>
              </a:ext>
            </a:extLst>
          </p:cNvPr>
          <p:cNvSpPr>
            <a:spLocks noGrp="1"/>
          </p:cNvSpPr>
          <p:nvPr>
            <p:ph type="title"/>
          </p:nvPr>
        </p:nvSpPr>
        <p:spPr/>
        <p:txBody>
          <a:bodyPr/>
          <a:lstStyle/>
          <a:p>
            <a:r>
              <a:rPr lang="en-GB"/>
              <a:t>Focus over the next 2 months</a:t>
            </a:r>
          </a:p>
        </p:txBody>
      </p:sp>
      <p:sp>
        <p:nvSpPr>
          <p:cNvPr id="3" name="Text Placeholder 2">
            <a:extLst>
              <a:ext uri="{FF2B5EF4-FFF2-40B4-BE49-F238E27FC236}">
                <a16:creationId xmlns:a16="http://schemas.microsoft.com/office/drawing/2014/main" id="{6F5E7C63-5B66-DA0C-2851-8AD6E315CDBC}"/>
              </a:ext>
            </a:extLst>
          </p:cNvPr>
          <p:cNvSpPr>
            <a:spLocks noGrp="1"/>
          </p:cNvSpPr>
          <p:nvPr>
            <p:ph type="body" sz="quarter" idx="10"/>
          </p:nvPr>
        </p:nvSpPr>
        <p:spPr/>
        <p:txBody>
          <a:bodyPr/>
          <a:lstStyle/>
          <a:p>
            <a:r>
              <a:rPr lang="en-GB" sz="2000"/>
              <a:t>Finalise remaining circa 40 outstanding decant licenses by end of August 2026 to meet December 2026 completion. </a:t>
            </a:r>
          </a:p>
          <a:p>
            <a:r>
              <a:rPr lang="en-GB" sz="2000"/>
              <a:t>Residents to finalise raising any key concerns on the licenses by 30/06/2026 with the Relocation officers to allow enough time to reach an agreement. </a:t>
            </a:r>
          </a:p>
          <a:p>
            <a:r>
              <a:rPr lang="en-GB" sz="2000"/>
              <a:t>If unable to reach an agreement;</a:t>
            </a:r>
          </a:p>
          <a:p>
            <a:pPr lvl="1"/>
            <a:r>
              <a:rPr lang="en-GB" sz="2000"/>
              <a:t>Leaseholders- the MVHR units are demised to the leaseholder so we will formally note that an agreement to carry out works could not be reached and without the agreement, works will not be able to proceed. </a:t>
            </a:r>
          </a:p>
          <a:p>
            <a:pPr lvl="1"/>
            <a:r>
              <a:rPr lang="en-GB" sz="2000"/>
              <a:t>Social Housing tenants- a formal process will be followed to gain access to the property.</a:t>
            </a:r>
          </a:p>
          <a:p>
            <a:r>
              <a:rPr lang="en-GB" sz="2000"/>
              <a:t>Our priority remains the safety of our residents so we are hopeful we will reach a reasonable  agreement with all.</a:t>
            </a:r>
          </a:p>
        </p:txBody>
      </p:sp>
    </p:spTree>
    <p:extLst>
      <p:ext uri="{BB962C8B-B14F-4D97-AF65-F5344CB8AC3E}">
        <p14:creationId xmlns:p14="http://schemas.microsoft.com/office/powerpoint/2010/main" val="182848693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32D4E0-8134-C037-7B61-3DB2E0383AC1}"/>
              </a:ext>
            </a:extLst>
          </p:cNvPr>
          <p:cNvSpPr>
            <a:spLocks noGrp="1"/>
          </p:cNvSpPr>
          <p:nvPr>
            <p:ph type="ctrTitle"/>
          </p:nvPr>
        </p:nvSpPr>
        <p:spPr/>
        <p:txBody>
          <a:bodyPr/>
          <a:lstStyle/>
          <a:p>
            <a:r>
              <a:rPr lang="en-GB"/>
              <a:t>Higgins Update</a:t>
            </a:r>
          </a:p>
        </p:txBody>
      </p:sp>
    </p:spTree>
    <p:extLst>
      <p:ext uri="{BB962C8B-B14F-4D97-AF65-F5344CB8AC3E}">
        <p14:creationId xmlns:p14="http://schemas.microsoft.com/office/powerpoint/2010/main" val="48563228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579696-26AC-331C-B76C-1051D9FCB52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176859" y="664453"/>
            <a:ext cx="5838281" cy="6123090"/>
          </a:xfrm>
          <a:prstGeom prst="rect">
            <a:avLst/>
          </a:prstGeom>
        </p:spPr>
      </p:pic>
      <p:sp>
        <p:nvSpPr>
          <p:cNvPr id="3" name="Freeform: Shape 2">
            <a:extLst>
              <a:ext uri="{FF2B5EF4-FFF2-40B4-BE49-F238E27FC236}">
                <a16:creationId xmlns:a16="http://schemas.microsoft.com/office/drawing/2014/main" id="{93B82880-8498-8DBC-AD48-1C45D28420C5}"/>
              </a:ext>
            </a:extLst>
          </p:cNvPr>
          <p:cNvSpPr>
            <a:spLocks noGrp="1" noRot="1" noMove="1" noResize="1" noEditPoints="1" noAdjustHandles="1" noChangeArrowheads="1" noChangeShapeType="1"/>
          </p:cNvSpPr>
          <p:nvPr/>
        </p:nvSpPr>
        <p:spPr>
          <a:xfrm>
            <a:off x="5407024" y="5295900"/>
            <a:ext cx="2765425" cy="901700"/>
          </a:xfrm>
          <a:custGeom>
            <a:avLst/>
            <a:gdLst>
              <a:gd name="connsiteX0" fmla="*/ 0 w 2743200"/>
              <a:gd name="connsiteY0" fmla="*/ 0 h 898525"/>
              <a:gd name="connsiteX1" fmla="*/ 2743200 w 2743200"/>
              <a:gd name="connsiteY1" fmla="*/ 0 h 898525"/>
              <a:gd name="connsiteX2" fmla="*/ 2743200 w 2743200"/>
              <a:gd name="connsiteY2" fmla="*/ 898525 h 898525"/>
              <a:gd name="connsiteX3" fmla="*/ 2663825 w 2743200"/>
              <a:gd name="connsiteY3" fmla="*/ 879475 h 898525"/>
              <a:gd name="connsiteX4" fmla="*/ 374650 w 2743200"/>
              <a:gd name="connsiteY4" fmla="*/ 879475 h 898525"/>
              <a:gd name="connsiteX5" fmla="*/ 0 w 2743200"/>
              <a:gd name="connsiteY5" fmla="*/ 0 h 898525"/>
              <a:gd name="connsiteX0" fmla="*/ 0 w 2743200"/>
              <a:gd name="connsiteY0" fmla="*/ 0 h 898525"/>
              <a:gd name="connsiteX1" fmla="*/ 2743200 w 2743200"/>
              <a:gd name="connsiteY1" fmla="*/ 0 h 898525"/>
              <a:gd name="connsiteX2" fmla="*/ 2743200 w 2743200"/>
              <a:gd name="connsiteY2" fmla="*/ 898525 h 898525"/>
              <a:gd name="connsiteX3" fmla="*/ 2663825 w 2743200"/>
              <a:gd name="connsiteY3" fmla="*/ 879475 h 898525"/>
              <a:gd name="connsiteX4" fmla="*/ 384175 w 2743200"/>
              <a:gd name="connsiteY4" fmla="*/ 898525 h 898525"/>
              <a:gd name="connsiteX5" fmla="*/ 0 w 2743200"/>
              <a:gd name="connsiteY5" fmla="*/ 0 h 898525"/>
              <a:gd name="connsiteX0" fmla="*/ 0 w 2743200"/>
              <a:gd name="connsiteY0" fmla="*/ 0 h 898525"/>
              <a:gd name="connsiteX1" fmla="*/ 2743200 w 2743200"/>
              <a:gd name="connsiteY1" fmla="*/ 0 h 898525"/>
              <a:gd name="connsiteX2" fmla="*/ 2743200 w 2743200"/>
              <a:gd name="connsiteY2" fmla="*/ 898525 h 898525"/>
              <a:gd name="connsiteX3" fmla="*/ 1543050 w 2743200"/>
              <a:gd name="connsiteY3" fmla="*/ 898525 h 898525"/>
              <a:gd name="connsiteX4" fmla="*/ 384175 w 2743200"/>
              <a:gd name="connsiteY4" fmla="*/ 898525 h 898525"/>
              <a:gd name="connsiteX5" fmla="*/ 0 w 2743200"/>
              <a:gd name="connsiteY5" fmla="*/ 0 h 898525"/>
              <a:gd name="connsiteX0" fmla="*/ 0 w 2749550"/>
              <a:gd name="connsiteY0" fmla="*/ 0 h 898525"/>
              <a:gd name="connsiteX1" fmla="*/ 2749550 w 2749550"/>
              <a:gd name="connsiteY1" fmla="*/ 0 h 898525"/>
              <a:gd name="connsiteX2" fmla="*/ 2743200 w 2749550"/>
              <a:gd name="connsiteY2" fmla="*/ 898525 h 898525"/>
              <a:gd name="connsiteX3" fmla="*/ 1543050 w 2749550"/>
              <a:gd name="connsiteY3" fmla="*/ 898525 h 898525"/>
              <a:gd name="connsiteX4" fmla="*/ 384175 w 2749550"/>
              <a:gd name="connsiteY4" fmla="*/ 898525 h 898525"/>
              <a:gd name="connsiteX5" fmla="*/ 0 w 2749550"/>
              <a:gd name="connsiteY5" fmla="*/ 0 h 898525"/>
              <a:gd name="connsiteX0" fmla="*/ 0 w 2765425"/>
              <a:gd name="connsiteY0" fmla="*/ 0 h 901700"/>
              <a:gd name="connsiteX1" fmla="*/ 2765425 w 2765425"/>
              <a:gd name="connsiteY1" fmla="*/ 3175 h 901700"/>
              <a:gd name="connsiteX2" fmla="*/ 2759075 w 2765425"/>
              <a:gd name="connsiteY2" fmla="*/ 901700 h 901700"/>
              <a:gd name="connsiteX3" fmla="*/ 1558925 w 2765425"/>
              <a:gd name="connsiteY3" fmla="*/ 901700 h 901700"/>
              <a:gd name="connsiteX4" fmla="*/ 400050 w 2765425"/>
              <a:gd name="connsiteY4" fmla="*/ 901700 h 901700"/>
              <a:gd name="connsiteX5" fmla="*/ 0 w 2765425"/>
              <a:gd name="connsiteY5" fmla="*/ 0 h 901700"/>
              <a:gd name="connsiteX0" fmla="*/ 0 w 2765425"/>
              <a:gd name="connsiteY0" fmla="*/ 0 h 901700"/>
              <a:gd name="connsiteX1" fmla="*/ 2765425 w 2765425"/>
              <a:gd name="connsiteY1" fmla="*/ 3175 h 901700"/>
              <a:gd name="connsiteX2" fmla="*/ 2759075 w 2765425"/>
              <a:gd name="connsiteY2" fmla="*/ 901700 h 901700"/>
              <a:gd name="connsiteX3" fmla="*/ 1558925 w 2765425"/>
              <a:gd name="connsiteY3" fmla="*/ 901700 h 901700"/>
              <a:gd name="connsiteX4" fmla="*/ 390525 w 2765425"/>
              <a:gd name="connsiteY4" fmla="*/ 901700 h 901700"/>
              <a:gd name="connsiteX5" fmla="*/ 0 w 2765425"/>
              <a:gd name="connsiteY5" fmla="*/ 0 h 90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5425" h="901700">
                <a:moveTo>
                  <a:pt x="0" y="0"/>
                </a:moveTo>
                <a:lnTo>
                  <a:pt x="2765425" y="3175"/>
                </a:lnTo>
                <a:cubicBezTo>
                  <a:pt x="2763308" y="302683"/>
                  <a:pt x="2761192" y="602192"/>
                  <a:pt x="2759075" y="901700"/>
                </a:cubicBezTo>
                <a:lnTo>
                  <a:pt x="1558925" y="901700"/>
                </a:lnTo>
                <a:lnTo>
                  <a:pt x="390525" y="901700"/>
                </a:lnTo>
                <a:lnTo>
                  <a:pt x="0" y="0"/>
                </a:lnTo>
                <a:close/>
              </a:path>
            </a:pathLst>
          </a:custGeom>
          <a:pattFill prst="wdUpDiag">
            <a:fgClr>
              <a:schemeClr val="bg2">
                <a:lumMod val="1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78947117-679F-10D0-0AA2-141EC0505746}"/>
              </a:ext>
            </a:extLst>
          </p:cNvPr>
          <p:cNvSpPr txBox="1">
            <a:spLocks noGrp="1" noRot="1" noMove="1" noResize="1" noEditPoints="1" noAdjustHandles="1" noChangeArrowheads="1" noChangeShapeType="1"/>
          </p:cNvSpPr>
          <p:nvPr/>
        </p:nvSpPr>
        <p:spPr>
          <a:xfrm>
            <a:off x="6624948" y="5623639"/>
            <a:ext cx="567784" cy="246221"/>
          </a:xfrm>
          <a:prstGeom prst="rect">
            <a:avLst/>
          </a:prstGeom>
          <a:solidFill>
            <a:schemeClr val="bg1"/>
          </a:solidFill>
          <a:ln>
            <a:solidFill>
              <a:schemeClr val="accent1">
                <a:shade val="15000"/>
              </a:schemeClr>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15243E"/>
                </a:solidFill>
                <a:effectLst/>
                <a:uLnTx/>
                <a:uFillTx/>
                <a:latin typeface="Aptos" panose="02110004020202020204"/>
                <a:ea typeface="+mn-ea"/>
                <a:cs typeface="+mn-cs"/>
              </a:rPr>
              <a:t>Acacia</a:t>
            </a:r>
          </a:p>
        </p:txBody>
      </p:sp>
      <p:sp>
        <p:nvSpPr>
          <p:cNvPr id="6" name="Freeform: Shape 5">
            <a:extLst>
              <a:ext uri="{FF2B5EF4-FFF2-40B4-BE49-F238E27FC236}">
                <a16:creationId xmlns:a16="http://schemas.microsoft.com/office/drawing/2014/main" id="{2A4B7985-81FC-A65D-6604-FE9AA162A64E}"/>
              </a:ext>
            </a:extLst>
          </p:cNvPr>
          <p:cNvSpPr>
            <a:spLocks noGrp="1" noRot="1" noMove="1" noResize="1" noEditPoints="1" noAdjustHandles="1" noChangeArrowheads="1" noChangeShapeType="1"/>
          </p:cNvSpPr>
          <p:nvPr/>
        </p:nvSpPr>
        <p:spPr>
          <a:xfrm>
            <a:off x="5095876" y="4168775"/>
            <a:ext cx="844550" cy="1114425"/>
          </a:xfrm>
          <a:custGeom>
            <a:avLst/>
            <a:gdLst>
              <a:gd name="connsiteX0" fmla="*/ 0 w 841375"/>
              <a:gd name="connsiteY0" fmla="*/ 15875 h 1114425"/>
              <a:gd name="connsiteX1" fmla="*/ 79375 w 841375"/>
              <a:gd name="connsiteY1" fmla="*/ 546100 h 1114425"/>
              <a:gd name="connsiteX2" fmla="*/ 304800 w 841375"/>
              <a:gd name="connsiteY2" fmla="*/ 1114425 h 1114425"/>
              <a:gd name="connsiteX3" fmla="*/ 841375 w 841375"/>
              <a:gd name="connsiteY3" fmla="*/ 1114425 h 1114425"/>
              <a:gd name="connsiteX4" fmla="*/ 841375 w 841375"/>
              <a:gd name="connsiteY4" fmla="*/ 527050 h 1114425"/>
              <a:gd name="connsiteX5" fmla="*/ 520700 w 841375"/>
              <a:gd name="connsiteY5" fmla="*/ 527050 h 1114425"/>
              <a:gd name="connsiteX6" fmla="*/ 520700 w 841375"/>
              <a:gd name="connsiteY6" fmla="*/ 311150 h 1114425"/>
              <a:gd name="connsiteX7" fmla="*/ 384175 w 841375"/>
              <a:gd name="connsiteY7" fmla="*/ 311150 h 1114425"/>
              <a:gd name="connsiteX8" fmla="*/ 384175 w 841375"/>
              <a:gd name="connsiteY8" fmla="*/ 0 h 1114425"/>
              <a:gd name="connsiteX9" fmla="*/ 0 w 841375"/>
              <a:gd name="connsiteY9" fmla="*/ 15875 h 1114425"/>
              <a:gd name="connsiteX0" fmla="*/ 0 w 847725"/>
              <a:gd name="connsiteY0" fmla="*/ 0 h 1120775"/>
              <a:gd name="connsiteX1" fmla="*/ 85725 w 847725"/>
              <a:gd name="connsiteY1" fmla="*/ 552450 h 1120775"/>
              <a:gd name="connsiteX2" fmla="*/ 311150 w 847725"/>
              <a:gd name="connsiteY2" fmla="*/ 1120775 h 1120775"/>
              <a:gd name="connsiteX3" fmla="*/ 847725 w 847725"/>
              <a:gd name="connsiteY3" fmla="*/ 1120775 h 1120775"/>
              <a:gd name="connsiteX4" fmla="*/ 847725 w 847725"/>
              <a:gd name="connsiteY4" fmla="*/ 533400 h 1120775"/>
              <a:gd name="connsiteX5" fmla="*/ 527050 w 847725"/>
              <a:gd name="connsiteY5" fmla="*/ 533400 h 1120775"/>
              <a:gd name="connsiteX6" fmla="*/ 527050 w 847725"/>
              <a:gd name="connsiteY6" fmla="*/ 317500 h 1120775"/>
              <a:gd name="connsiteX7" fmla="*/ 390525 w 847725"/>
              <a:gd name="connsiteY7" fmla="*/ 317500 h 1120775"/>
              <a:gd name="connsiteX8" fmla="*/ 390525 w 847725"/>
              <a:gd name="connsiteY8" fmla="*/ 6350 h 1120775"/>
              <a:gd name="connsiteX9" fmla="*/ 0 w 847725"/>
              <a:gd name="connsiteY9" fmla="*/ 0 h 1120775"/>
              <a:gd name="connsiteX0" fmla="*/ 0 w 844550"/>
              <a:gd name="connsiteY0" fmla="*/ 0 h 1114425"/>
              <a:gd name="connsiteX1" fmla="*/ 82550 w 844550"/>
              <a:gd name="connsiteY1" fmla="*/ 546100 h 1114425"/>
              <a:gd name="connsiteX2" fmla="*/ 307975 w 844550"/>
              <a:gd name="connsiteY2" fmla="*/ 1114425 h 1114425"/>
              <a:gd name="connsiteX3" fmla="*/ 844550 w 844550"/>
              <a:gd name="connsiteY3" fmla="*/ 1114425 h 1114425"/>
              <a:gd name="connsiteX4" fmla="*/ 844550 w 844550"/>
              <a:gd name="connsiteY4" fmla="*/ 527050 h 1114425"/>
              <a:gd name="connsiteX5" fmla="*/ 523875 w 844550"/>
              <a:gd name="connsiteY5" fmla="*/ 527050 h 1114425"/>
              <a:gd name="connsiteX6" fmla="*/ 523875 w 844550"/>
              <a:gd name="connsiteY6" fmla="*/ 311150 h 1114425"/>
              <a:gd name="connsiteX7" fmla="*/ 387350 w 844550"/>
              <a:gd name="connsiteY7" fmla="*/ 311150 h 1114425"/>
              <a:gd name="connsiteX8" fmla="*/ 387350 w 844550"/>
              <a:gd name="connsiteY8" fmla="*/ 0 h 1114425"/>
              <a:gd name="connsiteX9" fmla="*/ 0 w 844550"/>
              <a:gd name="connsiteY9" fmla="*/ 0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4550" h="1114425">
                <a:moveTo>
                  <a:pt x="0" y="0"/>
                </a:moveTo>
                <a:lnTo>
                  <a:pt x="82550" y="546100"/>
                </a:lnTo>
                <a:lnTo>
                  <a:pt x="307975" y="1114425"/>
                </a:lnTo>
                <a:lnTo>
                  <a:pt x="844550" y="1114425"/>
                </a:lnTo>
                <a:lnTo>
                  <a:pt x="844550" y="527050"/>
                </a:lnTo>
                <a:lnTo>
                  <a:pt x="523875" y="527050"/>
                </a:lnTo>
                <a:lnTo>
                  <a:pt x="523875" y="311150"/>
                </a:lnTo>
                <a:lnTo>
                  <a:pt x="387350" y="311150"/>
                </a:lnTo>
                <a:lnTo>
                  <a:pt x="387350" y="0"/>
                </a:lnTo>
                <a:lnTo>
                  <a:pt x="0" y="0"/>
                </a:lnTo>
                <a:close/>
              </a:path>
            </a:pathLst>
          </a:custGeom>
          <a:pattFill prst="pct5">
            <a:fgClr>
              <a:schemeClr val="tx2">
                <a:lumMod val="5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DFAEE809-7A81-EB2D-A4F9-FC8B225DE980}"/>
              </a:ext>
            </a:extLst>
          </p:cNvPr>
          <p:cNvSpPr txBox="1">
            <a:spLocks noGrp="1" noRot="1" noMove="1" noResize="1" noEditPoints="1" noAdjustHandles="1" noChangeArrowheads="1" noChangeShapeType="1"/>
          </p:cNvSpPr>
          <p:nvPr/>
        </p:nvSpPr>
        <p:spPr>
          <a:xfrm>
            <a:off x="5294623" y="4725987"/>
            <a:ext cx="546945" cy="246221"/>
          </a:xfrm>
          <a:prstGeom prst="rect">
            <a:avLst/>
          </a:prstGeom>
          <a:solidFill>
            <a:schemeClr val="bg1"/>
          </a:solidFill>
          <a:ln>
            <a:solidFill>
              <a:schemeClr val="accent1">
                <a:shade val="15000"/>
              </a:schemeClr>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15243E"/>
                </a:solidFill>
                <a:effectLst/>
                <a:uLnTx/>
                <a:uFillTx/>
                <a:latin typeface="Aptos" panose="02110004020202020204"/>
                <a:ea typeface="+mn-ea"/>
                <a:cs typeface="+mn-cs"/>
              </a:rPr>
              <a:t>Dahlia</a:t>
            </a:r>
          </a:p>
        </p:txBody>
      </p:sp>
      <p:sp>
        <p:nvSpPr>
          <p:cNvPr id="9" name="Freeform: Shape 8">
            <a:extLst>
              <a:ext uri="{FF2B5EF4-FFF2-40B4-BE49-F238E27FC236}">
                <a16:creationId xmlns:a16="http://schemas.microsoft.com/office/drawing/2014/main" id="{F7CB3B61-FDD6-D222-832A-D7F992B33B59}"/>
              </a:ext>
            </a:extLst>
          </p:cNvPr>
          <p:cNvSpPr>
            <a:spLocks noGrp="1" noRot="1" noMove="1" noResize="1" noEditPoints="1" noAdjustHandles="1" noChangeArrowheads="1" noChangeShapeType="1"/>
          </p:cNvSpPr>
          <p:nvPr/>
        </p:nvSpPr>
        <p:spPr>
          <a:xfrm>
            <a:off x="5081588" y="3250406"/>
            <a:ext cx="3086100" cy="914400"/>
          </a:xfrm>
          <a:custGeom>
            <a:avLst/>
            <a:gdLst>
              <a:gd name="connsiteX0" fmla="*/ 3081337 w 3086100"/>
              <a:gd name="connsiteY0" fmla="*/ 0 h 914400"/>
              <a:gd name="connsiteX1" fmla="*/ 102393 w 3086100"/>
              <a:gd name="connsiteY1" fmla="*/ 0 h 914400"/>
              <a:gd name="connsiteX2" fmla="*/ 0 w 3086100"/>
              <a:gd name="connsiteY2" fmla="*/ 452438 h 914400"/>
              <a:gd name="connsiteX3" fmla="*/ 0 w 3086100"/>
              <a:gd name="connsiteY3" fmla="*/ 914400 h 914400"/>
              <a:gd name="connsiteX4" fmla="*/ 3086100 w 3086100"/>
              <a:gd name="connsiteY4" fmla="*/ 914400 h 914400"/>
              <a:gd name="connsiteX5" fmla="*/ 3081337 w 3086100"/>
              <a:gd name="connsiteY5"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6100" h="914400">
                <a:moveTo>
                  <a:pt x="3081337" y="0"/>
                </a:moveTo>
                <a:lnTo>
                  <a:pt x="102393" y="0"/>
                </a:lnTo>
                <a:lnTo>
                  <a:pt x="0" y="452438"/>
                </a:lnTo>
                <a:lnTo>
                  <a:pt x="0" y="914400"/>
                </a:lnTo>
                <a:lnTo>
                  <a:pt x="3086100" y="914400"/>
                </a:lnTo>
                <a:cubicBezTo>
                  <a:pt x="3084512" y="609600"/>
                  <a:pt x="3082925" y="304800"/>
                  <a:pt x="3081337" y="0"/>
                </a:cubicBezTo>
                <a:close/>
              </a:path>
            </a:pathLst>
          </a:custGeom>
          <a:pattFill prst="wdDnDiag">
            <a:fgClr>
              <a:schemeClr val="tx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482E470F-5A67-9E04-35E0-E43F7B039C10}"/>
              </a:ext>
            </a:extLst>
          </p:cNvPr>
          <p:cNvSpPr txBox="1">
            <a:spLocks noGrp="1" noRot="1" noMove="1" noResize="1" noEditPoints="1" noAdjustHandles="1" noChangeArrowheads="1" noChangeShapeType="1"/>
          </p:cNvSpPr>
          <p:nvPr/>
        </p:nvSpPr>
        <p:spPr>
          <a:xfrm>
            <a:off x="6624948" y="3584495"/>
            <a:ext cx="582211" cy="246221"/>
          </a:xfrm>
          <a:prstGeom prst="rect">
            <a:avLst/>
          </a:prstGeom>
          <a:solidFill>
            <a:schemeClr val="bg1"/>
          </a:solidFill>
          <a:ln>
            <a:solidFill>
              <a:schemeClr val="accent1">
                <a:shade val="15000"/>
              </a:schemeClr>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15243E"/>
                </a:solidFill>
                <a:effectLst/>
                <a:uLnTx/>
                <a:uFillTx/>
                <a:latin typeface="Aptos" panose="02110004020202020204"/>
                <a:ea typeface="+mn-ea"/>
                <a:cs typeface="+mn-cs"/>
              </a:rPr>
              <a:t>Rowan</a:t>
            </a:r>
          </a:p>
        </p:txBody>
      </p:sp>
      <p:sp>
        <p:nvSpPr>
          <p:cNvPr id="11" name="Freeform: Shape 10">
            <a:extLst>
              <a:ext uri="{FF2B5EF4-FFF2-40B4-BE49-F238E27FC236}">
                <a16:creationId xmlns:a16="http://schemas.microsoft.com/office/drawing/2014/main" id="{5CEF4937-993E-AC04-C98D-600E3CD195B3}"/>
              </a:ext>
            </a:extLst>
          </p:cNvPr>
          <p:cNvSpPr>
            <a:spLocks noGrp="1" noRot="1" noMove="1" noResize="1" noEditPoints="1" noAdjustHandles="1" noChangeArrowheads="1" noChangeShapeType="1"/>
          </p:cNvSpPr>
          <p:nvPr/>
        </p:nvSpPr>
        <p:spPr>
          <a:xfrm>
            <a:off x="5183981" y="2116932"/>
            <a:ext cx="902723" cy="1131093"/>
          </a:xfrm>
          <a:custGeom>
            <a:avLst/>
            <a:gdLst>
              <a:gd name="connsiteX0" fmla="*/ 330994 w 902494"/>
              <a:gd name="connsiteY0" fmla="*/ 0 h 1019175"/>
              <a:gd name="connsiteX1" fmla="*/ 902494 w 902494"/>
              <a:gd name="connsiteY1" fmla="*/ 0 h 1019175"/>
              <a:gd name="connsiteX2" fmla="*/ 902494 w 902494"/>
              <a:gd name="connsiteY2" fmla="*/ 488156 h 1019175"/>
              <a:gd name="connsiteX3" fmla="*/ 566738 w 902494"/>
              <a:gd name="connsiteY3" fmla="*/ 488156 h 1019175"/>
              <a:gd name="connsiteX4" fmla="*/ 566738 w 902494"/>
              <a:gd name="connsiteY4" fmla="*/ 688181 h 1019175"/>
              <a:gd name="connsiteX5" fmla="*/ 459582 w 902494"/>
              <a:gd name="connsiteY5" fmla="*/ 688181 h 1019175"/>
              <a:gd name="connsiteX6" fmla="*/ 459582 w 902494"/>
              <a:gd name="connsiteY6" fmla="*/ 1019175 h 1019175"/>
              <a:gd name="connsiteX7" fmla="*/ 0 w 902494"/>
              <a:gd name="connsiteY7" fmla="*/ 1019175 h 1019175"/>
              <a:gd name="connsiteX8" fmla="*/ 142875 w 902494"/>
              <a:gd name="connsiteY8" fmla="*/ 471488 h 1019175"/>
              <a:gd name="connsiteX9" fmla="*/ 330994 w 902494"/>
              <a:gd name="connsiteY9" fmla="*/ 0 h 1019175"/>
              <a:gd name="connsiteX0" fmla="*/ 330994 w 902494"/>
              <a:gd name="connsiteY0" fmla="*/ 90488 h 1109663"/>
              <a:gd name="connsiteX1" fmla="*/ 900113 w 902494"/>
              <a:gd name="connsiteY1" fmla="*/ 0 h 1109663"/>
              <a:gd name="connsiteX2" fmla="*/ 902494 w 902494"/>
              <a:gd name="connsiteY2" fmla="*/ 578644 h 1109663"/>
              <a:gd name="connsiteX3" fmla="*/ 566738 w 902494"/>
              <a:gd name="connsiteY3" fmla="*/ 578644 h 1109663"/>
              <a:gd name="connsiteX4" fmla="*/ 566738 w 902494"/>
              <a:gd name="connsiteY4" fmla="*/ 778669 h 1109663"/>
              <a:gd name="connsiteX5" fmla="*/ 459582 w 902494"/>
              <a:gd name="connsiteY5" fmla="*/ 778669 h 1109663"/>
              <a:gd name="connsiteX6" fmla="*/ 459582 w 902494"/>
              <a:gd name="connsiteY6" fmla="*/ 1109663 h 1109663"/>
              <a:gd name="connsiteX7" fmla="*/ 0 w 902494"/>
              <a:gd name="connsiteY7" fmla="*/ 1109663 h 1109663"/>
              <a:gd name="connsiteX8" fmla="*/ 142875 w 902494"/>
              <a:gd name="connsiteY8" fmla="*/ 561976 h 1109663"/>
              <a:gd name="connsiteX9" fmla="*/ 330994 w 902494"/>
              <a:gd name="connsiteY9" fmla="*/ 90488 h 1109663"/>
              <a:gd name="connsiteX0" fmla="*/ 366713 w 902494"/>
              <a:gd name="connsiteY0" fmla="*/ 1 h 1109663"/>
              <a:gd name="connsiteX1" fmla="*/ 900113 w 902494"/>
              <a:gd name="connsiteY1" fmla="*/ 0 h 1109663"/>
              <a:gd name="connsiteX2" fmla="*/ 902494 w 902494"/>
              <a:gd name="connsiteY2" fmla="*/ 578644 h 1109663"/>
              <a:gd name="connsiteX3" fmla="*/ 566738 w 902494"/>
              <a:gd name="connsiteY3" fmla="*/ 578644 h 1109663"/>
              <a:gd name="connsiteX4" fmla="*/ 566738 w 902494"/>
              <a:gd name="connsiteY4" fmla="*/ 778669 h 1109663"/>
              <a:gd name="connsiteX5" fmla="*/ 459582 w 902494"/>
              <a:gd name="connsiteY5" fmla="*/ 778669 h 1109663"/>
              <a:gd name="connsiteX6" fmla="*/ 459582 w 902494"/>
              <a:gd name="connsiteY6" fmla="*/ 1109663 h 1109663"/>
              <a:gd name="connsiteX7" fmla="*/ 0 w 902494"/>
              <a:gd name="connsiteY7" fmla="*/ 1109663 h 1109663"/>
              <a:gd name="connsiteX8" fmla="*/ 142875 w 902494"/>
              <a:gd name="connsiteY8" fmla="*/ 561976 h 1109663"/>
              <a:gd name="connsiteX9" fmla="*/ 366713 w 902494"/>
              <a:gd name="connsiteY9" fmla="*/ 1 h 1109663"/>
              <a:gd name="connsiteX0" fmla="*/ 373856 w 902494"/>
              <a:gd name="connsiteY0" fmla="*/ 0 h 1131093"/>
              <a:gd name="connsiteX1" fmla="*/ 900113 w 902494"/>
              <a:gd name="connsiteY1" fmla="*/ 21430 h 1131093"/>
              <a:gd name="connsiteX2" fmla="*/ 902494 w 902494"/>
              <a:gd name="connsiteY2" fmla="*/ 600074 h 1131093"/>
              <a:gd name="connsiteX3" fmla="*/ 566738 w 902494"/>
              <a:gd name="connsiteY3" fmla="*/ 600074 h 1131093"/>
              <a:gd name="connsiteX4" fmla="*/ 566738 w 902494"/>
              <a:gd name="connsiteY4" fmla="*/ 800099 h 1131093"/>
              <a:gd name="connsiteX5" fmla="*/ 459582 w 902494"/>
              <a:gd name="connsiteY5" fmla="*/ 800099 h 1131093"/>
              <a:gd name="connsiteX6" fmla="*/ 459582 w 902494"/>
              <a:gd name="connsiteY6" fmla="*/ 1131093 h 1131093"/>
              <a:gd name="connsiteX7" fmla="*/ 0 w 902494"/>
              <a:gd name="connsiteY7" fmla="*/ 1131093 h 1131093"/>
              <a:gd name="connsiteX8" fmla="*/ 142875 w 902494"/>
              <a:gd name="connsiteY8" fmla="*/ 583406 h 1131093"/>
              <a:gd name="connsiteX9" fmla="*/ 373856 w 902494"/>
              <a:gd name="connsiteY9" fmla="*/ 0 h 1131093"/>
              <a:gd name="connsiteX0" fmla="*/ 373856 w 902723"/>
              <a:gd name="connsiteY0" fmla="*/ 0 h 1131093"/>
              <a:gd name="connsiteX1" fmla="*/ 902494 w 902723"/>
              <a:gd name="connsiteY1" fmla="*/ 2380 h 1131093"/>
              <a:gd name="connsiteX2" fmla="*/ 902494 w 902723"/>
              <a:gd name="connsiteY2" fmla="*/ 600074 h 1131093"/>
              <a:gd name="connsiteX3" fmla="*/ 566738 w 902723"/>
              <a:gd name="connsiteY3" fmla="*/ 600074 h 1131093"/>
              <a:gd name="connsiteX4" fmla="*/ 566738 w 902723"/>
              <a:gd name="connsiteY4" fmla="*/ 800099 h 1131093"/>
              <a:gd name="connsiteX5" fmla="*/ 459582 w 902723"/>
              <a:gd name="connsiteY5" fmla="*/ 800099 h 1131093"/>
              <a:gd name="connsiteX6" fmla="*/ 459582 w 902723"/>
              <a:gd name="connsiteY6" fmla="*/ 1131093 h 1131093"/>
              <a:gd name="connsiteX7" fmla="*/ 0 w 902723"/>
              <a:gd name="connsiteY7" fmla="*/ 1131093 h 1131093"/>
              <a:gd name="connsiteX8" fmla="*/ 142875 w 902723"/>
              <a:gd name="connsiteY8" fmla="*/ 583406 h 1131093"/>
              <a:gd name="connsiteX9" fmla="*/ 373856 w 902723"/>
              <a:gd name="connsiteY9" fmla="*/ 0 h 113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2723" h="1131093">
                <a:moveTo>
                  <a:pt x="373856" y="0"/>
                </a:moveTo>
                <a:lnTo>
                  <a:pt x="902494" y="2380"/>
                </a:lnTo>
                <a:cubicBezTo>
                  <a:pt x="903288" y="195261"/>
                  <a:pt x="901700" y="407193"/>
                  <a:pt x="902494" y="600074"/>
                </a:cubicBezTo>
                <a:lnTo>
                  <a:pt x="566738" y="600074"/>
                </a:lnTo>
                <a:lnTo>
                  <a:pt x="566738" y="800099"/>
                </a:lnTo>
                <a:lnTo>
                  <a:pt x="459582" y="800099"/>
                </a:lnTo>
                <a:lnTo>
                  <a:pt x="459582" y="1131093"/>
                </a:lnTo>
                <a:lnTo>
                  <a:pt x="0" y="1131093"/>
                </a:lnTo>
                <a:lnTo>
                  <a:pt x="142875" y="583406"/>
                </a:lnTo>
                <a:lnTo>
                  <a:pt x="373856" y="0"/>
                </a:lnTo>
                <a:close/>
              </a:path>
            </a:pathLst>
          </a:custGeom>
          <a:pattFill prst="pct5">
            <a:fgClr>
              <a:schemeClr val="tx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3A41FE75-2555-CEC4-DBD1-4EB2318507E1}"/>
              </a:ext>
            </a:extLst>
          </p:cNvPr>
          <p:cNvSpPr txBox="1">
            <a:spLocks noGrp="1" noRot="1" noMove="1" noResize="1" noEditPoints="1" noAdjustHandles="1" noChangeArrowheads="1" noChangeShapeType="1"/>
          </p:cNvSpPr>
          <p:nvPr/>
        </p:nvSpPr>
        <p:spPr>
          <a:xfrm>
            <a:off x="5370823" y="2615326"/>
            <a:ext cx="348172" cy="246221"/>
          </a:xfrm>
          <a:prstGeom prst="rect">
            <a:avLst/>
          </a:prstGeom>
          <a:solidFill>
            <a:schemeClr val="bg1"/>
          </a:solidFill>
          <a:ln>
            <a:solidFill>
              <a:schemeClr val="accent1">
                <a:shade val="15000"/>
              </a:schemeClr>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15243E"/>
                </a:solidFill>
                <a:effectLst/>
                <a:uLnTx/>
                <a:uFillTx/>
                <a:latin typeface="Aptos" panose="02110004020202020204"/>
                <a:ea typeface="+mn-ea"/>
                <a:cs typeface="+mn-cs"/>
              </a:rPr>
              <a:t>Ivy</a:t>
            </a:r>
          </a:p>
        </p:txBody>
      </p:sp>
      <p:sp>
        <p:nvSpPr>
          <p:cNvPr id="14" name="Freeform: Shape 13">
            <a:extLst>
              <a:ext uri="{FF2B5EF4-FFF2-40B4-BE49-F238E27FC236}">
                <a16:creationId xmlns:a16="http://schemas.microsoft.com/office/drawing/2014/main" id="{C22C53BA-5E0C-EF9A-E2F7-9EA846877B82}"/>
              </a:ext>
            </a:extLst>
          </p:cNvPr>
          <p:cNvSpPr>
            <a:spLocks noGrp="1" noRot="1" noMove="1" noResize="1" noEditPoints="1" noAdjustHandles="1" noChangeArrowheads="1" noChangeShapeType="1"/>
          </p:cNvSpPr>
          <p:nvPr/>
        </p:nvSpPr>
        <p:spPr>
          <a:xfrm>
            <a:off x="5555456" y="1216819"/>
            <a:ext cx="2609850" cy="897731"/>
          </a:xfrm>
          <a:custGeom>
            <a:avLst/>
            <a:gdLst>
              <a:gd name="connsiteX0" fmla="*/ 2609850 w 2609850"/>
              <a:gd name="connsiteY0" fmla="*/ 897731 h 897731"/>
              <a:gd name="connsiteX1" fmla="*/ 0 w 2609850"/>
              <a:gd name="connsiteY1" fmla="*/ 897731 h 897731"/>
              <a:gd name="connsiteX2" fmla="*/ 390525 w 2609850"/>
              <a:gd name="connsiteY2" fmla="*/ 0 h 897731"/>
              <a:gd name="connsiteX3" fmla="*/ 2607469 w 2609850"/>
              <a:gd name="connsiteY3" fmla="*/ 0 h 897731"/>
              <a:gd name="connsiteX4" fmla="*/ 2609850 w 2609850"/>
              <a:gd name="connsiteY4" fmla="*/ 897731 h 897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9850" h="897731">
                <a:moveTo>
                  <a:pt x="2609850" y="897731"/>
                </a:moveTo>
                <a:lnTo>
                  <a:pt x="0" y="897731"/>
                </a:lnTo>
                <a:lnTo>
                  <a:pt x="390525" y="0"/>
                </a:lnTo>
                <a:lnTo>
                  <a:pt x="2607469" y="0"/>
                </a:lnTo>
                <a:cubicBezTo>
                  <a:pt x="2608263" y="299244"/>
                  <a:pt x="2609056" y="598487"/>
                  <a:pt x="2609850" y="897731"/>
                </a:cubicBezTo>
                <a:close/>
              </a:path>
            </a:pathLst>
          </a:custGeom>
          <a:pattFill prst="wdUpDiag">
            <a:fgClr>
              <a:schemeClr val="tx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3A95D5E4-956B-4EC6-CFAC-4635A2C42E83}"/>
              </a:ext>
            </a:extLst>
          </p:cNvPr>
          <p:cNvSpPr txBox="1">
            <a:spLocks noGrp="1" noRot="1" noMove="1" noResize="1" noEditPoints="1" noAdjustHandles="1" noChangeArrowheads="1" noChangeShapeType="1"/>
          </p:cNvSpPr>
          <p:nvPr/>
        </p:nvSpPr>
        <p:spPr>
          <a:xfrm>
            <a:off x="6624948" y="1536621"/>
            <a:ext cx="644728" cy="246221"/>
          </a:xfrm>
          <a:prstGeom prst="rect">
            <a:avLst/>
          </a:prstGeom>
          <a:solidFill>
            <a:schemeClr val="bg1"/>
          </a:solidFill>
          <a:ln>
            <a:solidFill>
              <a:schemeClr val="accent1">
                <a:shade val="15000"/>
              </a:schemeClr>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15243E"/>
                </a:solidFill>
                <a:effectLst/>
                <a:uLnTx/>
                <a:uFillTx/>
                <a:latin typeface="Aptos" panose="02110004020202020204"/>
                <a:ea typeface="+mn-ea"/>
                <a:cs typeface="+mn-cs"/>
              </a:rPr>
              <a:t>Phoenix</a:t>
            </a:r>
          </a:p>
        </p:txBody>
      </p:sp>
      <p:pic>
        <p:nvPicPr>
          <p:cNvPr id="8" name="Picture 7" descr="A logo with white circles&#10;&#10;Description automatically generated">
            <a:extLst>
              <a:ext uri="{FF2B5EF4-FFF2-40B4-BE49-F238E27FC236}">
                <a16:creationId xmlns:a16="http://schemas.microsoft.com/office/drawing/2014/main" id="{2771FE07-9F89-D243-B76D-46263D3C59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2" name="Title 1">
            <a:extLst>
              <a:ext uri="{FF2B5EF4-FFF2-40B4-BE49-F238E27FC236}">
                <a16:creationId xmlns:a16="http://schemas.microsoft.com/office/drawing/2014/main" id="{75085B9B-56E8-55F7-FDA3-5795FA9E84EF}"/>
              </a:ext>
            </a:extLst>
          </p:cNvPr>
          <p:cNvSpPr>
            <a:spLocks noGrp="1"/>
          </p:cNvSpPr>
          <p:nvPr>
            <p:ph type="title"/>
          </p:nvPr>
        </p:nvSpPr>
        <p:spPr/>
        <p:txBody>
          <a:bodyPr/>
          <a:lstStyle/>
          <a:p>
            <a:r>
              <a:rPr lang="en-GB"/>
              <a:t>Oak Square Phase Plan</a:t>
            </a:r>
          </a:p>
        </p:txBody>
      </p:sp>
    </p:spTree>
    <p:extLst>
      <p:ext uri="{BB962C8B-B14F-4D97-AF65-F5344CB8AC3E}">
        <p14:creationId xmlns:p14="http://schemas.microsoft.com/office/powerpoint/2010/main" val="35071853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DE34-BE01-71FF-5883-7F5518075D7C}"/>
              </a:ext>
            </a:extLst>
          </p:cNvPr>
          <p:cNvSpPr>
            <a:spLocks noGrp="1"/>
          </p:cNvSpPr>
          <p:nvPr>
            <p:ph type="title"/>
          </p:nvPr>
        </p:nvSpPr>
        <p:spPr/>
        <p:txBody>
          <a:bodyPr/>
          <a:lstStyle/>
          <a:p>
            <a:r>
              <a:rPr lang="en-GB">
                <a:cs typeface="Arial"/>
              </a:rPr>
              <a:t>Progress – On Site.</a:t>
            </a:r>
            <a:endParaRPr lang="en-GB"/>
          </a:p>
        </p:txBody>
      </p:sp>
      <p:sp>
        <p:nvSpPr>
          <p:cNvPr id="3" name="Text Placeholder 2">
            <a:extLst>
              <a:ext uri="{FF2B5EF4-FFF2-40B4-BE49-F238E27FC236}">
                <a16:creationId xmlns:a16="http://schemas.microsoft.com/office/drawing/2014/main" id="{AABEF988-E09A-1DF3-C110-734B876B10C8}"/>
              </a:ext>
            </a:extLst>
          </p:cNvPr>
          <p:cNvSpPr>
            <a:spLocks noGrp="1"/>
          </p:cNvSpPr>
          <p:nvPr>
            <p:ph type="body" sz="quarter" idx="10"/>
          </p:nvPr>
        </p:nvSpPr>
        <p:spPr>
          <a:xfrm>
            <a:off x="285846" y="1686802"/>
            <a:ext cx="11233150" cy="4540468"/>
          </a:xfrm>
        </p:spPr>
        <p:txBody>
          <a:bodyPr lIns="91440" tIns="45720" rIns="91440" bIns="45720" anchor="t"/>
          <a:lstStyle/>
          <a:p>
            <a:pPr marL="0" indent="0">
              <a:buNone/>
            </a:pPr>
            <a:r>
              <a:rPr lang="en-US" sz="1600" b="1">
                <a:cs typeface="Arial"/>
              </a:rPr>
              <a:t>Phase 1</a:t>
            </a:r>
            <a:endParaRPr lang="en-US" sz="1600">
              <a:cs typeface="Arial"/>
            </a:endParaRPr>
          </a:p>
          <a:p>
            <a:r>
              <a:rPr lang="en-US" sz="1600">
                <a:cs typeface="Arial"/>
              </a:rPr>
              <a:t>New Masonry support design completed. Additional Masonry Support manufactured and delivered. Inner leaf works completed. New masonry support installation has commenced on Level 1.</a:t>
            </a:r>
          </a:p>
          <a:p>
            <a:pPr marL="0" indent="0">
              <a:buNone/>
            </a:pPr>
            <a:endParaRPr lang="en-US" sz="1600">
              <a:cs typeface="Arial"/>
            </a:endParaRPr>
          </a:p>
          <a:p>
            <a:pPr marL="0" indent="0">
              <a:buNone/>
            </a:pPr>
            <a:r>
              <a:rPr lang="en-US" sz="1600" b="1">
                <a:cs typeface="Arial"/>
              </a:rPr>
              <a:t>Phase 2</a:t>
            </a:r>
          </a:p>
          <a:p>
            <a:r>
              <a:rPr lang="en-US" sz="1600">
                <a:cs typeface="Arial"/>
              </a:rPr>
              <a:t>Completed &amp; Scaffold Struck.</a:t>
            </a:r>
          </a:p>
          <a:p>
            <a:endParaRPr lang="en-US" sz="1600" b="1">
              <a:cs typeface="Arial"/>
            </a:endParaRPr>
          </a:p>
          <a:p>
            <a:pPr marL="0" indent="0">
              <a:buNone/>
            </a:pPr>
            <a:r>
              <a:rPr lang="en-US" sz="1600" b="1">
                <a:cs typeface="Arial"/>
              </a:rPr>
              <a:t>Phase 3</a:t>
            </a:r>
          </a:p>
          <a:p>
            <a:r>
              <a:rPr lang="en-US" sz="1600">
                <a:cs typeface="Arial"/>
              </a:rPr>
              <a:t>Completed &amp; Scaffold Struck.</a:t>
            </a:r>
          </a:p>
          <a:p>
            <a:r>
              <a:rPr lang="en-US" sz="1600">
                <a:cs typeface="Arial"/>
              </a:rPr>
              <a:t>Small section remains to provide required support to scaffold staircase which will be struck along with Phase 1 scaffold.</a:t>
            </a:r>
          </a:p>
          <a:p>
            <a:pPr marL="0" indent="0">
              <a:buNone/>
            </a:pPr>
            <a:endParaRPr lang="en-US" sz="1600">
              <a:cs typeface="Arial"/>
            </a:endParaRPr>
          </a:p>
          <a:p>
            <a:pPr marL="0" indent="0">
              <a:buNone/>
            </a:pPr>
            <a:r>
              <a:rPr lang="en-US" sz="1600" b="1">
                <a:cs typeface="Arial"/>
              </a:rPr>
              <a:t>Phase 4</a:t>
            </a:r>
            <a:endParaRPr lang="en-US" sz="1600"/>
          </a:p>
          <a:p>
            <a:r>
              <a:rPr lang="en-US" sz="1600">
                <a:cs typeface="Arial"/>
              </a:rPr>
              <a:t>Completed &amp; Scaffold Struck.</a:t>
            </a:r>
          </a:p>
          <a:p>
            <a:endParaRPr lang="en-US" sz="1600">
              <a:solidFill>
                <a:srgbClr val="FF0000"/>
              </a:solidFill>
              <a:cs typeface="Arial"/>
            </a:endParaRPr>
          </a:p>
        </p:txBody>
      </p:sp>
      <p:pic>
        <p:nvPicPr>
          <p:cNvPr id="4" name="Picture 3" descr="A logo with white circles&#10;&#10;Description automatically generated">
            <a:extLst>
              <a:ext uri="{FF2B5EF4-FFF2-40B4-BE49-F238E27FC236}">
                <a16:creationId xmlns:a16="http://schemas.microsoft.com/office/drawing/2014/main" id="{E6DA7E14-0C9E-AF3C-A4C5-E62AD47B28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Tree>
    <p:extLst>
      <p:ext uri="{BB962C8B-B14F-4D97-AF65-F5344CB8AC3E}">
        <p14:creationId xmlns:p14="http://schemas.microsoft.com/office/powerpoint/2010/main" val="57988909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DE34-BE01-71FF-5883-7F5518075D7C}"/>
              </a:ext>
            </a:extLst>
          </p:cNvPr>
          <p:cNvSpPr>
            <a:spLocks noGrp="1"/>
          </p:cNvSpPr>
          <p:nvPr>
            <p:ph type="title"/>
          </p:nvPr>
        </p:nvSpPr>
        <p:spPr/>
        <p:txBody>
          <a:bodyPr/>
          <a:lstStyle/>
          <a:p>
            <a:r>
              <a:rPr lang="en-GB">
                <a:cs typeface="Arial"/>
              </a:rPr>
              <a:t>Progress – On Site.</a:t>
            </a:r>
            <a:endParaRPr lang="en-GB"/>
          </a:p>
        </p:txBody>
      </p:sp>
      <p:sp>
        <p:nvSpPr>
          <p:cNvPr id="3" name="Text Placeholder 2">
            <a:extLst>
              <a:ext uri="{FF2B5EF4-FFF2-40B4-BE49-F238E27FC236}">
                <a16:creationId xmlns:a16="http://schemas.microsoft.com/office/drawing/2014/main" id="{AABEF988-E09A-1DF3-C110-734B876B10C8}"/>
              </a:ext>
            </a:extLst>
          </p:cNvPr>
          <p:cNvSpPr>
            <a:spLocks noGrp="1"/>
          </p:cNvSpPr>
          <p:nvPr>
            <p:ph type="body" sz="quarter" idx="10"/>
          </p:nvPr>
        </p:nvSpPr>
        <p:spPr>
          <a:xfrm>
            <a:off x="285846" y="1587816"/>
            <a:ext cx="11233150" cy="4890621"/>
          </a:xfrm>
        </p:spPr>
        <p:txBody>
          <a:bodyPr lIns="91440" tIns="45720" rIns="91440" bIns="45720" anchor="t"/>
          <a:lstStyle/>
          <a:p>
            <a:pPr marL="0" indent="0">
              <a:buNone/>
            </a:pPr>
            <a:r>
              <a:rPr lang="en-US" sz="1600" b="1">
                <a:cs typeface="Arial"/>
              </a:rPr>
              <a:t>Phase 5W</a:t>
            </a:r>
          </a:p>
          <a:p>
            <a:r>
              <a:rPr lang="en-US" sz="1600">
                <a:cs typeface="Arial"/>
              </a:rPr>
              <a:t>Completed &amp; Scaffold Struck.</a:t>
            </a:r>
          </a:p>
          <a:p>
            <a:pPr marL="0" indent="0">
              <a:buNone/>
            </a:pPr>
            <a:endParaRPr lang="en-US" sz="1600">
              <a:cs typeface="Arial"/>
            </a:endParaRPr>
          </a:p>
          <a:p>
            <a:pPr marL="0" indent="0">
              <a:buNone/>
            </a:pPr>
            <a:r>
              <a:rPr lang="en-US" sz="1600" b="1">
                <a:cs typeface="Arial"/>
              </a:rPr>
              <a:t>Phase 6 </a:t>
            </a:r>
          </a:p>
          <a:p>
            <a:r>
              <a:rPr lang="en-US" sz="1600">
                <a:cs typeface="Arial"/>
              </a:rPr>
              <a:t>Cladding Sub Grid installation completed, and Terracotta tile installation commenced and progressing.</a:t>
            </a:r>
          </a:p>
          <a:p>
            <a:r>
              <a:rPr lang="en-US" sz="1600">
                <a:cs typeface="Arial"/>
              </a:rPr>
              <a:t>Render works completed Level 2 to Roof.</a:t>
            </a:r>
          </a:p>
          <a:p>
            <a:r>
              <a:rPr lang="en-US" sz="1600">
                <a:cs typeface="Arial"/>
              </a:rPr>
              <a:t>Scaffold Strike due to commence in August 2026 and to be completed during December 2026.</a:t>
            </a:r>
          </a:p>
          <a:p>
            <a:endParaRPr lang="en-US" sz="1600">
              <a:cs typeface="Arial"/>
            </a:endParaRPr>
          </a:p>
          <a:p>
            <a:pPr marL="0" indent="0">
              <a:buNone/>
            </a:pPr>
            <a:r>
              <a:rPr lang="en-US" sz="1600" b="1">
                <a:cs typeface="Arial"/>
              </a:rPr>
              <a:t>Phase 7 </a:t>
            </a:r>
            <a:endParaRPr lang="en-US" sz="1600"/>
          </a:p>
          <a:p>
            <a:r>
              <a:rPr lang="en-US" sz="1600">
                <a:cs typeface="Arial"/>
              </a:rPr>
              <a:t>New Outer leaf blockwork completed.</a:t>
            </a:r>
          </a:p>
          <a:p>
            <a:r>
              <a:rPr lang="en-US" sz="1600">
                <a:cs typeface="Arial"/>
              </a:rPr>
              <a:t>Cladding Sub Grid Installation nearing completion.</a:t>
            </a:r>
          </a:p>
          <a:p>
            <a:r>
              <a:rPr lang="en-US" sz="1600">
                <a:cs typeface="Arial"/>
              </a:rPr>
              <a:t>Scaffold Strike due to commence in October 2026 and to be completed during March 2027.</a:t>
            </a:r>
          </a:p>
          <a:p>
            <a:endParaRPr lang="en-US" sz="1600">
              <a:cs typeface="Arial"/>
            </a:endParaRPr>
          </a:p>
          <a:p>
            <a:endParaRPr lang="en-US" sz="1600">
              <a:cs typeface="Arial"/>
            </a:endParaRPr>
          </a:p>
          <a:p>
            <a:endParaRPr lang="en-US" sz="1600">
              <a:cs typeface="Arial"/>
            </a:endParaRPr>
          </a:p>
          <a:p>
            <a:endParaRPr lang="en-US" sz="1600">
              <a:solidFill>
                <a:srgbClr val="FF0000"/>
              </a:solidFill>
              <a:cs typeface="Arial"/>
            </a:endParaRPr>
          </a:p>
        </p:txBody>
      </p:sp>
      <p:pic>
        <p:nvPicPr>
          <p:cNvPr id="4" name="Picture 3" descr="A logo with white circles&#10;&#10;Description automatically generated">
            <a:extLst>
              <a:ext uri="{FF2B5EF4-FFF2-40B4-BE49-F238E27FC236}">
                <a16:creationId xmlns:a16="http://schemas.microsoft.com/office/drawing/2014/main" id="{5E6E1B36-1AF8-BFCB-49EE-14B7136BEE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747" y="217834"/>
            <a:ext cx="1805124" cy="735342"/>
          </a:xfrm>
          <a:prstGeom prst="rect">
            <a:avLst/>
          </a:prstGeom>
        </p:spPr>
      </p:pic>
    </p:spTree>
    <p:extLst>
      <p:ext uri="{BB962C8B-B14F-4D97-AF65-F5344CB8AC3E}">
        <p14:creationId xmlns:p14="http://schemas.microsoft.com/office/powerpoint/2010/main" val="210801251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DE34-BE01-71FF-5883-7F5518075D7C}"/>
              </a:ext>
            </a:extLst>
          </p:cNvPr>
          <p:cNvSpPr>
            <a:spLocks noGrp="1"/>
          </p:cNvSpPr>
          <p:nvPr>
            <p:ph type="title"/>
          </p:nvPr>
        </p:nvSpPr>
        <p:spPr>
          <a:xfrm>
            <a:off x="225503" y="3702286"/>
            <a:ext cx="8332828" cy="765753"/>
          </a:xfrm>
        </p:spPr>
        <p:txBody>
          <a:bodyPr/>
          <a:lstStyle/>
          <a:p>
            <a:r>
              <a:rPr lang="en-GB">
                <a:cs typeface="Arial"/>
              </a:rPr>
              <a:t>Progress – Design.</a:t>
            </a:r>
            <a:endParaRPr lang="en-GB"/>
          </a:p>
        </p:txBody>
      </p:sp>
      <p:sp>
        <p:nvSpPr>
          <p:cNvPr id="3" name="Text Placeholder 2">
            <a:extLst>
              <a:ext uri="{FF2B5EF4-FFF2-40B4-BE49-F238E27FC236}">
                <a16:creationId xmlns:a16="http://schemas.microsoft.com/office/drawing/2014/main" id="{AABEF988-E09A-1DF3-C110-734B876B10C8}"/>
              </a:ext>
            </a:extLst>
          </p:cNvPr>
          <p:cNvSpPr>
            <a:spLocks noGrp="1"/>
          </p:cNvSpPr>
          <p:nvPr>
            <p:ph type="body" sz="quarter" idx="10"/>
          </p:nvPr>
        </p:nvSpPr>
        <p:spPr>
          <a:xfrm>
            <a:off x="479425" y="4524084"/>
            <a:ext cx="11233150" cy="2209122"/>
          </a:xfrm>
        </p:spPr>
        <p:txBody>
          <a:bodyPr lIns="91440" tIns="45720" rIns="91440" bIns="45720" anchor="t"/>
          <a:lstStyle/>
          <a:p>
            <a:pPr marL="0" indent="0">
              <a:buNone/>
            </a:pPr>
            <a:r>
              <a:rPr lang="en-US" sz="1600" b="1">
                <a:cs typeface="Arial"/>
              </a:rPr>
              <a:t>New Masonry Support</a:t>
            </a:r>
            <a:endParaRPr lang="en-US" sz="1600">
              <a:cs typeface="Arial"/>
            </a:endParaRPr>
          </a:p>
          <a:p>
            <a:r>
              <a:rPr lang="en-US" sz="1600">
                <a:cs typeface="Arial"/>
              </a:rPr>
              <a:t>Phase 1 Design complete.</a:t>
            </a:r>
          </a:p>
          <a:p>
            <a:endParaRPr lang="en-US" sz="1600">
              <a:cs typeface="Arial"/>
            </a:endParaRPr>
          </a:p>
          <a:p>
            <a:pPr marL="0" indent="0">
              <a:buNone/>
            </a:pPr>
            <a:r>
              <a:rPr lang="en-US" sz="1600" b="1">
                <a:cs typeface="Arial"/>
              </a:rPr>
              <a:t>New Cladding Design</a:t>
            </a:r>
          </a:p>
          <a:p>
            <a:r>
              <a:rPr lang="en-US" sz="1600">
                <a:cs typeface="Arial"/>
              </a:rPr>
              <a:t>Design complete.</a:t>
            </a:r>
          </a:p>
          <a:p>
            <a:r>
              <a:rPr lang="en-US" sz="1600">
                <a:cs typeface="Arial"/>
              </a:rPr>
              <a:t>All material required to complete is currently in our “off site” storage facility and will be delivered to site when required.</a:t>
            </a:r>
          </a:p>
        </p:txBody>
      </p:sp>
      <p:pic>
        <p:nvPicPr>
          <p:cNvPr id="4" name="Picture 3" descr="A logo with white circles&#10;&#10;Description automatically generated">
            <a:extLst>
              <a:ext uri="{FF2B5EF4-FFF2-40B4-BE49-F238E27FC236}">
                <a16:creationId xmlns:a16="http://schemas.microsoft.com/office/drawing/2014/main" id="{CEEA3213-EA50-32E1-A125-6058A86540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5" name="Title 1">
            <a:extLst>
              <a:ext uri="{FF2B5EF4-FFF2-40B4-BE49-F238E27FC236}">
                <a16:creationId xmlns:a16="http://schemas.microsoft.com/office/drawing/2014/main" id="{91A4CBAC-3827-7DDD-2B96-4495053DA016}"/>
              </a:ext>
            </a:extLst>
          </p:cNvPr>
          <p:cNvSpPr txBox="1">
            <a:spLocks/>
          </p:cNvSpPr>
          <p:nvPr/>
        </p:nvSpPr>
        <p:spPr>
          <a:xfrm>
            <a:off x="285846" y="951460"/>
            <a:ext cx="8332828" cy="7657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a:ln>
                  <a:noFill/>
                </a:ln>
                <a:solidFill>
                  <a:srgbClr val="15243E"/>
                </a:solidFill>
                <a:effectLst/>
                <a:uLnTx/>
                <a:uFillTx/>
                <a:latin typeface="Aptos Display" panose="02110004020202020204"/>
                <a:ea typeface="+mj-ea"/>
                <a:cs typeface="Arial"/>
              </a:rPr>
              <a:t>Progress – On Site.</a:t>
            </a:r>
            <a:endParaRPr kumimoji="0" lang="en-GB" sz="4000" b="1" i="0" u="none" strike="noStrike" kern="1200" cap="none" spc="0" normalizeH="0" baseline="0" noProof="0">
              <a:ln>
                <a:noFill/>
              </a:ln>
              <a:solidFill>
                <a:srgbClr val="15243E"/>
              </a:solidFill>
              <a:effectLst/>
              <a:uLnTx/>
              <a:uFillTx/>
              <a:latin typeface="Aptos Display" panose="02110004020202020204"/>
              <a:ea typeface="+mj-ea"/>
              <a:cs typeface="+mj-cs"/>
            </a:endParaRPr>
          </a:p>
        </p:txBody>
      </p:sp>
      <p:sp>
        <p:nvSpPr>
          <p:cNvPr id="6" name="Text Placeholder 2">
            <a:extLst>
              <a:ext uri="{FF2B5EF4-FFF2-40B4-BE49-F238E27FC236}">
                <a16:creationId xmlns:a16="http://schemas.microsoft.com/office/drawing/2014/main" id="{08D534AE-FFBC-115C-5146-AF3C6BA1AF02}"/>
              </a:ext>
            </a:extLst>
          </p:cNvPr>
          <p:cNvSpPr txBox="1">
            <a:spLocks/>
          </p:cNvSpPr>
          <p:nvPr/>
        </p:nvSpPr>
        <p:spPr>
          <a:xfrm>
            <a:off x="285846" y="1587816"/>
            <a:ext cx="11233150" cy="211447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None/>
              <a:tabLst/>
              <a:defRPr/>
            </a:pPr>
            <a:r>
              <a:rPr kumimoji="0" lang="en-US" sz="1600" b="1" i="0" u="none" strike="noStrike" kern="1200" cap="none" spc="0" normalizeH="0" baseline="0" noProof="0">
                <a:ln>
                  <a:noFill/>
                </a:ln>
                <a:solidFill>
                  <a:srgbClr val="15243E"/>
                </a:solidFill>
                <a:effectLst/>
                <a:uLnTx/>
                <a:uFillTx/>
                <a:latin typeface="Aptos Display" panose="02110004020202020204"/>
                <a:ea typeface="+mn-ea"/>
                <a:cs typeface="Arial"/>
              </a:rPr>
              <a:t>Phase 5N </a:t>
            </a: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r>
              <a:rPr kumimoji="0" lang="en-US" sz="1600" b="0" i="0" u="none" strike="noStrike" kern="1200" cap="none" spc="0" normalizeH="0" baseline="0" noProof="0">
                <a:ln>
                  <a:noFill/>
                </a:ln>
                <a:solidFill>
                  <a:srgbClr val="15243E"/>
                </a:solidFill>
                <a:effectLst/>
                <a:uLnTx/>
                <a:uFillTx/>
                <a:latin typeface="Aptos Display" panose="02110004020202020204"/>
                <a:ea typeface="+mn-ea"/>
                <a:cs typeface="Arial"/>
              </a:rPr>
              <a:t>New Masonry Support installation &amp; Outer Leaf Completed.</a:t>
            </a: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r>
              <a:rPr kumimoji="0" lang="en-US" sz="1600" b="0" i="0" u="none" strike="noStrike" kern="1200" cap="none" spc="0" normalizeH="0" baseline="0" noProof="0">
                <a:ln>
                  <a:noFill/>
                </a:ln>
                <a:solidFill>
                  <a:srgbClr val="15243E"/>
                </a:solidFill>
                <a:effectLst/>
                <a:uLnTx/>
                <a:uFillTx/>
                <a:latin typeface="Aptos Display" panose="02110004020202020204"/>
                <a:ea typeface="+mn-ea"/>
                <a:cs typeface="Arial"/>
              </a:rPr>
              <a:t>Window Membrane installation nearing completion.</a:t>
            </a: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r>
              <a:rPr kumimoji="0" lang="en-US" sz="1600" b="0" i="0" u="none" strike="noStrike" kern="1200" cap="none" spc="0" normalizeH="0" baseline="0" noProof="0">
                <a:ln>
                  <a:noFill/>
                </a:ln>
                <a:solidFill>
                  <a:srgbClr val="15243E"/>
                </a:solidFill>
                <a:effectLst/>
                <a:uLnTx/>
                <a:uFillTx/>
                <a:latin typeface="Aptos Display" panose="02110004020202020204"/>
                <a:ea typeface="+mn-ea"/>
                <a:cs typeface="Arial"/>
              </a:rPr>
              <a:t>Cladding Sub grid Installation commenced.</a:t>
            </a: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r>
              <a:rPr kumimoji="0" lang="en-US" sz="1600" b="0" i="0" u="none" strike="noStrike" kern="1200" cap="none" spc="0" normalizeH="0" baseline="0" noProof="0">
                <a:ln>
                  <a:noFill/>
                </a:ln>
                <a:solidFill>
                  <a:srgbClr val="15243E"/>
                </a:solidFill>
                <a:effectLst/>
                <a:uLnTx/>
                <a:uFillTx/>
                <a:latin typeface="Aptos Display" panose="02110004020202020204"/>
                <a:ea typeface="+mn-ea"/>
                <a:cs typeface="Arial"/>
              </a:rPr>
              <a:t>Monar Flex &amp; Scaffold Canopy removed and Debris Netting installed.</a:t>
            </a: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r>
              <a:rPr kumimoji="0" lang="en-US" sz="1600" b="0" i="0" u="none" strike="noStrike" kern="1200" cap="none" spc="0" normalizeH="0" baseline="0" noProof="0">
                <a:ln>
                  <a:noFill/>
                </a:ln>
                <a:solidFill>
                  <a:srgbClr val="15243E"/>
                </a:solidFill>
                <a:effectLst/>
                <a:uLnTx/>
                <a:uFillTx/>
                <a:latin typeface="Aptos Display" panose="02110004020202020204"/>
                <a:ea typeface="+mn-ea"/>
                <a:cs typeface="Arial"/>
              </a:rPr>
              <a:t>Scaffold Strike due to commence in December 2026 and to be completed during April 2027.</a:t>
            </a: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endParaRPr kumimoji="0" lang="en-US" sz="1600" b="0" i="0" u="none" strike="noStrike" kern="1200" cap="none" spc="0" normalizeH="0" baseline="0" noProof="0">
              <a:ln>
                <a:noFill/>
              </a:ln>
              <a:solidFill>
                <a:srgbClr val="15243E"/>
              </a:solidFill>
              <a:effectLst/>
              <a:uLnTx/>
              <a:uFillTx/>
              <a:latin typeface="Aptos Display" panose="02110004020202020204"/>
              <a:ea typeface="+mn-ea"/>
              <a:cs typeface="Arial"/>
            </a:endParaRP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endParaRPr kumimoji="0" lang="en-US" sz="1600" b="0" i="0" u="none" strike="noStrike" kern="1200" cap="none" spc="0" normalizeH="0" baseline="0" noProof="0">
              <a:ln>
                <a:noFill/>
              </a:ln>
              <a:solidFill>
                <a:srgbClr val="15243E"/>
              </a:solidFill>
              <a:effectLst/>
              <a:uLnTx/>
              <a:uFillTx/>
              <a:latin typeface="Aptos Display" panose="02110004020202020204"/>
              <a:ea typeface="+mn-ea"/>
              <a:cs typeface="Arial"/>
            </a:endParaRP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endParaRPr kumimoji="0" lang="en-US" sz="1600" b="0" i="0" u="none" strike="noStrike" kern="1200" cap="none" spc="0" normalizeH="0" baseline="0" noProof="0">
              <a:ln>
                <a:noFill/>
              </a:ln>
              <a:solidFill>
                <a:srgbClr val="15243E"/>
              </a:solidFill>
              <a:effectLst/>
              <a:uLnTx/>
              <a:uFillTx/>
              <a:latin typeface="Aptos Display" panose="02110004020202020204"/>
              <a:ea typeface="+mn-ea"/>
              <a:cs typeface="Arial"/>
            </a:endParaRPr>
          </a:p>
          <a:p>
            <a:pPr marL="228600" marR="0" lvl="0" indent="-228600" algn="l" defTabSz="914400" rtl="0" eaLnBrk="1" fontAlgn="auto" latinLnBrk="0" hangingPunct="1">
              <a:lnSpc>
                <a:spcPct val="90000"/>
              </a:lnSpc>
              <a:spcBef>
                <a:spcPts val="1000"/>
              </a:spcBef>
              <a:spcAft>
                <a:spcPts val="0"/>
              </a:spcAft>
              <a:buClr>
                <a:srgbClr val="00A7B6"/>
              </a:buClr>
              <a:buSzTx/>
              <a:buFont typeface="Arial" panose="020B0604020202020204" pitchFamily="34" charset="0"/>
              <a:buChar char="•"/>
              <a:tabLst/>
              <a:defRPr/>
            </a:pPr>
            <a:endParaRPr kumimoji="0" lang="en-US" sz="1600" b="0" i="0" u="none" strike="noStrike" kern="1200" cap="none" spc="0" normalizeH="0" baseline="0" noProof="0">
              <a:ln>
                <a:noFill/>
              </a:ln>
              <a:solidFill>
                <a:srgbClr val="FF0000"/>
              </a:solidFill>
              <a:effectLst/>
              <a:uLnTx/>
              <a:uFillTx/>
              <a:latin typeface="Aptos Display" panose="02110004020202020204"/>
              <a:ea typeface="+mn-ea"/>
              <a:cs typeface="Arial"/>
            </a:endParaRPr>
          </a:p>
        </p:txBody>
      </p:sp>
    </p:spTree>
    <p:extLst>
      <p:ext uri="{BB962C8B-B14F-4D97-AF65-F5344CB8AC3E}">
        <p14:creationId xmlns:p14="http://schemas.microsoft.com/office/powerpoint/2010/main" val="88188921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B524C-E035-453D-5652-3668511161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C5DE42-4B29-E52B-F81F-29BE533C338A}"/>
              </a:ext>
            </a:extLst>
          </p:cNvPr>
          <p:cNvSpPr>
            <a:spLocks noGrp="1"/>
          </p:cNvSpPr>
          <p:nvPr>
            <p:ph type="title"/>
          </p:nvPr>
        </p:nvSpPr>
        <p:spPr/>
        <p:txBody>
          <a:bodyPr>
            <a:normAutofit/>
          </a:bodyPr>
          <a:lstStyle/>
          <a:p>
            <a:r>
              <a:rPr lang="en-GB">
                <a:cs typeface="Arial"/>
              </a:rPr>
              <a:t>Anticipated Scaffolding Works</a:t>
            </a:r>
            <a:endParaRPr lang="en-GB"/>
          </a:p>
        </p:txBody>
      </p:sp>
      <p:pic>
        <p:nvPicPr>
          <p:cNvPr id="3" name="Picture 2" descr="A logo with white circles&#10;&#10;Description automatically generated">
            <a:extLst>
              <a:ext uri="{FF2B5EF4-FFF2-40B4-BE49-F238E27FC236}">
                <a16:creationId xmlns:a16="http://schemas.microsoft.com/office/drawing/2014/main" id="{37824F8C-E5EE-3942-5CC6-566836AA92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graphicFrame>
        <p:nvGraphicFramePr>
          <p:cNvPr id="5" name="Table 4">
            <a:extLst>
              <a:ext uri="{FF2B5EF4-FFF2-40B4-BE49-F238E27FC236}">
                <a16:creationId xmlns:a16="http://schemas.microsoft.com/office/drawing/2014/main" id="{ECA031AC-69BE-F52D-4BCB-86D2AF89C3BA}"/>
              </a:ext>
            </a:extLst>
          </p:cNvPr>
          <p:cNvGraphicFramePr>
            <a:graphicFrameLocks noGrp="1"/>
          </p:cNvGraphicFramePr>
          <p:nvPr/>
        </p:nvGraphicFramePr>
        <p:xfrm>
          <a:off x="285846" y="1809135"/>
          <a:ext cx="11620307" cy="4792185"/>
        </p:xfrm>
        <a:graphic>
          <a:graphicData uri="http://schemas.openxmlformats.org/drawingml/2006/table">
            <a:tbl>
              <a:tblPr firstRow="1" bandRow="1">
                <a:tableStyleId>{5C22544A-7EE6-4342-B048-85BDC9FD1C3A}</a:tableStyleId>
              </a:tblPr>
              <a:tblGrid>
                <a:gridCol w="2324061">
                  <a:extLst>
                    <a:ext uri="{9D8B030D-6E8A-4147-A177-3AD203B41FA5}">
                      <a16:colId xmlns:a16="http://schemas.microsoft.com/office/drawing/2014/main" val="586067205"/>
                    </a:ext>
                  </a:extLst>
                </a:gridCol>
                <a:gridCol w="2670015">
                  <a:extLst>
                    <a:ext uri="{9D8B030D-6E8A-4147-A177-3AD203B41FA5}">
                      <a16:colId xmlns:a16="http://schemas.microsoft.com/office/drawing/2014/main" val="2964933339"/>
                    </a:ext>
                  </a:extLst>
                </a:gridCol>
                <a:gridCol w="2340077">
                  <a:extLst>
                    <a:ext uri="{9D8B030D-6E8A-4147-A177-3AD203B41FA5}">
                      <a16:colId xmlns:a16="http://schemas.microsoft.com/office/drawing/2014/main" val="264786053"/>
                    </a:ext>
                  </a:extLst>
                </a:gridCol>
                <a:gridCol w="1962093">
                  <a:extLst>
                    <a:ext uri="{9D8B030D-6E8A-4147-A177-3AD203B41FA5}">
                      <a16:colId xmlns:a16="http://schemas.microsoft.com/office/drawing/2014/main" val="1518525818"/>
                    </a:ext>
                  </a:extLst>
                </a:gridCol>
                <a:gridCol w="2324061">
                  <a:extLst>
                    <a:ext uri="{9D8B030D-6E8A-4147-A177-3AD203B41FA5}">
                      <a16:colId xmlns:a16="http://schemas.microsoft.com/office/drawing/2014/main" val="4276620859"/>
                    </a:ext>
                  </a:extLst>
                </a:gridCol>
              </a:tblGrid>
              <a:tr h="444771">
                <a:tc>
                  <a:txBody>
                    <a:bodyPr/>
                    <a:lstStyle/>
                    <a:p>
                      <a:pPr algn="ctr"/>
                      <a:r>
                        <a:rPr lang="en-GB">
                          <a:solidFill>
                            <a:schemeClr val="tx1"/>
                          </a:solidFill>
                        </a:rPr>
                        <a:t>Phase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Anticipated Monar Flex Removal</a:t>
                      </a:r>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Anticipated Strike Commencement</a:t>
                      </a:r>
                    </a:p>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a:solidFill>
                            <a:schemeClr val="tx1"/>
                          </a:solidFill>
                          <a:latin typeface="Gill Sans MT" panose="020B0502020104020203" pitchFamily="34" charset="0"/>
                        </a:rPr>
                        <a:t>Original Scaffold down dates </a:t>
                      </a:r>
                    </a:p>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a:solidFill>
                            <a:schemeClr val="tx1"/>
                          </a:solidFill>
                          <a:latin typeface="Gill Sans MT" panose="020B0502020104020203" pitchFamily="34" charset="0"/>
                        </a:rPr>
                        <a:t>Anticipated Scaffold down dates </a:t>
                      </a:r>
                    </a:p>
                    <a:p>
                      <a:endParaRPr lang="en-GB"/>
                    </a:p>
                  </a:txBody>
                  <a:tcPr/>
                </a:tc>
                <a:extLst>
                  <a:ext uri="{0D108BD9-81ED-4DB2-BD59-A6C34878D82A}">
                    <a16:rowId xmlns:a16="http://schemas.microsoft.com/office/drawing/2014/main" val="3091563680"/>
                  </a:ext>
                </a:extLst>
              </a:tr>
              <a:tr h="459845">
                <a:tc>
                  <a:txBody>
                    <a:bodyPr/>
                    <a:lstStyle/>
                    <a:p>
                      <a:pPr algn="ctr"/>
                      <a:r>
                        <a:rPr lang="en-GB" b="0"/>
                        <a:t>Phase 1</a:t>
                      </a:r>
                    </a:p>
                  </a:txBody>
                  <a:tcPr/>
                </a:tc>
                <a:tc>
                  <a:txBody>
                    <a:bodyPr/>
                    <a:lstStyle/>
                    <a:p>
                      <a:pPr algn="ctr"/>
                      <a:r>
                        <a:rPr lang="en-GB" b="0"/>
                        <a:t>October 2026</a:t>
                      </a:r>
                    </a:p>
                  </a:txBody>
                  <a:tcPr/>
                </a:tc>
                <a:tc>
                  <a:txBody>
                    <a:bodyPr/>
                    <a:lstStyle/>
                    <a:p>
                      <a:pPr algn="ctr"/>
                      <a:r>
                        <a:rPr lang="en-GB" b="0">
                          <a:solidFill>
                            <a:schemeClr val="tx1"/>
                          </a:solidFill>
                          <a:latin typeface="Gill Sans MT" panose="020B0502020104020203" pitchFamily="34" charset="0"/>
                        </a:rPr>
                        <a:t>March 2027</a:t>
                      </a:r>
                    </a:p>
                  </a:txBody>
                  <a:tcPr/>
                </a:tc>
                <a:tc>
                  <a:txBody>
                    <a:bodyPr/>
                    <a:lstStyle/>
                    <a:p>
                      <a:pPr algn="ctr"/>
                      <a:r>
                        <a:rPr lang="en-GB" b="0"/>
                        <a:t>October 2024</a:t>
                      </a:r>
                    </a:p>
                  </a:txBody>
                  <a:tcPr/>
                </a:tc>
                <a:tc>
                  <a:txBody>
                    <a:bodyPr/>
                    <a:lstStyle/>
                    <a:p>
                      <a:pPr algn="ctr"/>
                      <a:r>
                        <a:rPr lang="en-GB" b="0">
                          <a:solidFill>
                            <a:schemeClr val="tx1"/>
                          </a:solidFill>
                          <a:latin typeface="Gill Sans MT" panose="020B0502020104020203" pitchFamily="34" charset="0"/>
                        </a:rPr>
                        <a:t>June 2027</a:t>
                      </a:r>
                    </a:p>
                  </a:txBody>
                  <a:tcPr/>
                </a:tc>
                <a:extLst>
                  <a:ext uri="{0D108BD9-81ED-4DB2-BD59-A6C34878D82A}">
                    <a16:rowId xmlns:a16="http://schemas.microsoft.com/office/drawing/2014/main" val="1470623485"/>
                  </a:ext>
                </a:extLst>
              </a:tr>
              <a:tr h="658870">
                <a:tc>
                  <a:txBody>
                    <a:bodyPr/>
                    <a:lstStyle/>
                    <a:p>
                      <a:pPr algn="ctr"/>
                      <a:r>
                        <a:rPr lang="en-GB" b="0"/>
                        <a:t>Phase 2</a:t>
                      </a:r>
                    </a:p>
                  </a:txBody>
                  <a:tcPr/>
                </a:tc>
                <a:tc>
                  <a:txBody>
                    <a:bodyPr/>
                    <a:lstStyle/>
                    <a:p>
                      <a:pPr algn="ctr"/>
                      <a:r>
                        <a:rPr lang="en-GB" b="0"/>
                        <a:t>Completed</a:t>
                      </a:r>
                    </a:p>
                  </a:txBody>
                  <a:tcPr/>
                </a:tc>
                <a:tc>
                  <a:txBody>
                    <a:bodyPr/>
                    <a:lstStyle/>
                    <a:p>
                      <a:pPr algn="ctr"/>
                      <a:r>
                        <a:rPr lang="en-GB" b="0">
                          <a:solidFill>
                            <a:srgbClr val="FF0000"/>
                          </a:solidFill>
                        </a:rPr>
                        <a:t>Completed</a:t>
                      </a:r>
                    </a:p>
                  </a:txBody>
                  <a:tcPr/>
                </a:tc>
                <a:tc>
                  <a:txBody>
                    <a:bodyPr/>
                    <a:lstStyle/>
                    <a:p>
                      <a:pPr algn="ctr"/>
                      <a:r>
                        <a:rPr lang="en-GB" b="0"/>
                        <a:t>February 2025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March 2026</a:t>
                      </a:r>
                    </a:p>
                  </a:txBody>
                  <a:tcPr/>
                </a:tc>
                <a:extLst>
                  <a:ext uri="{0D108BD9-81ED-4DB2-BD59-A6C34878D82A}">
                    <a16:rowId xmlns:a16="http://schemas.microsoft.com/office/drawing/2014/main" val="3351447636"/>
                  </a:ext>
                </a:extLst>
              </a:tr>
              <a:tr h="459845">
                <a:tc>
                  <a:txBody>
                    <a:bodyPr/>
                    <a:lstStyle/>
                    <a:p>
                      <a:pPr algn="ctr"/>
                      <a:r>
                        <a:rPr lang="en-GB" b="0"/>
                        <a:t>Phase 3</a:t>
                      </a:r>
                    </a:p>
                  </a:txBody>
                  <a:tcPr/>
                </a:tc>
                <a:tc>
                  <a:txBody>
                    <a:bodyPr/>
                    <a:lstStyle/>
                    <a:p>
                      <a:pPr algn="ctr"/>
                      <a:r>
                        <a:rPr lang="en-GB" b="0"/>
                        <a:t>Completed</a:t>
                      </a:r>
                    </a:p>
                  </a:txBody>
                  <a:tcPr/>
                </a:tc>
                <a:tc>
                  <a:txBody>
                    <a:bodyPr/>
                    <a:lstStyle/>
                    <a:p>
                      <a:pPr algn="ctr"/>
                      <a:r>
                        <a:rPr lang="en-GB" b="0">
                          <a:solidFill>
                            <a:srgbClr val="FF0000"/>
                          </a:solidFill>
                        </a:rPr>
                        <a:t>Completed</a:t>
                      </a:r>
                    </a:p>
                  </a:txBody>
                  <a:tcPr/>
                </a:tc>
                <a:tc>
                  <a:txBody>
                    <a:bodyPr/>
                    <a:lstStyle/>
                    <a:p>
                      <a:pPr algn="ctr"/>
                      <a:r>
                        <a:rPr lang="en-GB" b="0"/>
                        <a:t>July 2025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April 2026</a:t>
                      </a:r>
                    </a:p>
                  </a:txBody>
                  <a:tcPr/>
                </a:tc>
                <a:extLst>
                  <a:ext uri="{0D108BD9-81ED-4DB2-BD59-A6C34878D82A}">
                    <a16:rowId xmlns:a16="http://schemas.microsoft.com/office/drawing/2014/main" val="423754359"/>
                  </a:ext>
                </a:extLst>
              </a:tr>
              <a:tr h="459845">
                <a:tc>
                  <a:txBody>
                    <a:bodyPr/>
                    <a:lstStyle/>
                    <a:p>
                      <a:pPr algn="ctr"/>
                      <a:r>
                        <a:rPr lang="en-GB" b="0"/>
                        <a:t>Phase 4</a:t>
                      </a:r>
                    </a:p>
                  </a:txBody>
                  <a:tcPr/>
                </a:tc>
                <a:tc>
                  <a:txBody>
                    <a:bodyPr/>
                    <a:lstStyle/>
                    <a:p>
                      <a:pPr algn="ctr"/>
                      <a:r>
                        <a:rPr lang="en-GB" b="0"/>
                        <a:t>Completed</a:t>
                      </a:r>
                    </a:p>
                  </a:txBody>
                  <a:tcPr/>
                </a:tc>
                <a:tc>
                  <a:txBody>
                    <a:bodyPr/>
                    <a:lstStyle/>
                    <a:p>
                      <a:pPr algn="ctr"/>
                      <a:r>
                        <a:rPr lang="en-GB" b="0">
                          <a:solidFill>
                            <a:srgbClr val="FF0000"/>
                          </a:solidFill>
                        </a:rPr>
                        <a:t>Completed</a:t>
                      </a:r>
                    </a:p>
                  </a:txBody>
                  <a:tcPr/>
                </a:tc>
                <a:tc>
                  <a:txBody>
                    <a:bodyPr/>
                    <a:lstStyle/>
                    <a:p>
                      <a:pPr algn="ctr"/>
                      <a:r>
                        <a:rPr lang="en-GB" b="0"/>
                        <a:t>December 2025</a:t>
                      </a:r>
                    </a:p>
                  </a:txBody>
                  <a:tcPr/>
                </a:tc>
                <a:tc>
                  <a:txBody>
                    <a:bodyPr/>
                    <a:lstStyle/>
                    <a:p>
                      <a:pPr algn="ctr"/>
                      <a:r>
                        <a:rPr lang="en-GB" b="0">
                          <a:solidFill>
                            <a:schemeClr val="tx1"/>
                          </a:solidFill>
                          <a:latin typeface="Gill Sans MT" panose="020B0502020104020203" pitchFamily="34" charset="0"/>
                        </a:rPr>
                        <a:t>July 2026</a:t>
                      </a:r>
                    </a:p>
                  </a:txBody>
                  <a:tcPr/>
                </a:tc>
                <a:extLst>
                  <a:ext uri="{0D108BD9-81ED-4DB2-BD59-A6C34878D82A}">
                    <a16:rowId xmlns:a16="http://schemas.microsoft.com/office/drawing/2014/main" val="1047766676"/>
                  </a:ext>
                </a:extLst>
              </a:tr>
              <a:tr h="459845">
                <a:tc>
                  <a:txBody>
                    <a:bodyPr/>
                    <a:lstStyle/>
                    <a:p>
                      <a:pPr algn="ctr"/>
                      <a:r>
                        <a:rPr lang="en-GB" b="0"/>
                        <a:t>Phase 5 W</a:t>
                      </a:r>
                    </a:p>
                  </a:txBody>
                  <a:tcPr/>
                </a:tc>
                <a:tc>
                  <a:txBody>
                    <a:bodyPr/>
                    <a:lstStyle/>
                    <a:p>
                      <a:pPr algn="ctr"/>
                      <a:r>
                        <a:rPr lang="en-GB" b="0"/>
                        <a:t>Completed</a:t>
                      </a:r>
                    </a:p>
                  </a:txBody>
                  <a:tcPr/>
                </a:tc>
                <a:tc>
                  <a:txBody>
                    <a:bodyPr/>
                    <a:lstStyle/>
                    <a:p>
                      <a:pPr algn="ctr"/>
                      <a:r>
                        <a:rPr lang="en-GB" b="0">
                          <a:solidFill>
                            <a:srgbClr val="FF0000"/>
                          </a:solidFill>
                        </a:rPr>
                        <a:t>Completed</a:t>
                      </a:r>
                    </a:p>
                  </a:txBody>
                  <a:tcPr/>
                </a:tc>
                <a:tc>
                  <a:txBody>
                    <a:bodyPr/>
                    <a:lstStyle/>
                    <a:p>
                      <a:pPr algn="ctr"/>
                      <a:r>
                        <a:rPr lang="en-GB" b="0"/>
                        <a:t>November 2025</a:t>
                      </a:r>
                    </a:p>
                  </a:txBody>
                  <a:tcPr/>
                </a:tc>
                <a:tc>
                  <a:txBody>
                    <a:bodyPr/>
                    <a:lstStyle/>
                    <a:p>
                      <a:pPr algn="ctr"/>
                      <a:r>
                        <a:rPr lang="en-GB" b="0">
                          <a:solidFill>
                            <a:schemeClr val="tx1"/>
                          </a:solidFill>
                          <a:latin typeface="Gill Sans MT" panose="020B0502020104020203" pitchFamily="34" charset="0"/>
                        </a:rPr>
                        <a:t>July 2026</a:t>
                      </a:r>
                    </a:p>
                  </a:txBody>
                  <a:tcPr/>
                </a:tc>
                <a:extLst>
                  <a:ext uri="{0D108BD9-81ED-4DB2-BD59-A6C34878D82A}">
                    <a16:rowId xmlns:a16="http://schemas.microsoft.com/office/drawing/2014/main" val="464050881"/>
                  </a:ext>
                </a:extLst>
              </a:tr>
              <a:tr h="459845">
                <a:tc>
                  <a:txBody>
                    <a:bodyPr/>
                    <a:lstStyle/>
                    <a:p>
                      <a:pPr algn="ctr"/>
                      <a:r>
                        <a:rPr lang="en-GB" b="0"/>
                        <a:t>Phase 6</a:t>
                      </a:r>
                    </a:p>
                  </a:txBody>
                  <a:tcPr/>
                </a:tc>
                <a:tc>
                  <a:txBody>
                    <a:bodyPr/>
                    <a:lstStyle/>
                    <a:p>
                      <a:pPr algn="ctr"/>
                      <a:r>
                        <a:rPr lang="en-GB" b="0"/>
                        <a:t>Completed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August 2026</a:t>
                      </a:r>
                    </a:p>
                  </a:txBody>
                  <a:tcPr/>
                </a:tc>
                <a:tc>
                  <a:txBody>
                    <a:bodyPr/>
                    <a:lstStyle/>
                    <a:p>
                      <a:pPr algn="ctr"/>
                      <a:r>
                        <a:rPr lang="en-GB" b="0"/>
                        <a:t>February 2026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December 2026</a:t>
                      </a:r>
                    </a:p>
                  </a:txBody>
                  <a:tcPr/>
                </a:tc>
                <a:extLst>
                  <a:ext uri="{0D108BD9-81ED-4DB2-BD59-A6C34878D82A}">
                    <a16:rowId xmlns:a16="http://schemas.microsoft.com/office/drawing/2014/main" val="2577490321"/>
                  </a:ext>
                </a:extLst>
              </a:tr>
              <a:tr h="459845">
                <a:tc>
                  <a:txBody>
                    <a:bodyPr/>
                    <a:lstStyle/>
                    <a:p>
                      <a:pPr algn="ctr"/>
                      <a:r>
                        <a:rPr lang="en-GB" b="0"/>
                        <a:t>Phase 7</a:t>
                      </a:r>
                    </a:p>
                  </a:txBody>
                  <a:tcPr/>
                </a:tc>
                <a:tc>
                  <a:txBody>
                    <a:bodyPr/>
                    <a:lstStyle/>
                    <a:p>
                      <a:pPr algn="ctr"/>
                      <a:r>
                        <a:rPr lang="en-GB" b="0">
                          <a:solidFill>
                            <a:srgbClr val="FF0000"/>
                          </a:solidFill>
                        </a:rPr>
                        <a:t>Completed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October 2026</a:t>
                      </a:r>
                    </a:p>
                  </a:txBody>
                  <a:tcPr/>
                </a:tc>
                <a:tc>
                  <a:txBody>
                    <a:bodyPr/>
                    <a:lstStyle/>
                    <a:p>
                      <a:pPr algn="ctr"/>
                      <a:r>
                        <a:rPr lang="en-GB" b="0"/>
                        <a:t>April 2026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March 2027</a:t>
                      </a:r>
                    </a:p>
                  </a:txBody>
                  <a:tcPr/>
                </a:tc>
                <a:extLst>
                  <a:ext uri="{0D108BD9-81ED-4DB2-BD59-A6C34878D82A}">
                    <a16:rowId xmlns:a16="http://schemas.microsoft.com/office/drawing/2014/main" val="619462227"/>
                  </a:ext>
                </a:extLst>
              </a:tr>
              <a:tr h="459845">
                <a:tc>
                  <a:txBody>
                    <a:bodyPr/>
                    <a:lstStyle/>
                    <a:p>
                      <a:pPr algn="ctr"/>
                      <a:r>
                        <a:rPr lang="en-GB" b="0"/>
                        <a:t>Phase 5 N</a:t>
                      </a:r>
                    </a:p>
                  </a:txBody>
                  <a:tcPr/>
                </a:tc>
                <a:tc>
                  <a:txBody>
                    <a:bodyPr/>
                    <a:lstStyle/>
                    <a:p>
                      <a:pPr algn="ctr"/>
                      <a:r>
                        <a:rPr lang="en-GB" b="0">
                          <a:solidFill>
                            <a:srgbClr val="FF0000"/>
                          </a:solidFill>
                        </a:rPr>
                        <a:t>Completed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December 2026</a:t>
                      </a:r>
                    </a:p>
                  </a:txBody>
                  <a:tcPr/>
                </a:tc>
                <a:tc>
                  <a:txBody>
                    <a:bodyPr/>
                    <a:lstStyle/>
                    <a:p>
                      <a:pPr algn="ctr"/>
                      <a:r>
                        <a:rPr lang="en-GB" b="0"/>
                        <a:t>July 2026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May 2027</a:t>
                      </a:r>
                    </a:p>
                  </a:txBody>
                  <a:tcPr/>
                </a:tc>
                <a:extLst>
                  <a:ext uri="{0D108BD9-81ED-4DB2-BD59-A6C34878D82A}">
                    <a16:rowId xmlns:a16="http://schemas.microsoft.com/office/drawing/2014/main" val="2021455360"/>
                  </a:ext>
                </a:extLst>
              </a:tr>
            </a:tbl>
          </a:graphicData>
        </a:graphic>
      </p:graphicFrame>
    </p:spTree>
    <p:extLst>
      <p:ext uri="{BB962C8B-B14F-4D97-AF65-F5344CB8AC3E}">
        <p14:creationId xmlns:p14="http://schemas.microsoft.com/office/powerpoint/2010/main" val="47738376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884DC-8E3C-F7FA-C245-3924629C05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8A9994-B4EC-B921-BE43-745B6266C51D}"/>
              </a:ext>
            </a:extLst>
          </p:cNvPr>
          <p:cNvSpPr>
            <a:spLocks noGrp="1"/>
          </p:cNvSpPr>
          <p:nvPr>
            <p:ph type="title"/>
          </p:nvPr>
        </p:nvSpPr>
        <p:spPr/>
        <p:txBody>
          <a:bodyPr>
            <a:normAutofit fontScale="90000"/>
          </a:bodyPr>
          <a:lstStyle/>
          <a:p>
            <a:pPr algn="ctr"/>
            <a:r>
              <a:rPr lang="en-GB">
                <a:cs typeface="Arial"/>
              </a:rPr>
              <a:t>Indicative Programme</a:t>
            </a:r>
            <a:br>
              <a:rPr lang="en-GB">
                <a:cs typeface="Arial"/>
              </a:rPr>
            </a:br>
            <a:endParaRPr lang="en-GB"/>
          </a:p>
        </p:txBody>
      </p:sp>
      <p:graphicFrame>
        <p:nvGraphicFramePr>
          <p:cNvPr id="6" name="Table 5">
            <a:extLst>
              <a:ext uri="{FF2B5EF4-FFF2-40B4-BE49-F238E27FC236}">
                <a16:creationId xmlns:a16="http://schemas.microsoft.com/office/drawing/2014/main" id="{53400D43-6472-64CD-338B-5E592393DBF8}"/>
              </a:ext>
            </a:extLst>
          </p:cNvPr>
          <p:cNvGraphicFramePr>
            <a:graphicFrameLocks noGrp="1"/>
          </p:cNvGraphicFramePr>
          <p:nvPr/>
        </p:nvGraphicFramePr>
        <p:xfrm>
          <a:off x="1592403" y="1369274"/>
          <a:ext cx="8418750" cy="1078522"/>
        </p:xfrm>
        <a:graphic>
          <a:graphicData uri="http://schemas.openxmlformats.org/drawingml/2006/table">
            <a:tbl>
              <a:tblPr firstRow="1" bandRow="1">
                <a:tableStyleId>{5C22544A-7EE6-4342-B048-85BDC9FD1C3A}</a:tableStyleId>
              </a:tblPr>
              <a:tblGrid>
                <a:gridCol w="4209375">
                  <a:extLst>
                    <a:ext uri="{9D8B030D-6E8A-4147-A177-3AD203B41FA5}">
                      <a16:colId xmlns:a16="http://schemas.microsoft.com/office/drawing/2014/main" val="802277857"/>
                    </a:ext>
                  </a:extLst>
                </a:gridCol>
                <a:gridCol w="4209375">
                  <a:extLst>
                    <a:ext uri="{9D8B030D-6E8A-4147-A177-3AD203B41FA5}">
                      <a16:colId xmlns:a16="http://schemas.microsoft.com/office/drawing/2014/main" val="4265552469"/>
                    </a:ext>
                  </a:extLst>
                </a:gridCol>
              </a:tblGrid>
              <a:tr h="438442">
                <a:tc>
                  <a:txBody>
                    <a:bodyPr/>
                    <a:lstStyle/>
                    <a:p>
                      <a:pPr algn="ctr"/>
                      <a:r>
                        <a:rPr lang="en-GB">
                          <a:solidFill>
                            <a:schemeClr val="tx1"/>
                          </a:solidFill>
                          <a:latin typeface="Gill Sans MT" panose="020B0502020104020203" pitchFamily="34" charset="0"/>
                        </a:rPr>
                        <a:t>Activity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a:solidFill>
                            <a:schemeClr val="tx1"/>
                          </a:solidFill>
                          <a:latin typeface="Gill Sans MT" panose="020B0502020104020203" pitchFamily="34" charset="0"/>
                        </a:rPr>
                        <a:t>Timeframe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78186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installation of new Terracotta tiles Phase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a:solidFill>
                            <a:srgbClr val="FF0000"/>
                          </a:solidFill>
                        </a:rPr>
                        <a:t>Completed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8733271"/>
                  </a:ext>
                </a:extLst>
              </a:tr>
            </a:tbl>
          </a:graphicData>
        </a:graphic>
      </p:graphicFrame>
      <p:pic>
        <p:nvPicPr>
          <p:cNvPr id="3" name="Picture 2" descr="A logo with white circles&#10;&#10;Description automatically generated">
            <a:extLst>
              <a:ext uri="{FF2B5EF4-FFF2-40B4-BE49-F238E27FC236}">
                <a16:creationId xmlns:a16="http://schemas.microsoft.com/office/drawing/2014/main" id="{8BEA0CAA-525D-373A-D51C-3855A40B2D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graphicFrame>
        <p:nvGraphicFramePr>
          <p:cNvPr id="5" name="Table 4">
            <a:extLst>
              <a:ext uri="{FF2B5EF4-FFF2-40B4-BE49-F238E27FC236}">
                <a16:creationId xmlns:a16="http://schemas.microsoft.com/office/drawing/2014/main" id="{36BDEDF5-6E34-1F1D-CBDB-AF6282C00C1B}"/>
              </a:ext>
            </a:extLst>
          </p:cNvPr>
          <p:cNvGraphicFramePr>
            <a:graphicFrameLocks noGrp="1"/>
          </p:cNvGraphicFramePr>
          <p:nvPr/>
        </p:nvGraphicFramePr>
        <p:xfrm>
          <a:off x="1592403" y="2431256"/>
          <a:ext cx="8418750" cy="3840480"/>
        </p:xfrm>
        <a:graphic>
          <a:graphicData uri="http://schemas.openxmlformats.org/drawingml/2006/table">
            <a:tbl>
              <a:tblPr firstRow="1" bandRow="1">
                <a:tableStyleId>{5C22544A-7EE6-4342-B048-85BDC9FD1C3A}</a:tableStyleId>
              </a:tblPr>
              <a:tblGrid>
                <a:gridCol w="4209375">
                  <a:extLst>
                    <a:ext uri="{9D8B030D-6E8A-4147-A177-3AD203B41FA5}">
                      <a16:colId xmlns:a16="http://schemas.microsoft.com/office/drawing/2014/main" val="1966936048"/>
                    </a:ext>
                  </a:extLst>
                </a:gridCol>
                <a:gridCol w="4209375">
                  <a:extLst>
                    <a:ext uri="{9D8B030D-6E8A-4147-A177-3AD203B41FA5}">
                      <a16:colId xmlns:a16="http://schemas.microsoft.com/office/drawing/2014/main" val="353137537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chemeClr val="tx1"/>
                          </a:solidFill>
                          <a:latin typeface="Gill Sans MT" panose="020B0502020104020203" pitchFamily="34" charset="0"/>
                        </a:rPr>
                        <a:t>Commence installation of new Terracotta tiles Phase 5W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a:solidFill>
                            <a:srgbClr val="FF0000"/>
                          </a:solidFill>
                        </a:rPr>
                        <a:t>Completed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57896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New Terracotta support structure Phase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a:solidFill>
                            <a:srgbClr val="FF0000"/>
                          </a:solidFill>
                        </a:rPr>
                        <a:t>Completed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4307924"/>
                  </a:ext>
                </a:extLst>
              </a:tr>
              <a:tr h="4576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installation of new Terracotta tiles Phase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rgbClr val="FF0000"/>
                          </a:solidFill>
                          <a:latin typeface="Gill Sans MT" panose="020B0502020104020203" pitchFamily="34" charset="0"/>
                        </a:rPr>
                        <a:t>Commenced &amp; Progressing</a:t>
                      </a:r>
                      <a:endParaRPr lang="en-GB">
                        <a:solidFill>
                          <a:schemeClr val="tx1"/>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55228386"/>
                  </a:ext>
                </a:extLst>
              </a:tr>
              <a:tr h="3161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Installation of Masonry Support and new blockwork to Phase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a:solidFill>
                            <a:srgbClr val="FF0000"/>
                          </a:solidFill>
                        </a:rPr>
                        <a:t>Completed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0639229"/>
                  </a:ext>
                </a:extLst>
              </a:tr>
              <a:tr h="3161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New Terracotta support structure Phase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rgbClr val="FF0000"/>
                          </a:solidFill>
                          <a:latin typeface="Gill Sans MT" panose="020B0502020104020203" pitchFamily="34" charset="0"/>
                        </a:rPr>
                        <a:t>Commenced &amp; Progressing</a:t>
                      </a:r>
                      <a:endParaRPr lang="en-GB">
                        <a:solidFill>
                          <a:schemeClr val="tx1"/>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5383067"/>
                  </a:ext>
                </a:extLst>
              </a:tr>
              <a:tr h="3161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installation of new Terracotta tiles Phase 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rgbClr val="FF0000"/>
                          </a:solidFill>
                          <a:latin typeface="Gill Sans MT" panose="020B0502020104020203" pitchFamily="34" charset="0"/>
                        </a:rPr>
                        <a:t>July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5339927"/>
                  </a:ext>
                </a:extLst>
              </a:tr>
            </a:tbl>
          </a:graphicData>
        </a:graphic>
      </p:graphicFrame>
    </p:spTree>
    <p:extLst>
      <p:ext uri="{BB962C8B-B14F-4D97-AF65-F5344CB8AC3E}">
        <p14:creationId xmlns:p14="http://schemas.microsoft.com/office/powerpoint/2010/main" val="402713937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4FB0-1206-F725-394D-AA87F63FF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3AB0B8-17C6-FF0F-3510-3D501DC889DC}"/>
              </a:ext>
            </a:extLst>
          </p:cNvPr>
          <p:cNvSpPr>
            <a:spLocks noGrp="1"/>
          </p:cNvSpPr>
          <p:nvPr>
            <p:ph type="title"/>
          </p:nvPr>
        </p:nvSpPr>
        <p:spPr/>
        <p:txBody>
          <a:bodyPr>
            <a:normAutofit fontScale="90000"/>
          </a:bodyPr>
          <a:lstStyle/>
          <a:p>
            <a:pPr algn="ctr"/>
            <a:r>
              <a:rPr lang="en-GB">
                <a:cs typeface="Arial"/>
              </a:rPr>
              <a:t>Indicative Programme</a:t>
            </a:r>
            <a:br>
              <a:rPr lang="en-GB">
                <a:cs typeface="Arial"/>
              </a:rPr>
            </a:br>
            <a:endParaRPr lang="en-GB"/>
          </a:p>
        </p:txBody>
      </p:sp>
      <p:graphicFrame>
        <p:nvGraphicFramePr>
          <p:cNvPr id="6" name="Table 5">
            <a:extLst>
              <a:ext uri="{FF2B5EF4-FFF2-40B4-BE49-F238E27FC236}">
                <a16:creationId xmlns:a16="http://schemas.microsoft.com/office/drawing/2014/main" id="{2D0B61F1-EC68-3F0D-6B4F-70C74281101C}"/>
              </a:ext>
            </a:extLst>
          </p:cNvPr>
          <p:cNvGraphicFramePr>
            <a:graphicFrameLocks noGrp="1"/>
          </p:cNvGraphicFramePr>
          <p:nvPr/>
        </p:nvGraphicFramePr>
        <p:xfrm>
          <a:off x="1656411" y="1810498"/>
          <a:ext cx="8418750" cy="4375994"/>
        </p:xfrm>
        <a:graphic>
          <a:graphicData uri="http://schemas.openxmlformats.org/drawingml/2006/table">
            <a:tbl>
              <a:tblPr firstRow="1" bandRow="1">
                <a:tableStyleId>{5C22544A-7EE6-4342-B048-85BDC9FD1C3A}</a:tableStyleId>
              </a:tblPr>
              <a:tblGrid>
                <a:gridCol w="4209375">
                  <a:extLst>
                    <a:ext uri="{9D8B030D-6E8A-4147-A177-3AD203B41FA5}">
                      <a16:colId xmlns:a16="http://schemas.microsoft.com/office/drawing/2014/main" val="802277857"/>
                    </a:ext>
                  </a:extLst>
                </a:gridCol>
                <a:gridCol w="4209375">
                  <a:extLst>
                    <a:ext uri="{9D8B030D-6E8A-4147-A177-3AD203B41FA5}">
                      <a16:colId xmlns:a16="http://schemas.microsoft.com/office/drawing/2014/main" val="4265552469"/>
                    </a:ext>
                  </a:extLst>
                </a:gridCol>
              </a:tblGrid>
              <a:tr h="415321">
                <a:tc>
                  <a:txBody>
                    <a:bodyPr/>
                    <a:lstStyle/>
                    <a:p>
                      <a:pPr algn="ctr"/>
                      <a:r>
                        <a:rPr lang="en-GB">
                          <a:solidFill>
                            <a:schemeClr val="tx1"/>
                          </a:solidFill>
                          <a:latin typeface="Gill Sans MT" panose="020B0502020104020203" pitchFamily="34" charset="0"/>
                        </a:rPr>
                        <a:t>Activity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a:solidFill>
                            <a:schemeClr val="tx1"/>
                          </a:solidFill>
                          <a:latin typeface="Gill Sans MT" panose="020B0502020104020203" pitchFamily="34" charset="0"/>
                        </a:rPr>
                        <a:t>Timeframe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7818677"/>
                  </a:ext>
                </a:extLst>
              </a:tr>
              <a:tr h="6063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Installation of Masonry Support and new blockwork to Phase 5N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a:solidFill>
                            <a:srgbClr val="FF0000"/>
                          </a:solidFill>
                        </a:rPr>
                        <a:t>Completed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666504"/>
                  </a:ext>
                </a:extLst>
              </a:tr>
              <a:tr h="8661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Installation of Masonry Support, Insulation and new blockwork to Phase 5N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0">
                          <a:solidFill>
                            <a:srgbClr val="FF0000"/>
                          </a:solidFill>
                        </a:rPr>
                        <a:t>Completed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46774975"/>
                  </a:ext>
                </a:extLst>
              </a:tr>
              <a:tr h="6063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New Terracotta support structure Phase 5N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rgbClr val="FF0000"/>
                          </a:solidFill>
                          <a:latin typeface="Gill Sans MT" panose="020B0502020104020203" pitchFamily="34" charset="0"/>
                        </a:rPr>
                        <a:t>Commenced &amp; Progressing</a:t>
                      </a:r>
                      <a:endParaRPr lang="en-GB">
                        <a:solidFill>
                          <a:schemeClr val="tx1"/>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2584583"/>
                  </a:ext>
                </a:extLst>
              </a:tr>
              <a:tr h="6063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installation of new Terracotta tiles Phase 5N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rgbClr val="FF0000"/>
                          </a:solidFill>
                          <a:latin typeface="Gill Sans MT" panose="020B0502020104020203" pitchFamily="34" charset="0"/>
                        </a:rPr>
                        <a:t>September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84187545"/>
                  </a:ext>
                </a:extLst>
              </a:tr>
              <a:tr h="11260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Gill Sans MT" panose="020B0502020104020203" pitchFamily="34" charset="0"/>
                        </a:rPr>
                        <a:t>Commence Installation of Masonry Support, Insulation and new blockwork to Phase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rgbClr val="FF0000"/>
                          </a:solidFill>
                          <a:latin typeface="Gill Sans MT" panose="020B0502020104020203" pitchFamily="34" charset="0"/>
                        </a:rPr>
                        <a:t>Commenced &amp; Progressing</a:t>
                      </a:r>
                      <a:endParaRPr lang="en-GB">
                        <a:solidFill>
                          <a:schemeClr val="tx1"/>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6415707"/>
                  </a:ext>
                </a:extLst>
              </a:tr>
            </a:tbl>
          </a:graphicData>
        </a:graphic>
      </p:graphicFrame>
      <p:pic>
        <p:nvPicPr>
          <p:cNvPr id="3" name="Picture 2" descr="A logo with white circles&#10;&#10;Description automatically generated">
            <a:extLst>
              <a:ext uri="{FF2B5EF4-FFF2-40B4-BE49-F238E27FC236}">
                <a16:creationId xmlns:a16="http://schemas.microsoft.com/office/drawing/2014/main" id="{E4A5647C-4A8B-3813-EA87-BB06766929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Tree>
    <p:extLst>
      <p:ext uri="{BB962C8B-B14F-4D97-AF65-F5344CB8AC3E}">
        <p14:creationId xmlns:p14="http://schemas.microsoft.com/office/powerpoint/2010/main" val="24160719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71C60-E952-11AB-0463-304B8BAE86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91BD49-BA1D-896C-35C9-FBF7B9DDD805}"/>
              </a:ext>
            </a:extLst>
          </p:cNvPr>
          <p:cNvSpPr>
            <a:spLocks noGrp="1"/>
          </p:cNvSpPr>
          <p:nvPr>
            <p:ph type="title"/>
          </p:nvPr>
        </p:nvSpPr>
        <p:spPr/>
        <p:txBody>
          <a:bodyPr/>
          <a:lstStyle/>
          <a:p>
            <a:r>
              <a:rPr lang="en-GB"/>
              <a:t>Progress Photos</a:t>
            </a:r>
          </a:p>
        </p:txBody>
      </p:sp>
      <p:sp>
        <p:nvSpPr>
          <p:cNvPr id="7" name="TextBox 6">
            <a:extLst>
              <a:ext uri="{FF2B5EF4-FFF2-40B4-BE49-F238E27FC236}">
                <a16:creationId xmlns:a16="http://schemas.microsoft.com/office/drawing/2014/main" id="{5608E63C-6AC8-B204-CD87-3134B8235464}"/>
              </a:ext>
            </a:extLst>
          </p:cNvPr>
          <p:cNvSpPr txBox="1"/>
          <p:nvPr/>
        </p:nvSpPr>
        <p:spPr>
          <a:xfrm>
            <a:off x="285846" y="6251251"/>
            <a:ext cx="284456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2  – Scaffold Struck.</a:t>
            </a:r>
          </a:p>
        </p:txBody>
      </p:sp>
      <p:pic>
        <p:nvPicPr>
          <p:cNvPr id="3" name="Picture 2" descr="A logo with white circles&#10;&#10;Description automatically generated">
            <a:extLst>
              <a:ext uri="{FF2B5EF4-FFF2-40B4-BE49-F238E27FC236}">
                <a16:creationId xmlns:a16="http://schemas.microsoft.com/office/drawing/2014/main" id="{3C1BAA07-D43E-F2B4-97F9-0B2B1205DA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5" name="Picture 4">
            <a:extLst>
              <a:ext uri="{FF2B5EF4-FFF2-40B4-BE49-F238E27FC236}">
                <a16:creationId xmlns:a16="http://schemas.microsoft.com/office/drawing/2014/main" id="{1C9D6050-A4F1-4C9B-F568-DF08F65804B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76499" y="1574683"/>
            <a:ext cx="6039002" cy="4529252"/>
          </a:xfrm>
          <a:prstGeom prst="rect">
            <a:avLst/>
          </a:prstGeom>
        </p:spPr>
      </p:pic>
    </p:spTree>
    <p:extLst>
      <p:ext uri="{BB962C8B-B14F-4D97-AF65-F5344CB8AC3E}">
        <p14:creationId xmlns:p14="http://schemas.microsoft.com/office/powerpoint/2010/main" val="171743785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9D85-D636-80B7-AC6C-7610EA1D5179}"/>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BE4A5019-7B3D-C803-D7F2-8969F18278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6" name="Picture 5">
            <a:extLst>
              <a:ext uri="{FF2B5EF4-FFF2-40B4-BE49-F238E27FC236}">
                <a16:creationId xmlns:a16="http://schemas.microsoft.com/office/drawing/2014/main" id="{63F3E91B-B5E3-96E8-681D-A73DC9235B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76499" y="1574683"/>
            <a:ext cx="6039002" cy="4529251"/>
          </a:xfrm>
          <a:prstGeom prst="rect">
            <a:avLst/>
          </a:prstGeom>
        </p:spPr>
      </p:pic>
      <p:sp>
        <p:nvSpPr>
          <p:cNvPr id="8" name="TextBox 7">
            <a:extLst>
              <a:ext uri="{FF2B5EF4-FFF2-40B4-BE49-F238E27FC236}">
                <a16:creationId xmlns:a16="http://schemas.microsoft.com/office/drawing/2014/main" id="{5A11778E-7E76-3A76-8999-2AD890A223B0}"/>
              </a:ext>
            </a:extLst>
          </p:cNvPr>
          <p:cNvSpPr txBox="1"/>
          <p:nvPr/>
        </p:nvSpPr>
        <p:spPr>
          <a:xfrm>
            <a:off x="285846" y="6251251"/>
            <a:ext cx="117646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3  – Scaffold Struck. Small section remains to provide required support for scaffold staircase to access Phase 1.</a:t>
            </a:r>
          </a:p>
        </p:txBody>
      </p:sp>
    </p:spTree>
    <p:extLst>
      <p:ext uri="{BB962C8B-B14F-4D97-AF65-F5344CB8AC3E}">
        <p14:creationId xmlns:p14="http://schemas.microsoft.com/office/powerpoint/2010/main" val="97681174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4FA1B-B05D-FE31-0900-B8293FC59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10BBD-B2E4-9144-09C7-B877C5026785}"/>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2489C9C7-05FB-EE9A-BBEF-57053A6C03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6" name="TextBox 5">
            <a:extLst>
              <a:ext uri="{FF2B5EF4-FFF2-40B4-BE49-F238E27FC236}">
                <a16:creationId xmlns:a16="http://schemas.microsoft.com/office/drawing/2014/main" id="{D9C5F2F5-798E-1504-5A81-BB02CCE3293C}"/>
              </a:ext>
            </a:extLst>
          </p:cNvPr>
          <p:cNvSpPr txBox="1"/>
          <p:nvPr/>
        </p:nvSpPr>
        <p:spPr>
          <a:xfrm>
            <a:off x="285846" y="6251251"/>
            <a:ext cx="2798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4  – Scaffold Struck.</a:t>
            </a:r>
          </a:p>
        </p:txBody>
      </p:sp>
      <p:pic>
        <p:nvPicPr>
          <p:cNvPr id="8" name="Picture 7">
            <a:extLst>
              <a:ext uri="{FF2B5EF4-FFF2-40B4-BE49-F238E27FC236}">
                <a16:creationId xmlns:a16="http://schemas.microsoft.com/office/drawing/2014/main" id="{F3E68D3E-CE59-3DEA-74B7-8312B216671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76499" y="1574683"/>
            <a:ext cx="6039002" cy="4529251"/>
          </a:xfrm>
          <a:prstGeom prst="rect">
            <a:avLst/>
          </a:prstGeom>
        </p:spPr>
      </p:pic>
    </p:spTree>
    <p:extLst>
      <p:ext uri="{BB962C8B-B14F-4D97-AF65-F5344CB8AC3E}">
        <p14:creationId xmlns:p14="http://schemas.microsoft.com/office/powerpoint/2010/main" val="141376051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695F1-7D31-8176-0680-F18023A398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FC48F6-11AD-9A29-4024-4E46A8696499}"/>
              </a:ext>
            </a:extLst>
          </p:cNvPr>
          <p:cNvSpPr>
            <a:spLocks noGrp="1"/>
          </p:cNvSpPr>
          <p:nvPr>
            <p:ph type="title"/>
          </p:nvPr>
        </p:nvSpPr>
        <p:spPr/>
        <p:txBody>
          <a:bodyPr/>
          <a:lstStyle/>
          <a:p>
            <a:r>
              <a:rPr lang="en-GB"/>
              <a:t>Progress Photos</a:t>
            </a:r>
          </a:p>
        </p:txBody>
      </p:sp>
      <p:sp>
        <p:nvSpPr>
          <p:cNvPr id="7" name="TextBox 6">
            <a:extLst>
              <a:ext uri="{FF2B5EF4-FFF2-40B4-BE49-F238E27FC236}">
                <a16:creationId xmlns:a16="http://schemas.microsoft.com/office/drawing/2014/main" id="{C3A3122F-AD4C-4A55-5C7A-84630F0C2CC9}"/>
              </a:ext>
            </a:extLst>
          </p:cNvPr>
          <p:cNvSpPr txBox="1"/>
          <p:nvPr/>
        </p:nvSpPr>
        <p:spPr>
          <a:xfrm>
            <a:off x="225503" y="6001820"/>
            <a:ext cx="566738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5W – Scaffold Struck &amp; Gantry strike progressing.</a:t>
            </a:r>
          </a:p>
        </p:txBody>
      </p:sp>
      <p:pic>
        <p:nvPicPr>
          <p:cNvPr id="3" name="Picture 2" descr="A logo with white circles&#10;&#10;Description automatically generated">
            <a:extLst>
              <a:ext uri="{FF2B5EF4-FFF2-40B4-BE49-F238E27FC236}">
                <a16:creationId xmlns:a16="http://schemas.microsoft.com/office/drawing/2014/main" id="{CD417221-61AF-82B3-2B84-899F26E92E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5" name="Picture 4">
            <a:extLst>
              <a:ext uri="{FF2B5EF4-FFF2-40B4-BE49-F238E27FC236}">
                <a16:creationId xmlns:a16="http://schemas.microsoft.com/office/drawing/2014/main" id="{BF7F1207-00E0-5C37-83E8-443E1855311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39" y="1746123"/>
            <a:ext cx="5661736" cy="4246302"/>
          </a:xfrm>
          <a:prstGeom prst="rect">
            <a:avLst/>
          </a:prstGeom>
        </p:spPr>
      </p:pic>
      <p:pic>
        <p:nvPicPr>
          <p:cNvPr id="6" name="Picture 5">
            <a:extLst>
              <a:ext uri="{FF2B5EF4-FFF2-40B4-BE49-F238E27FC236}">
                <a16:creationId xmlns:a16="http://schemas.microsoft.com/office/drawing/2014/main" id="{0B6FED24-3034-C2B7-FDE9-FA47F0821E0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Tree>
    <p:extLst>
      <p:ext uri="{BB962C8B-B14F-4D97-AF65-F5344CB8AC3E}">
        <p14:creationId xmlns:p14="http://schemas.microsoft.com/office/powerpoint/2010/main" val="372257094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876FC-F67D-1FEC-94AF-61388B211D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7D0A0-6353-0C4B-AE17-E3E65361EB90}"/>
              </a:ext>
            </a:extLst>
          </p:cNvPr>
          <p:cNvSpPr>
            <a:spLocks noGrp="1"/>
          </p:cNvSpPr>
          <p:nvPr>
            <p:ph type="title"/>
          </p:nvPr>
        </p:nvSpPr>
        <p:spPr/>
        <p:txBody>
          <a:bodyPr/>
          <a:lstStyle/>
          <a:p>
            <a:r>
              <a:rPr lang="en-GB"/>
              <a:t>Progress Photos</a:t>
            </a:r>
          </a:p>
        </p:txBody>
      </p:sp>
      <p:sp>
        <p:nvSpPr>
          <p:cNvPr id="7" name="TextBox 6">
            <a:extLst>
              <a:ext uri="{FF2B5EF4-FFF2-40B4-BE49-F238E27FC236}">
                <a16:creationId xmlns:a16="http://schemas.microsoft.com/office/drawing/2014/main" id="{40BC3B91-97ED-013D-370C-5C7AB8FC490A}"/>
              </a:ext>
            </a:extLst>
          </p:cNvPr>
          <p:cNvSpPr txBox="1"/>
          <p:nvPr/>
        </p:nvSpPr>
        <p:spPr>
          <a:xfrm>
            <a:off x="198680" y="6190831"/>
            <a:ext cx="58973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6 – Terracotta Installation in Progress – Levels 3 to 8 </a:t>
            </a:r>
          </a:p>
        </p:txBody>
      </p:sp>
      <p:pic>
        <p:nvPicPr>
          <p:cNvPr id="3" name="Picture 2" descr="A logo with white circles&#10;&#10;Description automatically generated">
            <a:extLst>
              <a:ext uri="{FF2B5EF4-FFF2-40B4-BE49-F238E27FC236}">
                <a16:creationId xmlns:a16="http://schemas.microsoft.com/office/drawing/2014/main" id="{723B36B5-31D9-BE4E-282C-E1F0875C0F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5" name="Picture 4">
            <a:extLst>
              <a:ext uri="{FF2B5EF4-FFF2-40B4-BE49-F238E27FC236}">
                <a16:creationId xmlns:a16="http://schemas.microsoft.com/office/drawing/2014/main" id="{00F8E9ED-D66C-2661-B81F-CB265F595C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39" y="1746123"/>
            <a:ext cx="5661736" cy="4246302"/>
          </a:xfrm>
          <a:prstGeom prst="rect">
            <a:avLst/>
          </a:prstGeom>
        </p:spPr>
      </p:pic>
      <p:pic>
        <p:nvPicPr>
          <p:cNvPr id="6" name="Picture 5">
            <a:extLst>
              <a:ext uri="{FF2B5EF4-FFF2-40B4-BE49-F238E27FC236}">
                <a16:creationId xmlns:a16="http://schemas.microsoft.com/office/drawing/2014/main" id="{74556FBE-47AA-98F2-23E4-41EB06DD0F1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Tree>
    <p:extLst>
      <p:ext uri="{BB962C8B-B14F-4D97-AF65-F5344CB8AC3E}">
        <p14:creationId xmlns:p14="http://schemas.microsoft.com/office/powerpoint/2010/main" val="98947115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E8577-1D99-ACAA-7695-DD85FB078E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2C3EC-1B36-DCE4-AF07-7F92A16B7A0C}"/>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D78F03BA-119D-35F9-1628-4A1F85F9E6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5" name="Picture 4">
            <a:extLst>
              <a:ext uri="{FF2B5EF4-FFF2-40B4-BE49-F238E27FC236}">
                <a16:creationId xmlns:a16="http://schemas.microsoft.com/office/drawing/2014/main" id="{B5178009-E407-C63E-CC65-015CA98097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39" y="1746123"/>
            <a:ext cx="5661736" cy="4246302"/>
          </a:xfrm>
          <a:prstGeom prst="rect">
            <a:avLst/>
          </a:prstGeom>
        </p:spPr>
      </p:pic>
      <p:pic>
        <p:nvPicPr>
          <p:cNvPr id="6" name="Picture 5">
            <a:extLst>
              <a:ext uri="{FF2B5EF4-FFF2-40B4-BE49-F238E27FC236}">
                <a16:creationId xmlns:a16="http://schemas.microsoft.com/office/drawing/2014/main" id="{78C3BBFA-2BD7-0C95-7385-82136505D74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
        <p:nvSpPr>
          <p:cNvPr id="7" name="TextBox 6">
            <a:extLst>
              <a:ext uri="{FF2B5EF4-FFF2-40B4-BE49-F238E27FC236}">
                <a16:creationId xmlns:a16="http://schemas.microsoft.com/office/drawing/2014/main" id="{CBE450A7-A7D9-FC05-F322-4BDCD242465A}"/>
              </a:ext>
            </a:extLst>
          </p:cNvPr>
          <p:cNvSpPr txBox="1"/>
          <p:nvPr/>
        </p:nvSpPr>
        <p:spPr>
          <a:xfrm>
            <a:off x="198680" y="6190831"/>
            <a:ext cx="58973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6 – Terracotta Installation in Progress – Levels 3 to 8 </a:t>
            </a:r>
          </a:p>
        </p:txBody>
      </p:sp>
    </p:spTree>
    <p:extLst>
      <p:ext uri="{BB962C8B-B14F-4D97-AF65-F5344CB8AC3E}">
        <p14:creationId xmlns:p14="http://schemas.microsoft.com/office/powerpoint/2010/main" val="136113022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8FCEF-2682-D76A-58F9-4EE1E7CB96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EA50A7-CE8C-207C-EBE3-2C258ED90645}"/>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6F3BFB41-4ACC-7455-9852-388ACB67D7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6" name="TextBox 5">
            <a:extLst>
              <a:ext uri="{FF2B5EF4-FFF2-40B4-BE49-F238E27FC236}">
                <a16:creationId xmlns:a16="http://schemas.microsoft.com/office/drawing/2014/main" id="{96250439-84C0-2186-1B06-B3C4DAFDD983}"/>
              </a:ext>
            </a:extLst>
          </p:cNvPr>
          <p:cNvSpPr txBox="1"/>
          <p:nvPr/>
        </p:nvSpPr>
        <p:spPr>
          <a:xfrm>
            <a:off x="198680" y="6190831"/>
            <a:ext cx="37275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7 – Scaffold Canopy removed</a:t>
            </a:r>
          </a:p>
        </p:txBody>
      </p:sp>
      <p:pic>
        <p:nvPicPr>
          <p:cNvPr id="7" name="Picture 6">
            <a:extLst>
              <a:ext uri="{FF2B5EF4-FFF2-40B4-BE49-F238E27FC236}">
                <a16:creationId xmlns:a16="http://schemas.microsoft.com/office/drawing/2014/main" id="{2DF7A509-52CF-1F46-ABFD-FD5E60C7157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76499" y="1574683"/>
            <a:ext cx="6039001" cy="4529250"/>
          </a:xfrm>
          <a:prstGeom prst="rect">
            <a:avLst/>
          </a:prstGeom>
        </p:spPr>
      </p:pic>
    </p:spTree>
    <p:extLst>
      <p:ext uri="{BB962C8B-B14F-4D97-AF65-F5344CB8AC3E}">
        <p14:creationId xmlns:p14="http://schemas.microsoft.com/office/powerpoint/2010/main" val="71679448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9D85-D636-80B7-AC6C-7610EA1D5179}"/>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BE4A5019-7B3D-C803-D7F2-8969F18278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4" name="Picture 3">
            <a:extLst>
              <a:ext uri="{FF2B5EF4-FFF2-40B4-BE49-F238E27FC236}">
                <a16:creationId xmlns:a16="http://schemas.microsoft.com/office/drawing/2014/main" id="{DE8D44BC-4569-1FE7-41D1-EB7B2B19FE3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40" y="1746122"/>
            <a:ext cx="5661736" cy="4246302"/>
          </a:xfrm>
          <a:prstGeom prst="rect">
            <a:avLst/>
          </a:prstGeom>
        </p:spPr>
      </p:pic>
      <p:pic>
        <p:nvPicPr>
          <p:cNvPr id="5" name="Picture 4">
            <a:extLst>
              <a:ext uri="{FF2B5EF4-FFF2-40B4-BE49-F238E27FC236}">
                <a16:creationId xmlns:a16="http://schemas.microsoft.com/office/drawing/2014/main" id="{E034F331-C4D1-F52A-7AE8-B0B23AE2081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
        <p:nvSpPr>
          <p:cNvPr id="6" name="TextBox 5">
            <a:extLst>
              <a:ext uri="{FF2B5EF4-FFF2-40B4-BE49-F238E27FC236}">
                <a16:creationId xmlns:a16="http://schemas.microsoft.com/office/drawing/2014/main" id="{4A3A7CC7-9FE8-10CE-FE66-C055E03B7B14}"/>
              </a:ext>
            </a:extLst>
          </p:cNvPr>
          <p:cNvSpPr txBox="1"/>
          <p:nvPr/>
        </p:nvSpPr>
        <p:spPr>
          <a:xfrm>
            <a:off x="198680" y="6190831"/>
            <a:ext cx="84414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7 – Cladding Sub Grid &amp; Fire Break Installation Progressing – Level 8 to Level 2</a:t>
            </a:r>
          </a:p>
        </p:txBody>
      </p:sp>
    </p:spTree>
    <p:extLst>
      <p:ext uri="{BB962C8B-B14F-4D97-AF65-F5344CB8AC3E}">
        <p14:creationId xmlns:p14="http://schemas.microsoft.com/office/powerpoint/2010/main" val="53619922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AF779-7438-592A-5F51-ACF35A083D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AD79E9-9B38-70DA-4146-9BB283267FBE}"/>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2972CA8E-A3F1-1D28-A3B2-460C1A7D15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4" name="Picture 3">
            <a:extLst>
              <a:ext uri="{FF2B5EF4-FFF2-40B4-BE49-F238E27FC236}">
                <a16:creationId xmlns:a16="http://schemas.microsoft.com/office/drawing/2014/main" id="{0868C897-5B94-D72A-9463-C0C5F19555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40" y="1746122"/>
            <a:ext cx="5661736" cy="4246302"/>
          </a:xfrm>
          <a:prstGeom prst="rect">
            <a:avLst/>
          </a:prstGeom>
        </p:spPr>
      </p:pic>
      <p:pic>
        <p:nvPicPr>
          <p:cNvPr id="5" name="Picture 4">
            <a:extLst>
              <a:ext uri="{FF2B5EF4-FFF2-40B4-BE49-F238E27FC236}">
                <a16:creationId xmlns:a16="http://schemas.microsoft.com/office/drawing/2014/main" id="{92929064-D292-8AD1-A769-1D8718EEEDF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
        <p:nvSpPr>
          <p:cNvPr id="7" name="TextBox 6">
            <a:extLst>
              <a:ext uri="{FF2B5EF4-FFF2-40B4-BE49-F238E27FC236}">
                <a16:creationId xmlns:a16="http://schemas.microsoft.com/office/drawing/2014/main" id="{255C073B-2941-C9AE-B0A3-B85516E1E80F}"/>
              </a:ext>
            </a:extLst>
          </p:cNvPr>
          <p:cNvSpPr txBox="1"/>
          <p:nvPr/>
        </p:nvSpPr>
        <p:spPr>
          <a:xfrm>
            <a:off x="198680" y="6190831"/>
            <a:ext cx="84414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7 – Cladding Sub Grid &amp; Fire Break Installation Progressing – Level 8 to Level 2</a:t>
            </a:r>
          </a:p>
        </p:txBody>
      </p:sp>
    </p:spTree>
    <p:extLst>
      <p:ext uri="{BB962C8B-B14F-4D97-AF65-F5344CB8AC3E}">
        <p14:creationId xmlns:p14="http://schemas.microsoft.com/office/powerpoint/2010/main" val="144121288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C5710-12D6-301E-6CFF-BC1F362608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7B4A0-6CAC-02E3-E3BF-8AA10E69F163}"/>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472D6CCE-A6EB-7B74-AA13-D5964C137C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6" name="TextBox 5">
            <a:extLst>
              <a:ext uri="{FF2B5EF4-FFF2-40B4-BE49-F238E27FC236}">
                <a16:creationId xmlns:a16="http://schemas.microsoft.com/office/drawing/2014/main" id="{430CE038-B127-28E0-8E69-98848714F929}"/>
              </a:ext>
            </a:extLst>
          </p:cNvPr>
          <p:cNvSpPr txBox="1"/>
          <p:nvPr/>
        </p:nvSpPr>
        <p:spPr>
          <a:xfrm>
            <a:off x="198680" y="6190831"/>
            <a:ext cx="97190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5N – Monar Flex removed &amp; Debris Netting installed. Scaffold Canopy Removal in progress.</a:t>
            </a:r>
          </a:p>
        </p:txBody>
      </p:sp>
      <p:pic>
        <p:nvPicPr>
          <p:cNvPr id="7" name="Picture 6">
            <a:extLst>
              <a:ext uri="{FF2B5EF4-FFF2-40B4-BE49-F238E27FC236}">
                <a16:creationId xmlns:a16="http://schemas.microsoft.com/office/drawing/2014/main" id="{68AA1236-3775-A37F-9809-68C005AE0D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76499" y="1574683"/>
            <a:ext cx="6039001" cy="4529251"/>
          </a:xfrm>
          <a:prstGeom prst="rect">
            <a:avLst/>
          </a:prstGeom>
        </p:spPr>
      </p:pic>
    </p:spTree>
    <p:extLst>
      <p:ext uri="{BB962C8B-B14F-4D97-AF65-F5344CB8AC3E}">
        <p14:creationId xmlns:p14="http://schemas.microsoft.com/office/powerpoint/2010/main" val="397066806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E3EC5-F5FA-DCD4-44AE-76244C7B2C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2106D2-AE6A-833B-171A-A5188CD5EC38}"/>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19A7B3FF-1C6E-52ED-5CE6-327E6387E0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4" name="Picture 3">
            <a:extLst>
              <a:ext uri="{FF2B5EF4-FFF2-40B4-BE49-F238E27FC236}">
                <a16:creationId xmlns:a16="http://schemas.microsoft.com/office/drawing/2014/main" id="{50473BB8-F3D8-5DB2-6907-DF60235D83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40" y="1746122"/>
            <a:ext cx="5661736" cy="4246302"/>
          </a:xfrm>
          <a:prstGeom prst="rect">
            <a:avLst/>
          </a:prstGeom>
        </p:spPr>
      </p:pic>
      <p:pic>
        <p:nvPicPr>
          <p:cNvPr id="5" name="Picture 4">
            <a:extLst>
              <a:ext uri="{FF2B5EF4-FFF2-40B4-BE49-F238E27FC236}">
                <a16:creationId xmlns:a16="http://schemas.microsoft.com/office/drawing/2014/main" id="{9C9B165B-3245-CAB1-CBCB-8AC0F7F2AEB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
        <p:nvSpPr>
          <p:cNvPr id="6" name="TextBox 5">
            <a:extLst>
              <a:ext uri="{FF2B5EF4-FFF2-40B4-BE49-F238E27FC236}">
                <a16:creationId xmlns:a16="http://schemas.microsoft.com/office/drawing/2014/main" id="{6FB6BFE5-2F61-9239-BB0F-311ACB9A3056}"/>
              </a:ext>
            </a:extLst>
          </p:cNvPr>
          <p:cNvSpPr txBox="1"/>
          <p:nvPr/>
        </p:nvSpPr>
        <p:spPr>
          <a:xfrm>
            <a:off x="198680" y="6190831"/>
            <a:ext cx="105130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5N – New Outer Leaf Completed. Window Membrane progressing. Cladding Sub Grid commenced.</a:t>
            </a:r>
          </a:p>
        </p:txBody>
      </p:sp>
    </p:spTree>
    <p:extLst>
      <p:ext uri="{BB962C8B-B14F-4D97-AF65-F5344CB8AC3E}">
        <p14:creationId xmlns:p14="http://schemas.microsoft.com/office/powerpoint/2010/main" val="404095014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5C32D-2A85-A0B5-13C3-787333035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FCFE75-C00C-CE4B-3AB2-9339D064333B}"/>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93883B08-F252-25A7-7F4F-2AF22C5CF2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4" name="Picture 3">
            <a:extLst>
              <a:ext uri="{FF2B5EF4-FFF2-40B4-BE49-F238E27FC236}">
                <a16:creationId xmlns:a16="http://schemas.microsoft.com/office/drawing/2014/main" id="{C10A462B-F07E-93FE-250B-49731D7948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40" y="1746122"/>
            <a:ext cx="5661736" cy="4246302"/>
          </a:xfrm>
          <a:prstGeom prst="rect">
            <a:avLst/>
          </a:prstGeom>
        </p:spPr>
      </p:pic>
      <p:pic>
        <p:nvPicPr>
          <p:cNvPr id="5" name="Picture 4">
            <a:extLst>
              <a:ext uri="{FF2B5EF4-FFF2-40B4-BE49-F238E27FC236}">
                <a16:creationId xmlns:a16="http://schemas.microsoft.com/office/drawing/2014/main" id="{B59EE817-ABB0-140E-C14D-B4639F153D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
        <p:nvSpPr>
          <p:cNvPr id="6" name="TextBox 5">
            <a:extLst>
              <a:ext uri="{FF2B5EF4-FFF2-40B4-BE49-F238E27FC236}">
                <a16:creationId xmlns:a16="http://schemas.microsoft.com/office/drawing/2014/main" id="{903EC4F4-B552-75B3-CDD1-6562048058C3}"/>
              </a:ext>
            </a:extLst>
          </p:cNvPr>
          <p:cNvSpPr txBox="1"/>
          <p:nvPr/>
        </p:nvSpPr>
        <p:spPr>
          <a:xfrm>
            <a:off x="198680" y="6190831"/>
            <a:ext cx="105130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5N – New Outer Leaf Completed. Window Membrane progressing. Cladding Sub Grid commenced.</a:t>
            </a:r>
          </a:p>
        </p:txBody>
      </p:sp>
    </p:spTree>
    <p:extLst>
      <p:ext uri="{BB962C8B-B14F-4D97-AF65-F5344CB8AC3E}">
        <p14:creationId xmlns:p14="http://schemas.microsoft.com/office/powerpoint/2010/main" val="174313217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82089-19AC-9667-9364-BD8C1122C9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E2EED-064A-8194-138F-169A489BE928}"/>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936D9D5C-407A-D31C-5521-3AF4A4CD9E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4" name="Picture 3">
            <a:extLst>
              <a:ext uri="{FF2B5EF4-FFF2-40B4-BE49-F238E27FC236}">
                <a16:creationId xmlns:a16="http://schemas.microsoft.com/office/drawing/2014/main" id="{8023E69C-71F2-B1EA-8799-880461EBCE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40" y="1746122"/>
            <a:ext cx="5661736" cy="4246302"/>
          </a:xfrm>
          <a:prstGeom prst="rect">
            <a:avLst/>
          </a:prstGeom>
        </p:spPr>
      </p:pic>
      <p:pic>
        <p:nvPicPr>
          <p:cNvPr id="5" name="Picture 4">
            <a:extLst>
              <a:ext uri="{FF2B5EF4-FFF2-40B4-BE49-F238E27FC236}">
                <a16:creationId xmlns:a16="http://schemas.microsoft.com/office/drawing/2014/main" id="{F8F2AB80-EF25-F782-AD36-FCB55B623B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
        <p:nvSpPr>
          <p:cNvPr id="6" name="TextBox 5">
            <a:extLst>
              <a:ext uri="{FF2B5EF4-FFF2-40B4-BE49-F238E27FC236}">
                <a16:creationId xmlns:a16="http://schemas.microsoft.com/office/drawing/2014/main" id="{F94BC749-00B4-BCC3-581C-A5E5DF66C0E8}"/>
              </a:ext>
            </a:extLst>
          </p:cNvPr>
          <p:cNvSpPr txBox="1"/>
          <p:nvPr/>
        </p:nvSpPr>
        <p:spPr>
          <a:xfrm>
            <a:off x="198680" y="6190831"/>
            <a:ext cx="51366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1 – Inner Leaf works completed to all floors.</a:t>
            </a:r>
          </a:p>
        </p:txBody>
      </p:sp>
    </p:spTree>
    <p:extLst>
      <p:ext uri="{BB962C8B-B14F-4D97-AF65-F5344CB8AC3E}">
        <p14:creationId xmlns:p14="http://schemas.microsoft.com/office/powerpoint/2010/main" val="184700258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C980D-7E29-CB0C-6C4C-825B5F3C2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FAAE5-17FC-839B-8034-5ABCE2634142}"/>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7BDC2439-EE85-2FDF-CFF5-37461A879B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4" name="Picture 3">
            <a:extLst>
              <a:ext uri="{FF2B5EF4-FFF2-40B4-BE49-F238E27FC236}">
                <a16:creationId xmlns:a16="http://schemas.microsoft.com/office/drawing/2014/main" id="{2E8D35BE-F0B7-542D-6706-9D1B210B66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40" y="1746122"/>
            <a:ext cx="5661736" cy="4246302"/>
          </a:xfrm>
          <a:prstGeom prst="rect">
            <a:avLst/>
          </a:prstGeom>
        </p:spPr>
      </p:pic>
      <p:pic>
        <p:nvPicPr>
          <p:cNvPr id="5" name="Picture 4">
            <a:extLst>
              <a:ext uri="{FF2B5EF4-FFF2-40B4-BE49-F238E27FC236}">
                <a16:creationId xmlns:a16="http://schemas.microsoft.com/office/drawing/2014/main" id="{5BC1F561-A2EF-75B1-0FA5-1108B38750E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
        <p:nvSpPr>
          <p:cNvPr id="6" name="TextBox 5">
            <a:extLst>
              <a:ext uri="{FF2B5EF4-FFF2-40B4-BE49-F238E27FC236}">
                <a16:creationId xmlns:a16="http://schemas.microsoft.com/office/drawing/2014/main" id="{9504B66B-9B09-A42E-95C5-B0394B1DDE22}"/>
              </a:ext>
            </a:extLst>
          </p:cNvPr>
          <p:cNvSpPr txBox="1"/>
          <p:nvPr/>
        </p:nvSpPr>
        <p:spPr>
          <a:xfrm>
            <a:off x="198680" y="6190831"/>
            <a:ext cx="51366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1 – Inner Leaf works completed to all floors.</a:t>
            </a:r>
          </a:p>
        </p:txBody>
      </p:sp>
    </p:spTree>
    <p:extLst>
      <p:ext uri="{BB962C8B-B14F-4D97-AF65-F5344CB8AC3E}">
        <p14:creationId xmlns:p14="http://schemas.microsoft.com/office/powerpoint/2010/main" val="287879265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16599-941C-0E87-734D-D70B25414C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C53FDC-D2E7-4C5D-1BB7-3D9E47E5F545}"/>
              </a:ext>
            </a:extLst>
          </p:cNvPr>
          <p:cNvSpPr>
            <a:spLocks noGrp="1"/>
          </p:cNvSpPr>
          <p:nvPr>
            <p:ph type="title"/>
          </p:nvPr>
        </p:nvSpPr>
        <p:spPr/>
        <p:txBody>
          <a:bodyPr/>
          <a:lstStyle/>
          <a:p>
            <a:r>
              <a:rPr lang="en-GB"/>
              <a:t>Progress Photos</a:t>
            </a:r>
          </a:p>
        </p:txBody>
      </p:sp>
      <p:pic>
        <p:nvPicPr>
          <p:cNvPr id="3" name="Picture 2" descr="A logo with white circles&#10;&#10;Description automatically generated">
            <a:extLst>
              <a:ext uri="{FF2B5EF4-FFF2-40B4-BE49-F238E27FC236}">
                <a16:creationId xmlns:a16="http://schemas.microsoft.com/office/drawing/2014/main" id="{E1CAAA14-A4DB-707E-9B90-C27F91E1BC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pic>
        <p:nvPicPr>
          <p:cNvPr id="4" name="Picture 3">
            <a:extLst>
              <a:ext uri="{FF2B5EF4-FFF2-40B4-BE49-F238E27FC236}">
                <a16:creationId xmlns:a16="http://schemas.microsoft.com/office/drawing/2014/main" id="{75B71974-F439-C2A2-BB0E-B59742D4275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840" y="1746122"/>
            <a:ext cx="5661736" cy="4246302"/>
          </a:xfrm>
          <a:prstGeom prst="rect">
            <a:avLst/>
          </a:prstGeom>
        </p:spPr>
      </p:pic>
      <p:pic>
        <p:nvPicPr>
          <p:cNvPr id="5" name="Picture 4">
            <a:extLst>
              <a:ext uri="{FF2B5EF4-FFF2-40B4-BE49-F238E27FC236}">
                <a16:creationId xmlns:a16="http://schemas.microsoft.com/office/drawing/2014/main" id="{E4D306C3-60F4-6205-FE43-E37DE554A78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8422" y="1746122"/>
            <a:ext cx="5661736" cy="4246302"/>
          </a:xfrm>
          <a:prstGeom prst="rect">
            <a:avLst/>
          </a:prstGeom>
        </p:spPr>
      </p:pic>
      <p:sp>
        <p:nvSpPr>
          <p:cNvPr id="6" name="TextBox 5">
            <a:extLst>
              <a:ext uri="{FF2B5EF4-FFF2-40B4-BE49-F238E27FC236}">
                <a16:creationId xmlns:a16="http://schemas.microsoft.com/office/drawing/2014/main" id="{632263CC-B7A6-AFA6-F739-817247098632}"/>
              </a:ext>
            </a:extLst>
          </p:cNvPr>
          <p:cNvSpPr txBox="1"/>
          <p:nvPr/>
        </p:nvSpPr>
        <p:spPr>
          <a:xfrm>
            <a:off x="198680" y="6190831"/>
            <a:ext cx="61434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Phase 1 – Masonry Support installation commenced Level 1.</a:t>
            </a:r>
          </a:p>
        </p:txBody>
      </p:sp>
    </p:spTree>
    <p:extLst>
      <p:ext uri="{BB962C8B-B14F-4D97-AF65-F5344CB8AC3E}">
        <p14:creationId xmlns:p14="http://schemas.microsoft.com/office/powerpoint/2010/main" val="8850833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25501" y="237477"/>
            <a:ext cx="1805177" cy="73534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5243E"/>
              </a:solidFill>
              <a:effectLst/>
              <a:uLnTx/>
              <a:uFillTx/>
              <a:latin typeface="Aptos" panose="02110004020202020204"/>
              <a:ea typeface="+mn-ea"/>
              <a:cs typeface="+mn-cs"/>
            </a:endParaRPr>
          </a:p>
        </p:txBody>
      </p:sp>
      <p:sp>
        <p:nvSpPr>
          <p:cNvPr id="4" name="object 4"/>
          <p:cNvSpPr txBox="1"/>
          <p:nvPr/>
        </p:nvSpPr>
        <p:spPr>
          <a:xfrm>
            <a:off x="757529" y="1258061"/>
            <a:ext cx="10023475" cy="4552528"/>
          </a:xfrm>
          <a:prstGeom prst="rect">
            <a:avLst/>
          </a:prstGeom>
        </p:spPr>
        <p:txBody>
          <a:bodyPr vert="horz" wrap="square" lIns="0" tIns="12700" rIns="0" bIns="0" rtlCol="0">
            <a:spAutoFit/>
          </a:bodyPr>
          <a:lstStyle/>
          <a:p>
            <a:pPr marL="15240" marR="0" lvl="0" indent="0" algn="l" defTabSz="914400" rtl="0" eaLnBrk="1" fontAlgn="auto" latinLnBrk="0" hangingPunct="1">
              <a:lnSpc>
                <a:spcPct val="100000"/>
              </a:lnSpc>
              <a:spcBef>
                <a:spcPts val="100"/>
              </a:spcBef>
              <a:spcAft>
                <a:spcPts val="0"/>
              </a:spcAft>
              <a:buClrTx/>
              <a:buSzTx/>
              <a:buFontTx/>
              <a:buNone/>
              <a:tabLst/>
              <a:defRPr/>
            </a:pPr>
            <a:r>
              <a:rPr kumimoji="0" lang="en-GB" sz="1800" b="1" i="0" u="none" strike="noStrike" kern="1200" cap="none" spc="0" normalizeH="0" baseline="0" noProof="0">
                <a:ln>
                  <a:noFill/>
                </a:ln>
                <a:solidFill>
                  <a:srgbClr val="252525"/>
                </a:solidFill>
                <a:effectLst/>
                <a:uLnTx/>
                <a:uFillTx/>
                <a:latin typeface="Arial"/>
                <a:ea typeface="+mn-ea"/>
                <a:cs typeface="Arial"/>
              </a:rPr>
              <a:t>Decants &amp; </a:t>
            </a:r>
            <a:r>
              <a:rPr kumimoji="0" sz="1800" b="1" i="0" u="none" strike="noStrike" kern="1200" cap="none" spc="0" normalizeH="0" baseline="0" noProof="0">
                <a:ln>
                  <a:noFill/>
                </a:ln>
                <a:solidFill>
                  <a:srgbClr val="252525"/>
                </a:solidFill>
                <a:effectLst/>
                <a:uLnTx/>
                <a:uFillTx/>
                <a:latin typeface="Arial"/>
                <a:ea typeface="+mn-ea"/>
                <a:cs typeface="Arial"/>
              </a:rPr>
              <a:t>MVHR Installation</a:t>
            </a:r>
            <a:r>
              <a:rPr kumimoji="0" sz="1800" b="1" i="0" u="none" strike="noStrike" kern="1200" cap="none" spc="-15" normalizeH="0" baseline="0" noProof="0">
                <a:ln>
                  <a:noFill/>
                </a:ln>
                <a:solidFill>
                  <a:srgbClr val="252525"/>
                </a:solidFill>
                <a:effectLst/>
                <a:uLnTx/>
                <a:uFillTx/>
                <a:latin typeface="Arial"/>
                <a:ea typeface="+mn-ea"/>
                <a:cs typeface="Arial"/>
              </a:rPr>
              <a:t> </a:t>
            </a:r>
            <a:r>
              <a:rPr kumimoji="0" sz="1800" b="1" i="0" u="none" strike="noStrike" kern="1200" cap="none" spc="0" normalizeH="0" baseline="0" noProof="0">
                <a:ln>
                  <a:noFill/>
                </a:ln>
                <a:solidFill>
                  <a:srgbClr val="252525"/>
                </a:solidFill>
                <a:effectLst/>
                <a:uLnTx/>
                <a:uFillTx/>
                <a:latin typeface="Arial"/>
                <a:ea typeface="+mn-ea"/>
                <a:cs typeface="Arial"/>
              </a:rPr>
              <a:t>works</a:t>
            </a:r>
            <a:r>
              <a:rPr kumimoji="0" lang="en-GB" sz="1800" b="1" i="0" u="none" strike="noStrike" kern="1200" cap="none" spc="0" normalizeH="0" baseline="0" noProof="0">
                <a:ln>
                  <a:noFill/>
                </a:ln>
                <a:solidFill>
                  <a:srgbClr val="252525"/>
                </a:solidFill>
                <a:effectLst/>
                <a:uLnTx/>
                <a:uFillTx/>
                <a:latin typeface="Arial"/>
                <a:ea typeface="+mn-ea"/>
                <a:cs typeface="Arial"/>
              </a:rPr>
              <a:t> within Residents Properties</a:t>
            </a:r>
            <a:endParaRPr kumimoji="0" sz="1800" b="0" i="0" u="none" strike="noStrike" kern="1200" cap="none" spc="0" normalizeH="0" baseline="0" noProof="0">
              <a:ln>
                <a:noFill/>
              </a:ln>
              <a:solidFill>
                <a:srgbClr val="15243E"/>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15243E"/>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sz="1700" b="0" i="0" u="none" strike="noStrike" kern="1200" cap="none" spc="0" normalizeH="0" baseline="0" noProof="0">
              <a:ln>
                <a:noFill/>
              </a:ln>
              <a:solidFill>
                <a:srgbClr val="15243E"/>
              </a:solidFill>
              <a:effectLst/>
              <a:uLnTx/>
              <a:uFillTx/>
              <a:latin typeface="Times New Roman"/>
              <a:ea typeface="+mn-ea"/>
              <a:cs typeface="Times New Roman"/>
            </a:endParaRP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r>
              <a:rPr kumimoji="0" lang="en-GB" sz="1600" b="0" i="0" u="none" strike="noStrike" kern="1200" cap="none" spc="-10" normalizeH="0" baseline="0" noProof="0">
                <a:ln>
                  <a:noFill/>
                </a:ln>
                <a:solidFill>
                  <a:srgbClr val="252525"/>
                </a:solidFill>
                <a:effectLst/>
                <a:uLnTx/>
                <a:uFillTx/>
                <a:latin typeface="Arial"/>
                <a:ea typeface="+mn-ea"/>
                <a:cs typeface="Arial"/>
              </a:rPr>
              <a:t>Resident Moves are being completed as per programme where able. </a:t>
            </a: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endParaRPr kumimoji="0" lang="en-GB" sz="1600" b="0" i="0" u="none" strike="noStrike" kern="1200" cap="none" spc="-10" normalizeH="0" baseline="0" noProof="0">
              <a:ln>
                <a:noFill/>
              </a:ln>
              <a:solidFill>
                <a:srgbClr val="252525"/>
              </a:solidFill>
              <a:effectLst/>
              <a:uLnTx/>
              <a:uFillTx/>
              <a:latin typeface="Arial"/>
              <a:ea typeface="+mn-ea"/>
              <a:cs typeface="Arial"/>
            </a:endParaRP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r>
              <a:rPr kumimoji="0" lang="en-GB" sz="1600" b="0" i="0" u="none" strike="noStrike" kern="1200" cap="none" spc="-10" normalizeH="0" baseline="0" noProof="0">
                <a:ln>
                  <a:noFill/>
                </a:ln>
                <a:solidFill>
                  <a:srgbClr val="252525"/>
                </a:solidFill>
                <a:effectLst/>
                <a:uLnTx/>
                <a:uFillTx/>
                <a:latin typeface="Arial"/>
                <a:ea typeface="+mn-ea"/>
                <a:cs typeface="Arial"/>
              </a:rPr>
              <a:t>Please note that the more that has been packed prior to the day you move, the smoother and more efficiently your items can be transferred to your Temporary Decant Flat.</a:t>
            </a: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endParaRPr kumimoji="0" lang="en-GB" sz="1600" b="0" i="0" u="none" strike="noStrike" kern="1200" cap="none" spc="-10" normalizeH="0" baseline="0" noProof="0">
              <a:ln>
                <a:noFill/>
              </a:ln>
              <a:solidFill>
                <a:srgbClr val="252525"/>
              </a:solidFill>
              <a:effectLst/>
              <a:uLnTx/>
              <a:uFillTx/>
              <a:latin typeface="Arial"/>
              <a:ea typeface="+mn-ea"/>
              <a:cs typeface="Arial"/>
            </a:endParaRP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r>
              <a:rPr kumimoji="0" lang="en-GB" sz="1600" b="0" i="0" u="none" strike="noStrike" kern="1200" cap="none" spc="-10" normalizeH="0" baseline="0" noProof="0">
                <a:ln>
                  <a:noFill/>
                </a:ln>
                <a:solidFill>
                  <a:srgbClr val="252525"/>
                </a:solidFill>
                <a:effectLst/>
                <a:uLnTx/>
                <a:uFillTx/>
                <a:latin typeface="Arial"/>
                <a:ea typeface="+mn-ea"/>
                <a:cs typeface="Arial"/>
              </a:rPr>
              <a:t>Please ensure that you are fully aware of the move date as detailed in the letter received from our RLO to ensure that </a:t>
            </a: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endParaRPr kumimoji="0" lang="en-GB" sz="1600" b="0" i="0" u="none" strike="noStrike" kern="1200" cap="none" spc="-10" normalizeH="0" baseline="0" noProof="0">
              <a:ln>
                <a:noFill/>
              </a:ln>
              <a:solidFill>
                <a:srgbClr val="252525"/>
              </a:solidFill>
              <a:effectLst/>
              <a:uLnTx/>
              <a:uFillTx/>
              <a:latin typeface="Arial"/>
              <a:ea typeface="+mn-ea"/>
              <a:cs typeface="Arial"/>
            </a:endParaRP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r>
              <a:rPr kumimoji="0" lang="en-GB" sz="1600" b="0" i="0" u="none" strike="noStrike" kern="1200" cap="none" spc="-10" normalizeH="0" baseline="0" noProof="0">
                <a:ln>
                  <a:noFill/>
                </a:ln>
                <a:solidFill>
                  <a:srgbClr val="252525"/>
                </a:solidFill>
                <a:effectLst/>
                <a:uLnTx/>
                <a:uFillTx/>
                <a:latin typeface="Arial"/>
                <a:ea typeface="+mn-ea"/>
                <a:cs typeface="Arial"/>
              </a:rPr>
              <a:t>Works have commenced and are currently progressing in line with schedule of works and flats are being reoccupation moves have commenced and are progressing.</a:t>
            </a:r>
          </a:p>
          <a:p>
            <a:pPr marL="12700" marR="0" lvl="0" indent="0" algn="l" defTabSz="914400" rtl="0" eaLnBrk="1" fontAlgn="auto" latinLnBrk="0" hangingPunct="1">
              <a:lnSpc>
                <a:spcPct val="100000"/>
              </a:lnSpc>
              <a:spcBef>
                <a:spcPts val="0"/>
              </a:spcBef>
              <a:spcAft>
                <a:spcPts val="0"/>
              </a:spcAft>
              <a:buClr>
                <a:srgbClr val="409C36"/>
              </a:buClr>
              <a:buSzTx/>
              <a:buFontTx/>
              <a:buNone/>
              <a:tabLst>
                <a:tab pos="240665" algn="l"/>
                <a:tab pos="241300" algn="l"/>
              </a:tabLst>
              <a:defRPr/>
            </a:pPr>
            <a:endParaRPr kumimoji="0" lang="en-GB" sz="1600" b="0" i="0" u="none" strike="noStrike" kern="1200" cap="none" spc="-10" normalizeH="0" baseline="0" noProof="0">
              <a:ln>
                <a:noFill/>
              </a:ln>
              <a:solidFill>
                <a:srgbClr val="252525"/>
              </a:solidFill>
              <a:effectLst/>
              <a:uLnTx/>
              <a:uFillTx/>
              <a:latin typeface="Arial"/>
              <a:ea typeface="+mn-ea"/>
              <a:cs typeface="Arial"/>
            </a:endParaRP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r>
              <a:rPr kumimoji="0" lang="en-GB" sz="1600" b="0" i="0" u="none" strike="noStrike" kern="1200" cap="none" spc="-10" normalizeH="0" baseline="0" noProof="0">
                <a:ln>
                  <a:noFill/>
                </a:ln>
                <a:solidFill>
                  <a:srgbClr val="252525"/>
                </a:solidFill>
                <a:effectLst/>
                <a:uLnTx/>
                <a:uFillTx/>
                <a:latin typeface="Arial"/>
                <a:ea typeface="+mn-ea"/>
                <a:cs typeface="Arial"/>
              </a:rPr>
              <a:t>Once works are completed in your property warranties can then be activated for both the MVHR and Cooker hood.</a:t>
            </a: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endParaRPr kumimoji="0" lang="en-GB" sz="1600" b="0" i="0" u="none" strike="noStrike" kern="1200" cap="none" spc="-10" normalizeH="0" baseline="0" noProof="0">
              <a:ln>
                <a:noFill/>
              </a:ln>
              <a:solidFill>
                <a:srgbClr val="252525"/>
              </a:solidFill>
              <a:effectLst/>
              <a:uLnTx/>
              <a:uFillTx/>
              <a:latin typeface="Arial"/>
              <a:ea typeface="+mn-ea"/>
              <a:cs typeface="Arial"/>
            </a:endParaRPr>
          </a:p>
          <a:p>
            <a:pPr marL="241300" marR="0" lvl="0" indent="-228600" algn="l" defTabSz="914400" rtl="0" eaLnBrk="1" fontAlgn="auto" latinLnBrk="0" hangingPunct="1">
              <a:lnSpc>
                <a:spcPct val="100000"/>
              </a:lnSpc>
              <a:spcBef>
                <a:spcPts val="0"/>
              </a:spcBef>
              <a:spcAft>
                <a:spcPts val="0"/>
              </a:spcAft>
              <a:buClr>
                <a:srgbClr val="409C36"/>
              </a:buClr>
              <a:buSzTx/>
              <a:buFontTx/>
              <a:buChar char="•"/>
              <a:tabLst>
                <a:tab pos="240665" algn="l"/>
                <a:tab pos="241300" algn="l"/>
              </a:tabLst>
              <a:defRPr/>
            </a:pPr>
            <a:r>
              <a:rPr kumimoji="0" lang="en-GB" sz="1600" b="0" i="0" u="none" strike="noStrike" kern="1200" cap="none" spc="-10" normalizeH="0" baseline="0" noProof="0">
                <a:ln>
                  <a:noFill/>
                </a:ln>
                <a:solidFill>
                  <a:srgbClr val="252525"/>
                </a:solidFill>
                <a:effectLst/>
                <a:uLnTx/>
                <a:uFillTx/>
                <a:latin typeface="Arial"/>
                <a:ea typeface="+mn-ea"/>
                <a:cs typeface="Arial"/>
              </a:rPr>
              <a:t>User guides for the new MVHR &amp; Cooker hood will be issued upon completion of your unit.</a:t>
            </a:r>
            <a:endParaRPr kumimoji="0" sz="1600" b="0" i="0" u="none" strike="noStrike" kern="1200" cap="none" spc="0" normalizeH="0" baseline="0" noProof="0">
              <a:ln>
                <a:noFill/>
              </a:ln>
              <a:solidFill>
                <a:srgbClr val="15243E"/>
              </a:solidFill>
              <a:effectLst/>
              <a:uLnTx/>
              <a:uFillTx/>
              <a:latin typeface="Arial"/>
              <a:ea typeface="+mn-ea"/>
              <a:cs typeface="Arial"/>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87044-6B16-DC5B-E464-B5109F6B4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32B46-5188-2578-7208-CF816B9B17CF}"/>
              </a:ext>
            </a:extLst>
          </p:cNvPr>
          <p:cNvSpPr>
            <a:spLocks noGrp="1"/>
          </p:cNvSpPr>
          <p:nvPr>
            <p:ph type="title"/>
          </p:nvPr>
        </p:nvSpPr>
        <p:spPr/>
        <p:txBody>
          <a:bodyPr/>
          <a:lstStyle/>
          <a:p>
            <a:r>
              <a:rPr lang="en-GB"/>
              <a:t>Progress Photos</a:t>
            </a:r>
          </a:p>
        </p:txBody>
      </p:sp>
      <p:pic>
        <p:nvPicPr>
          <p:cNvPr id="4" name="Picture 3">
            <a:extLst>
              <a:ext uri="{FF2B5EF4-FFF2-40B4-BE49-F238E27FC236}">
                <a16:creationId xmlns:a16="http://schemas.microsoft.com/office/drawing/2014/main" id="{92D3E026-7B52-E7C1-31CF-64F9A661C47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2516" y="1603529"/>
            <a:ext cx="5737348" cy="4303011"/>
          </a:xfrm>
          <a:prstGeom prst="rect">
            <a:avLst/>
          </a:prstGeom>
        </p:spPr>
      </p:pic>
      <p:pic>
        <p:nvPicPr>
          <p:cNvPr id="6" name="Picture 5">
            <a:extLst>
              <a:ext uri="{FF2B5EF4-FFF2-40B4-BE49-F238E27FC236}">
                <a16:creationId xmlns:a16="http://schemas.microsoft.com/office/drawing/2014/main" id="{B8293278-F4CA-A2F2-0547-6E88DDB492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2136" y="1603529"/>
            <a:ext cx="5737348" cy="4303011"/>
          </a:xfrm>
          <a:prstGeom prst="rect">
            <a:avLst/>
          </a:prstGeom>
        </p:spPr>
      </p:pic>
      <p:sp>
        <p:nvSpPr>
          <p:cNvPr id="7" name="TextBox 6">
            <a:extLst>
              <a:ext uri="{FF2B5EF4-FFF2-40B4-BE49-F238E27FC236}">
                <a16:creationId xmlns:a16="http://schemas.microsoft.com/office/drawing/2014/main" id="{D5936BD3-4F5F-C4EB-C27A-E64E2B61E021}"/>
              </a:ext>
            </a:extLst>
          </p:cNvPr>
          <p:cNvSpPr txBox="1"/>
          <p:nvPr/>
        </p:nvSpPr>
        <p:spPr>
          <a:xfrm>
            <a:off x="222516" y="5906540"/>
            <a:ext cx="4446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Old Ceiling and Old MVHR Ducts Removed</a:t>
            </a:r>
          </a:p>
        </p:txBody>
      </p:sp>
      <p:pic>
        <p:nvPicPr>
          <p:cNvPr id="3" name="Picture 2" descr="A logo with white circles&#10;&#10;Description automatically generated">
            <a:extLst>
              <a:ext uri="{FF2B5EF4-FFF2-40B4-BE49-F238E27FC236}">
                <a16:creationId xmlns:a16="http://schemas.microsoft.com/office/drawing/2014/main" id="{9B244010-049F-880D-6970-19454FDAB1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Tree>
    <p:extLst>
      <p:ext uri="{BB962C8B-B14F-4D97-AF65-F5344CB8AC3E}">
        <p14:creationId xmlns:p14="http://schemas.microsoft.com/office/powerpoint/2010/main" val="424229014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64B2E-BF08-DBF2-D31A-4717D5F563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59178-1C7D-0881-7985-BBED3000A190}"/>
              </a:ext>
            </a:extLst>
          </p:cNvPr>
          <p:cNvSpPr>
            <a:spLocks noGrp="1"/>
          </p:cNvSpPr>
          <p:nvPr>
            <p:ph type="title"/>
          </p:nvPr>
        </p:nvSpPr>
        <p:spPr/>
        <p:txBody>
          <a:bodyPr/>
          <a:lstStyle/>
          <a:p>
            <a:r>
              <a:rPr lang="en-GB"/>
              <a:t>Progress Photos</a:t>
            </a:r>
          </a:p>
        </p:txBody>
      </p:sp>
      <p:pic>
        <p:nvPicPr>
          <p:cNvPr id="4" name="Picture 3">
            <a:extLst>
              <a:ext uri="{FF2B5EF4-FFF2-40B4-BE49-F238E27FC236}">
                <a16:creationId xmlns:a16="http://schemas.microsoft.com/office/drawing/2014/main" id="{444BDDAC-7261-4C16-DF31-F3B05FC0166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5503" y="1885020"/>
            <a:ext cx="5737348" cy="4303011"/>
          </a:xfrm>
          <a:prstGeom prst="rect">
            <a:avLst/>
          </a:prstGeom>
        </p:spPr>
      </p:pic>
      <p:pic>
        <p:nvPicPr>
          <p:cNvPr id="6" name="Picture 5">
            <a:extLst>
              <a:ext uri="{FF2B5EF4-FFF2-40B4-BE49-F238E27FC236}">
                <a16:creationId xmlns:a16="http://schemas.microsoft.com/office/drawing/2014/main" id="{859C9DBA-4DCC-1033-74E1-8287000566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5123" y="1885020"/>
            <a:ext cx="5737348" cy="4303011"/>
          </a:xfrm>
          <a:prstGeom prst="rect">
            <a:avLst/>
          </a:prstGeom>
        </p:spPr>
      </p:pic>
      <p:pic>
        <p:nvPicPr>
          <p:cNvPr id="3" name="Picture 2" descr="A logo with white circles&#10;&#10;Description automatically generated">
            <a:extLst>
              <a:ext uri="{FF2B5EF4-FFF2-40B4-BE49-F238E27FC236}">
                <a16:creationId xmlns:a16="http://schemas.microsoft.com/office/drawing/2014/main" id="{513436CB-3A70-A83C-AF13-28DF4A6C3D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5" name="TextBox 4">
            <a:extLst>
              <a:ext uri="{FF2B5EF4-FFF2-40B4-BE49-F238E27FC236}">
                <a16:creationId xmlns:a16="http://schemas.microsoft.com/office/drawing/2014/main" id="{F35A4817-D696-C5D5-709C-B48055565748}"/>
              </a:ext>
            </a:extLst>
          </p:cNvPr>
          <p:cNvSpPr txBox="1"/>
          <p:nvPr/>
        </p:nvSpPr>
        <p:spPr>
          <a:xfrm>
            <a:off x="225503" y="6251251"/>
            <a:ext cx="30339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New MVHR Ducting Installed</a:t>
            </a:r>
          </a:p>
        </p:txBody>
      </p:sp>
    </p:spTree>
    <p:extLst>
      <p:ext uri="{BB962C8B-B14F-4D97-AF65-F5344CB8AC3E}">
        <p14:creationId xmlns:p14="http://schemas.microsoft.com/office/powerpoint/2010/main" val="272349422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2527C-2BB7-901C-145E-3AA6FBC32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9FDF7-BB4C-F3DD-1B57-CA8373D6A0F2}"/>
              </a:ext>
            </a:extLst>
          </p:cNvPr>
          <p:cNvSpPr>
            <a:spLocks noGrp="1"/>
          </p:cNvSpPr>
          <p:nvPr>
            <p:ph type="title"/>
          </p:nvPr>
        </p:nvSpPr>
        <p:spPr/>
        <p:txBody>
          <a:bodyPr/>
          <a:lstStyle/>
          <a:p>
            <a:r>
              <a:rPr lang="en-GB"/>
              <a:t>Progress Photos</a:t>
            </a:r>
          </a:p>
        </p:txBody>
      </p:sp>
      <p:pic>
        <p:nvPicPr>
          <p:cNvPr id="4" name="Picture 3">
            <a:extLst>
              <a:ext uri="{FF2B5EF4-FFF2-40B4-BE49-F238E27FC236}">
                <a16:creationId xmlns:a16="http://schemas.microsoft.com/office/drawing/2014/main" id="{567A7277-1551-E08F-14A6-96A36D1B25C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2516" y="1603529"/>
            <a:ext cx="5737348" cy="4303011"/>
          </a:xfrm>
          <a:prstGeom prst="rect">
            <a:avLst/>
          </a:prstGeom>
        </p:spPr>
      </p:pic>
      <p:pic>
        <p:nvPicPr>
          <p:cNvPr id="6" name="Picture 5">
            <a:extLst>
              <a:ext uri="{FF2B5EF4-FFF2-40B4-BE49-F238E27FC236}">
                <a16:creationId xmlns:a16="http://schemas.microsoft.com/office/drawing/2014/main" id="{53455D3B-FD1B-2EBD-C884-CBAC10E9C2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2136" y="1603529"/>
            <a:ext cx="5737348" cy="4303011"/>
          </a:xfrm>
          <a:prstGeom prst="rect">
            <a:avLst/>
          </a:prstGeom>
        </p:spPr>
      </p:pic>
      <p:sp>
        <p:nvSpPr>
          <p:cNvPr id="7" name="TextBox 6">
            <a:extLst>
              <a:ext uri="{FF2B5EF4-FFF2-40B4-BE49-F238E27FC236}">
                <a16:creationId xmlns:a16="http://schemas.microsoft.com/office/drawing/2014/main" id="{8D5838B9-7116-43E5-8462-A2CC0AC57E84}"/>
              </a:ext>
            </a:extLst>
          </p:cNvPr>
          <p:cNvSpPr txBox="1"/>
          <p:nvPr/>
        </p:nvSpPr>
        <p:spPr>
          <a:xfrm>
            <a:off x="222516" y="5906540"/>
            <a:ext cx="32682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Ceiling Board Support Installed</a:t>
            </a:r>
          </a:p>
        </p:txBody>
      </p:sp>
      <p:pic>
        <p:nvPicPr>
          <p:cNvPr id="3" name="Picture 2" descr="A logo with white circles&#10;&#10;Description automatically generated">
            <a:extLst>
              <a:ext uri="{FF2B5EF4-FFF2-40B4-BE49-F238E27FC236}">
                <a16:creationId xmlns:a16="http://schemas.microsoft.com/office/drawing/2014/main" id="{58F17B72-0C2D-B6AA-6AA7-60CF7A3DE8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Tree>
    <p:extLst>
      <p:ext uri="{BB962C8B-B14F-4D97-AF65-F5344CB8AC3E}">
        <p14:creationId xmlns:p14="http://schemas.microsoft.com/office/powerpoint/2010/main" val="117450441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FCC8B-7295-E05A-434B-303C2A2068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200207-A4B0-0B80-A969-B8AFCC96170C}"/>
              </a:ext>
            </a:extLst>
          </p:cNvPr>
          <p:cNvSpPr>
            <a:spLocks noGrp="1"/>
          </p:cNvSpPr>
          <p:nvPr>
            <p:ph type="title"/>
          </p:nvPr>
        </p:nvSpPr>
        <p:spPr/>
        <p:txBody>
          <a:bodyPr/>
          <a:lstStyle/>
          <a:p>
            <a:r>
              <a:rPr lang="en-GB"/>
              <a:t>Progress Photos</a:t>
            </a:r>
          </a:p>
        </p:txBody>
      </p:sp>
      <p:pic>
        <p:nvPicPr>
          <p:cNvPr id="4" name="Picture 3">
            <a:extLst>
              <a:ext uri="{FF2B5EF4-FFF2-40B4-BE49-F238E27FC236}">
                <a16:creationId xmlns:a16="http://schemas.microsoft.com/office/drawing/2014/main" id="{5D898479-EA61-B4FD-47AE-C5EE08038F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5503" y="1603529"/>
            <a:ext cx="5737348" cy="4303011"/>
          </a:xfrm>
          <a:prstGeom prst="rect">
            <a:avLst/>
          </a:prstGeom>
        </p:spPr>
      </p:pic>
      <p:pic>
        <p:nvPicPr>
          <p:cNvPr id="6" name="Picture 5">
            <a:extLst>
              <a:ext uri="{FF2B5EF4-FFF2-40B4-BE49-F238E27FC236}">
                <a16:creationId xmlns:a16="http://schemas.microsoft.com/office/drawing/2014/main" id="{1C02F01B-5424-B2FE-C2FB-D722B5CC5B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5123" y="1603529"/>
            <a:ext cx="5737348" cy="4303011"/>
          </a:xfrm>
          <a:prstGeom prst="rect">
            <a:avLst/>
          </a:prstGeom>
        </p:spPr>
      </p:pic>
      <p:sp>
        <p:nvSpPr>
          <p:cNvPr id="7" name="TextBox 6">
            <a:extLst>
              <a:ext uri="{FF2B5EF4-FFF2-40B4-BE49-F238E27FC236}">
                <a16:creationId xmlns:a16="http://schemas.microsoft.com/office/drawing/2014/main" id="{F0E520F9-D2EE-EFDF-CD17-8539141A91C9}"/>
              </a:ext>
            </a:extLst>
          </p:cNvPr>
          <p:cNvSpPr txBox="1"/>
          <p:nvPr/>
        </p:nvSpPr>
        <p:spPr>
          <a:xfrm>
            <a:off x="285461" y="5944472"/>
            <a:ext cx="30262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Ceiling Board Reinstatement</a:t>
            </a:r>
          </a:p>
        </p:txBody>
      </p:sp>
      <p:pic>
        <p:nvPicPr>
          <p:cNvPr id="3" name="Picture 2" descr="A logo with white circles&#10;&#10;Description automatically generated">
            <a:extLst>
              <a:ext uri="{FF2B5EF4-FFF2-40B4-BE49-F238E27FC236}">
                <a16:creationId xmlns:a16="http://schemas.microsoft.com/office/drawing/2014/main" id="{497357B4-CF1C-CA7F-E980-C3842089C4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Tree>
    <p:extLst>
      <p:ext uri="{BB962C8B-B14F-4D97-AF65-F5344CB8AC3E}">
        <p14:creationId xmlns:p14="http://schemas.microsoft.com/office/powerpoint/2010/main" val="4274390765"/>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B3A6A-43AD-EB7E-39A6-EEB4C0898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B4E7A6-C57E-AB22-6513-A10E55DBC74D}"/>
              </a:ext>
            </a:extLst>
          </p:cNvPr>
          <p:cNvSpPr>
            <a:spLocks noGrp="1"/>
          </p:cNvSpPr>
          <p:nvPr>
            <p:ph type="title"/>
          </p:nvPr>
        </p:nvSpPr>
        <p:spPr/>
        <p:txBody>
          <a:bodyPr/>
          <a:lstStyle/>
          <a:p>
            <a:r>
              <a:rPr lang="en-GB"/>
              <a:t>Progress Photos</a:t>
            </a:r>
          </a:p>
        </p:txBody>
      </p:sp>
      <p:pic>
        <p:nvPicPr>
          <p:cNvPr id="4" name="Picture 3">
            <a:extLst>
              <a:ext uri="{FF2B5EF4-FFF2-40B4-BE49-F238E27FC236}">
                <a16:creationId xmlns:a16="http://schemas.microsoft.com/office/drawing/2014/main" id="{77DA425F-A505-7BEC-3C1A-5EBFF025926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5503" y="1603529"/>
            <a:ext cx="5737348" cy="4303011"/>
          </a:xfrm>
          <a:prstGeom prst="rect">
            <a:avLst/>
          </a:prstGeom>
        </p:spPr>
      </p:pic>
      <p:pic>
        <p:nvPicPr>
          <p:cNvPr id="6" name="Picture 5">
            <a:extLst>
              <a:ext uri="{FF2B5EF4-FFF2-40B4-BE49-F238E27FC236}">
                <a16:creationId xmlns:a16="http://schemas.microsoft.com/office/drawing/2014/main" id="{25A55D8C-E6D0-7862-6C6F-59B1F33C987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5123" y="1603529"/>
            <a:ext cx="5737348" cy="4303011"/>
          </a:xfrm>
          <a:prstGeom prst="rect">
            <a:avLst/>
          </a:prstGeom>
        </p:spPr>
      </p:pic>
      <p:pic>
        <p:nvPicPr>
          <p:cNvPr id="3" name="Picture 2" descr="A logo with white circles&#10;&#10;Description automatically generated">
            <a:extLst>
              <a:ext uri="{FF2B5EF4-FFF2-40B4-BE49-F238E27FC236}">
                <a16:creationId xmlns:a16="http://schemas.microsoft.com/office/drawing/2014/main" id="{4C372090-926F-E325-CA8B-86ADB6A7DD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5" name="TextBox 4">
            <a:extLst>
              <a:ext uri="{FF2B5EF4-FFF2-40B4-BE49-F238E27FC236}">
                <a16:creationId xmlns:a16="http://schemas.microsoft.com/office/drawing/2014/main" id="{21A208D7-DDD5-8D12-8350-C7D84C40DAA6}"/>
              </a:ext>
            </a:extLst>
          </p:cNvPr>
          <p:cNvSpPr txBox="1"/>
          <p:nvPr/>
        </p:nvSpPr>
        <p:spPr>
          <a:xfrm>
            <a:off x="225503" y="6082494"/>
            <a:ext cx="32619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Ceiling prepared for decoration</a:t>
            </a:r>
          </a:p>
        </p:txBody>
      </p:sp>
    </p:spTree>
    <p:extLst>
      <p:ext uri="{BB962C8B-B14F-4D97-AF65-F5344CB8AC3E}">
        <p14:creationId xmlns:p14="http://schemas.microsoft.com/office/powerpoint/2010/main" val="392163275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36859-1C51-13A4-3D60-DF05154CBC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AB769-A3D8-3805-84FA-F9F70C00D17D}"/>
              </a:ext>
            </a:extLst>
          </p:cNvPr>
          <p:cNvSpPr>
            <a:spLocks noGrp="1"/>
          </p:cNvSpPr>
          <p:nvPr>
            <p:ph type="title"/>
          </p:nvPr>
        </p:nvSpPr>
        <p:spPr/>
        <p:txBody>
          <a:bodyPr/>
          <a:lstStyle/>
          <a:p>
            <a:r>
              <a:rPr lang="en-GB"/>
              <a:t>Progress Photos</a:t>
            </a:r>
          </a:p>
        </p:txBody>
      </p:sp>
      <p:pic>
        <p:nvPicPr>
          <p:cNvPr id="4" name="Picture 3">
            <a:extLst>
              <a:ext uri="{FF2B5EF4-FFF2-40B4-BE49-F238E27FC236}">
                <a16:creationId xmlns:a16="http://schemas.microsoft.com/office/drawing/2014/main" id="{7B4ABCA9-3A2C-4A2D-07A1-DBC9F008F54F}"/>
              </a:ext>
            </a:extLst>
          </p:cNvPr>
          <p:cNvPicPr>
            <a:picLocks noChangeAspect="1"/>
          </p:cNvPicPr>
          <p:nvPr/>
        </p:nvPicPr>
        <p:blipFill>
          <a:blip r:embed="rId2">
            <a:extLst>
              <a:ext uri="{28A0092B-C50C-407E-A947-70E740481C1C}">
                <a14:useLocalDpi xmlns:a14="http://schemas.microsoft.com/office/drawing/2010/main" val="0"/>
              </a:ext>
            </a:extLst>
          </a:blip>
          <a:srcRect l="396" r="396"/>
          <a:stretch/>
        </p:blipFill>
        <p:spPr>
          <a:xfrm>
            <a:off x="225503" y="1717213"/>
            <a:ext cx="5734361" cy="4335116"/>
          </a:xfrm>
          <a:prstGeom prst="rect">
            <a:avLst/>
          </a:prstGeom>
        </p:spPr>
      </p:pic>
      <p:pic>
        <p:nvPicPr>
          <p:cNvPr id="6" name="Picture 5">
            <a:extLst>
              <a:ext uri="{FF2B5EF4-FFF2-40B4-BE49-F238E27FC236}">
                <a16:creationId xmlns:a16="http://schemas.microsoft.com/office/drawing/2014/main" id="{5F552055-47EA-0986-47FD-E2BECA03AC4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86342" y="1717213"/>
            <a:ext cx="5780155" cy="4335116"/>
          </a:xfrm>
          <a:prstGeom prst="rect">
            <a:avLst/>
          </a:prstGeom>
        </p:spPr>
      </p:pic>
      <p:pic>
        <p:nvPicPr>
          <p:cNvPr id="3" name="Picture 2" descr="A logo with white circles&#10;&#10;Description automatically generated">
            <a:extLst>
              <a:ext uri="{FF2B5EF4-FFF2-40B4-BE49-F238E27FC236}">
                <a16:creationId xmlns:a16="http://schemas.microsoft.com/office/drawing/2014/main" id="{6DF1A43E-D9E6-A907-E081-BF9F6323F6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5" name="TextBox 4">
            <a:extLst>
              <a:ext uri="{FF2B5EF4-FFF2-40B4-BE49-F238E27FC236}">
                <a16:creationId xmlns:a16="http://schemas.microsoft.com/office/drawing/2014/main" id="{49FE5A83-800B-64A9-0A3E-FD0732A0FC08}"/>
              </a:ext>
            </a:extLst>
          </p:cNvPr>
          <p:cNvSpPr txBox="1"/>
          <p:nvPr/>
        </p:nvSpPr>
        <p:spPr>
          <a:xfrm>
            <a:off x="225503" y="6082494"/>
            <a:ext cx="19379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5243E"/>
                </a:solidFill>
                <a:effectLst/>
                <a:uLnTx/>
                <a:uFillTx/>
                <a:latin typeface="Aptos" panose="02110004020202020204"/>
                <a:ea typeface="+mn-ea"/>
                <a:cs typeface="+mn-cs"/>
              </a:rPr>
              <a:t>Ceiling decorated</a:t>
            </a:r>
          </a:p>
        </p:txBody>
      </p:sp>
    </p:spTree>
    <p:extLst>
      <p:ext uri="{BB962C8B-B14F-4D97-AF65-F5344CB8AC3E}">
        <p14:creationId xmlns:p14="http://schemas.microsoft.com/office/powerpoint/2010/main" val="2630960680"/>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DE34-BE01-71FF-5883-7F5518075D7C}"/>
              </a:ext>
            </a:extLst>
          </p:cNvPr>
          <p:cNvSpPr>
            <a:spLocks noGrp="1"/>
          </p:cNvSpPr>
          <p:nvPr>
            <p:ph type="title"/>
          </p:nvPr>
        </p:nvSpPr>
        <p:spPr/>
        <p:txBody>
          <a:bodyPr/>
          <a:lstStyle/>
          <a:p>
            <a:r>
              <a:rPr lang="en-GB">
                <a:cs typeface="Arial"/>
              </a:rPr>
              <a:t>Higgins Contact Details</a:t>
            </a:r>
            <a:endParaRPr lang="en-GB"/>
          </a:p>
        </p:txBody>
      </p:sp>
      <p:sp>
        <p:nvSpPr>
          <p:cNvPr id="3" name="Text Placeholder 2">
            <a:extLst>
              <a:ext uri="{FF2B5EF4-FFF2-40B4-BE49-F238E27FC236}">
                <a16:creationId xmlns:a16="http://schemas.microsoft.com/office/drawing/2014/main" id="{AABEF988-E09A-1DF3-C110-734B876B10C8}"/>
              </a:ext>
            </a:extLst>
          </p:cNvPr>
          <p:cNvSpPr>
            <a:spLocks noGrp="1"/>
          </p:cNvSpPr>
          <p:nvPr>
            <p:ph type="body" sz="quarter" idx="10"/>
          </p:nvPr>
        </p:nvSpPr>
        <p:spPr>
          <a:xfrm>
            <a:off x="3353562" y="1899430"/>
            <a:ext cx="5265112" cy="4540468"/>
          </a:xfrm>
        </p:spPr>
        <p:txBody>
          <a:bodyPr lIns="91440" tIns="45720" rIns="91440" bIns="45720" anchor="t"/>
          <a:lstStyle/>
          <a:p>
            <a:pPr marL="0" indent="0">
              <a:buNone/>
            </a:pPr>
            <a:r>
              <a:rPr lang="en-GB" sz="1600" b="1">
                <a:cs typeface="Arial"/>
              </a:rPr>
              <a:t>Dedicated email address: </a:t>
            </a:r>
          </a:p>
          <a:p>
            <a:r>
              <a:rPr lang="en-GB" sz="1600">
                <a:cs typeface="Arial"/>
              </a:rPr>
              <a:t>OakSquare@higginspartnerships.co.uk</a:t>
            </a:r>
          </a:p>
          <a:p>
            <a:endParaRPr lang="en-GB" sz="1600">
              <a:cs typeface="Arial"/>
            </a:endParaRPr>
          </a:p>
          <a:p>
            <a:pPr marL="0" indent="0">
              <a:buNone/>
            </a:pPr>
            <a:r>
              <a:rPr lang="en-GB" sz="1600" b="1">
                <a:cs typeface="Arial"/>
              </a:rPr>
              <a:t>Phone Numbers:</a:t>
            </a:r>
          </a:p>
          <a:p>
            <a:r>
              <a:rPr lang="en-GB" sz="1600">
                <a:cs typeface="Arial"/>
              </a:rPr>
              <a:t>Abi Agbabiaka –  Resident Liaison Officer: 07714 782 934</a:t>
            </a:r>
          </a:p>
          <a:p>
            <a:r>
              <a:rPr lang="en-US" sz="1600">
                <a:cs typeface="Arial"/>
              </a:rPr>
              <a:t>James Illingsworth – Project Manager</a:t>
            </a:r>
            <a:r>
              <a:rPr lang="en-GB" sz="1600">
                <a:cs typeface="Arial"/>
              </a:rPr>
              <a:t>: 07793 902 647</a:t>
            </a:r>
          </a:p>
          <a:p>
            <a:r>
              <a:rPr lang="en-GB" sz="1600">
                <a:cs typeface="Arial"/>
              </a:rPr>
              <a:t>Higgins Head office: 0208 508 5555</a:t>
            </a:r>
          </a:p>
          <a:p>
            <a:endParaRPr lang="en-GB" sz="1600">
              <a:cs typeface="Arial"/>
            </a:endParaRPr>
          </a:p>
          <a:p>
            <a:endParaRPr lang="en-GB" sz="1600">
              <a:cs typeface="Arial"/>
            </a:endParaRPr>
          </a:p>
          <a:p>
            <a:endParaRPr lang="es-ES" sz="1600">
              <a:cs typeface="Arial"/>
            </a:endParaRPr>
          </a:p>
          <a:p>
            <a:endParaRPr lang="en-GB">
              <a:cs typeface="Arial"/>
            </a:endParaRPr>
          </a:p>
        </p:txBody>
      </p:sp>
      <p:pic>
        <p:nvPicPr>
          <p:cNvPr id="4" name="Picture 3">
            <a:extLst>
              <a:ext uri="{FF2B5EF4-FFF2-40B4-BE49-F238E27FC236}">
                <a16:creationId xmlns:a16="http://schemas.microsoft.com/office/drawing/2014/main" id="{2931592D-D828-036B-3C7D-4D4BB2EAA81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49477" y="1787158"/>
            <a:ext cx="2551520" cy="3850612"/>
          </a:xfrm>
          <a:prstGeom prst="rect">
            <a:avLst/>
          </a:prstGeom>
        </p:spPr>
      </p:pic>
      <p:pic>
        <p:nvPicPr>
          <p:cNvPr id="5" name="Picture 4" descr="A logo with white circles&#10;&#10;Description automatically generated">
            <a:extLst>
              <a:ext uri="{FF2B5EF4-FFF2-40B4-BE49-F238E27FC236}">
                <a16:creationId xmlns:a16="http://schemas.microsoft.com/office/drawing/2014/main" id="{0912631A-4496-B055-37CF-7169B7D696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Tree>
    <p:extLst>
      <p:ext uri="{BB962C8B-B14F-4D97-AF65-F5344CB8AC3E}">
        <p14:creationId xmlns:p14="http://schemas.microsoft.com/office/powerpoint/2010/main" val="1293022762"/>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9D85-D636-80B7-AC6C-7610EA1D5179}"/>
              </a:ext>
            </a:extLst>
          </p:cNvPr>
          <p:cNvSpPr>
            <a:spLocks noGrp="1"/>
          </p:cNvSpPr>
          <p:nvPr>
            <p:ph type="title"/>
          </p:nvPr>
        </p:nvSpPr>
        <p:spPr/>
        <p:txBody>
          <a:bodyPr>
            <a:normAutofit fontScale="90000"/>
          </a:bodyPr>
          <a:lstStyle/>
          <a:p>
            <a:pPr algn="ctr"/>
            <a:r>
              <a:rPr lang="en-GB"/>
              <a:t>Out Of Hours Security Patrol Areas</a:t>
            </a:r>
            <a:br>
              <a:rPr lang="en-GB"/>
            </a:br>
            <a:r>
              <a:rPr lang="en-GB" sz="2000">
                <a:solidFill>
                  <a:srgbClr val="FF0000"/>
                </a:solidFill>
              </a:rPr>
              <a:t>Patrols frequency is every 1 ½ Hours due to 1 patrol taking over 1 hour </a:t>
            </a:r>
            <a:endParaRPr lang="en-GB">
              <a:solidFill>
                <a:srgbClr val="FF0000"/>
              </a:solidFill>
            </a:endParaRPr>
          </a:p>
        </p:txBody>
      </p:sp>
      <p:pic>
        <p:nvPicPr>
          <p:cNvPr id="3" name="Picture 2" descr="A logo with white circles&#10;&#10;Description automatically generated">
            <a:extLst>
              <a:ext uri="{FF2B5EF4-FFF2-40B4-BE49-F238E27FC236}">
                <a16:creationId xmlns:a16="http://schemas.microsoft.com/office/drawing/2014/main" id="{BE4A5019-7B3D-C803-D7F2-8969F18278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4" name="TextBox 3">
            <a:extLst>
              <a:ext uri="{FF2B5EF4-FFF2-40B4-BE49-F238E27FC236}">
                <a16:creationId xmlns:a16="http://schemas.microsoft.com/office/drawing/2014/main" id="{3448239A-00BF-145A-E337-2D9863636D15}"/>
              </a:ext>
            </a:extLst>
          </p:cNvPr>
          <p:cNvSpPr txBox="1"/>
          <p:nvPr/>
        </p:nvSpPr>
        <p:spPr>
          <a:xfrm>
            <a:off x="1133424" y="2041606"/>
            <a:ext cx="9904278" cy="3570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The scaffold and ‘building site’ areas are the primary focus however; the officers are to challenge anti-social behaviour (ASB) when observed or call the police if criminal activity is taking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15243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Patrols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15243E"/>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The Site perimeter</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Oak Square Road</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Lingham Street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Stockwell Road</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The Podium Gardens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Communal areas in blocks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600" b="0" i="0" u="none" strike="noStrike" kern="1200" cap="none" spc="0" normalizeH="0" baseline="0" noProof="0">
                <a:ln>
                  <a:noFill/>
                </a:ln>
                <a:solidFill>
                  <a:srgbClr val="15243E"/>
                </a:solidFill>
                <a:effectLst/>
                <a:uLnTx/>
                <a:uFillTx/>
                <a:latin typeface="Aptos" panose="02110004020202020204"/>
                <a:ea typeface="+mn-ea"/>
                <a:cs typeface="+mn-cs"/>
              </a:rPr>
              <a:t>Basement Carpark</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600" b="0" i="0" u="none" strike="noStrike" kern="1200" cap="none" spc="0" normalizeH="0" baseline="0" noProof="0">
              <a:ln>
                <a:noFill/>
              </a:ln>
              <a:solidFill>
                <a:srgbClr val="15243E"/>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GB" sz="1800" b="0" i="0" u="none" strike="noStrike" kern="1200" cap="none" spc="0" normalizeH="0" baseline="0" noProof="0">
              <a:ln>
                <a:noFill/>
              </a:ln>
              <a:solidFill>
                <a:srgbClr val="15243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8993946"/>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9D85-D636-80B7-AC6C-7610EA1D5179}"/>
              </a:ext>
            </a:extLst>
          </p:cNvPr>
          <p:cNvSpPr>
            <a:spLocks noGrp="1"/>
          </p:cNvSpPr>
          <p:nvPr>
            <p:ph type="title"/>
          </p:nvPr>
        </p:nvSpPr>
        <p:spPr/>
        <p:txBody>
          <a:bodyPr>
            <a:normAutofit fontScale="90000"/>
          </a:bodyPr>
          <a:lstStyle/>
          <a:p>
            <a:pPr algn="ctr"/>
            <a:r>
              <a:rPr lang="en-GB"/>
              <a:t>Out Of Hours Security Patrol Areas</a:t>
            </a:r>
            <a:br>
              <a:rPr lang="en-GB"/>
            </a:br>
            <a:r>
              <a:rPr lang="en-GB" sz="2000">
                <a:solidFill>
                  <a:srgbClr val="FF0000"/>
                </a:solidFill>
              </a:rPr>
              <a:t>Patrols frequency is every 1 ½ Hours due to 1 patrol taking over 1 hour </a:t>
            </a:r>
            <a:endParaRPr lang="en-GB">
              <a:solidFill>
                <a:srgbClr val="FF0000"/>
              </a:solidFill>
            </a:endParaRPr>
          </a:p>
        </p:txBody>
      </p:sp>
      <p:pic>
        <p:nvPicPr>
          <p:cNvPr id="3" name="Picture 2" descr="A logo with white circles&#10;&#10;Description automatically generated">
            <a:extLst>
              <a:ext uri="{FF2B5EF4-FFF2-40B4-BE49-F238E27FC236}">
                <a16:creationId xmlns:a16="http://schemas.microsoft.com/office/drawing/2014/main" id="{BE4A5019-7B3D-C803-D7F2-8969F18278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503" y="237417"/>
            <a:ext cx="1805124" cy="735342"/>
          </a:xfrm>
          <a:prstGeom prst="rect">
            <a:avLst/>
          </a:prstGeom>
        </p:spPr>
      </p:pic>
      <p:sp>
        <p:nvSpPr>
          <p:cNvPr id="4" name="TextBox 3">
            <a:extLst>
              <a:ext uri="{FF2B5EF4-FFF2-40B4-BE49-F238E27FC236}">
                <a16:creationId xmlns:a16="http://schemas.microsoft.com/office/drawing/2014/main" id="{3448239A-00BF-145A-E337-2D9863636D15}"/>
              </a:ext>
            </a:extLst>
          </p:cNvPr>
          <p:cNvSpPr txBox="1"/>
          <p:nvPr/>
        </p:nvSpPr>
        <p:spPr>
          <a:xfrm>
            <a:off x="1133424" y="2041606"/>
            <a:ext cx="9904278" cy="3570208"/>
          </a:xfrm>
          <a:prstGeom prst="rect">
            <a:avLst/>
          </a:prstGeom>
          <a:noFill/>
        </p:spPr>
        <p:txBody>
          <a:bodyPr wrap="square" rtlCol="0">
            <a:spAutoFit/>
          </a:bodyPr>
          <a:lstStyle/>
          <a:p>
            <a:r>
              <a:rPr lang="en-GB" sz="1600"/>
              <a:t>The scaffold and ‘building site’ areas are the primary focus however; the officers are to challenge anti-social behaviour (ASB) when observed or call the police if criminal activity is taking place.</a:t>
            </a:r>
          </a:p>
          <a:p>
            <a:endParaRPr lang="en-GB" sz="1600"/>
          </a:p>
          <a:p>
            <a:r>
              <a:rPr lang="en-GB" sz="1600"/>
              <a:t>Patrols include:</a:t>
            </a:r>
          </a:p>
          <a:p>
            <a:endParaRPr lang="en-GB" sz="1600"/>
          </a:p>
          <a:p>
            <a:pPr marL="342900" indent="-342900">
              <a:buAutoNum type="arabicPeriod"/>
            </a:pPr>
            <a:r>
              <a:rPr lang="en-GB" sz="1600"/>
              <a:t>The Site perimeter</a:t>
            </a:r>
          </a:p>
          <a:p>
            <a:pPr marL="342900" indent="-342900">
              <a:buAutoNum type="arabicPeriod"/>
            </a:pPr>
            <a:r>
              <a:rPr lang="en-GB" sz="1600"/>
              <a:t>Oak Square Road</a:t>
            </a:r>
          </a:p>
          <a:p>
            <a:pPr marL="342900" indent="-342900">
              <a:buAutoNum type="arabicPeriod"/>
            </a:pPr>
            <a:r>
              <a:rPr lang="en-GB" sz="1600"/>
              <a:t>Lingham Street</a:t>
            </a:r>
          </a:p>
          <a:p>
            <a:pPr marL="342900" indent="-342900">
              <a:buAutoNum type="arabicPeriod"/>
            </a:pPr>
            <a:r>
              <a:rPr lang="en-GB" sz="1600"/>
              <a:t>Stockwell Road</a:t>
            </a:r>
          </a:p>
          <a:p>
            <a:pPr marL="342900" indent="-342900">
              <a:buAutoNum type="arabicPeriod"/>
            </a:pPr>
            <a:r>
              <a:rPr lang="en-GB" sz="1600"/>
              <a:t>The Podium Gardens</a:t>
            </a:r>
          </a:p>
          <a:p>
            <a:pPr marL="342900" indent="-342900">
              <a:buAutoNum type="arabicPeriod"/>
            </a:pPr>
            <a:r>
              <a:rPr lang="en-GB" sz="1600"/>
              <a:t>Communal areas in blocks</a:t>
            </a:r>
          </a:p>
          <a:p>
            <a:pPr marL="342900" indent="-342900">
              <a:buAutoNum type="arabicPeriod"/>
            </a:pPr>
            <a:r>
              <a:rPr lang="en-GB" sz="1600"/>
              <a:t>Basement Carpark</a:t>
            </a:r>
          </a:p>
          <a:p>
            <a:pPr marL="342900" indent="-342900">
              <a:buAutoNum type="arabicPeriod"/>
            </a:pPr>
            <a:endParaRPr lang="en-GB" sz="1600"/>
          </a:p>
          <a:p>
            <a:pPr marL="342900" indent="-342900">
              <a:buAutoNum type="arabicPeriod"/>
            </a:pPr>
            <a:endParaRPr lang="en-GB"/>
          </a:p>
        </p:txBody>
      </p:sp>
    </p:spTree>
    <p:extLst>
      <p:ext uri="{BB962C8B-B14F-4D97-AF65-F5344CB8AC3E}">
        <p14:creationId xmlns:p14="http://schemas.microsoft.com/office/powerpoint/2010/main" val="311020995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6E963-FE5D-11A4-4A71-3C63B6648F08}"/>
              </a:ext>
            </a:extLst>
          </p:cNvPr>
          <p:cNvSpPr>
            <a:spLocks noGrp="1"/>
          </p:cNvSpPr>
          <p:nvPr>
            <p:ph type="title"/>
          </p:nvPr>
        </p:nvSpPr>
        <p:spPr/>
        <p:txBody>
          <a:bodyPr/>
          <a:lstStyle/>
          <a:p>
            <a:r>
              <a:rPr lang="en-GB"/>
              <a:t>Communication Plan</a:t>
            </a:r>
          </a:p>
        </p:txBody>
      </p:sp>
      <p:sp>
        <p:nvSpPr>
          <p:cNvPr id="3" name="Text Placeholder 2">
            <a:extLst>
              <a:ext uri="{FF2B5EF4-FFF2-40B4-BE49-F238E27FC236}">
                <a16:creationId xmlns:a16="http://schemas.microsoft.com/office/drawing/2014/main" id="{64314D37-40CC-E09A-6099-C0212F4D74A7}"/>
              </a:ext>
            </a:extLst>
          </p:cNvPr>
          <p:cNvSpPr>
            <a:spLocks noGrp="1"/>
          </p:cNvSpPr>
          <p:nvPr>
            <p:ph type="body" sz="quarter" idx="10"/>
          </p:nvPr>
        </p:nvSpPr>
        <p:spPr/>
        <p:txBody>
          <a:bodyPr/>
          <a:lstStyle/>
          <a:p>
            <a:r>
              <a:rPr lang="en-GB"/>
              <a:t>Resident updates being provided at agreed 6-week intervals, this is for both written updates and in-person meetings.</a:t>
            </a:r>
          </a:p>
          <a:p>
            <a:r>
              <a:rPr lang="en-GB"/>
              <a:t>Microsite frequently being updated to reflect current status-</a:t>
            </a:r>
            <a:r>
              <a:rPr lang="en-GB">
                <a:hlinkClick r:id="rId2"/>
              </a:rPr>
              <a:t>Information for residents at Oak Square</a:t>
            </a:r>
            <a:endParaRPr lang="en-GB"/>
          </a:p>
        </p:txBody>
      </p:sp>
    </p:spTree>
    <p:extLst>
      <p:ext uri="{BB962C8B-B14F-4D97-AF65-F5344CB8AC3E}">
        <p14:creationId xmlns:p14="http://schemas.microsoft.com/office/powerpoint/2010/main" val="1298903934"/>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2205E-0843-A395-62B8-E1E1F799CAD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2E6F16-EE63-8559-5FCD-BFE86CE967C6}"/>
              </a:ext>
            </a:extLst>
          </p:cNvPr>
          <p:cNvSpPr>
            <a:spLocks noGrp="1"/>
          </p:cNvSpPr>
          <p:nvPr>
            <p:ph type="ctrTitle"/>
          </p:nvPr>
        </p:nvSpPr>
        <p:spPr/>
        <p:txBody>
          <a:bodyPr/>
          <a:lstStyle/>
          <a:p>
            <a:r>
              <a:rPr lang="en-GB"/>
              <a:t>Questions</a:t>
            </a:r>
          </a:p>
        </p:txBody>
      </p:sp>
    </p:spTree>
    <p:extLst>
      <p:ext uri="{BB962C8B-B14F-4D97-AF65-F5344CB8AC3E}">
        <p14:creationId xmlns:p14="http://schemas.microsoft.com/office/powerpoint/2010/main" val="259081164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629764"/>
      </p:ext>
    </p:extLst>
  </p:cSld>
  <p:clrMapOvr>
    <a:masterClrMapping/>
  </p:clrMapOvr>
  <p:transition>
    <p:fade/>
  </p:transition>
</p:sld>
</file>

<file path=ppt/theme/theme1.xml><?xml version="1.0" encoding="utf-8"?>
<a:theme xmlns:a="http://schemas.openxmlformats.org/drawingml/2006/main" name="NHG Title">
  <a:themeElements>
    <a:clrScheme name="NHG 2025">
      <a:dk1>
        <a:srgbClr val="15243E"/>
      </a:dk1>
      <a:lt1>
        <a:srgbClr val="FFFFFF"/>
      </a:lt1>
      <a:dk2>
        <a:srgbClr val="14243E"/>
      </a:dk2>
      <a:lt2>
        <a:srgbClr val="F2F2F2"/>
      </a:lt2>
      <a:accent1>
        <a:srgbClr val="DEDB00"/>
      </a:accent1>
      <a:accent2>
        <a:srgbClr val="51C3F1"/>
      </a:accent2>
      <a:accent3>
        <a:srgbClr val="F97141"/>
      </a:accent3>
      <a:accent4>
        <a:srgbClr val="00A7B6"/>
      </a:accent4>
      <a:accent5>
        <a:srgbClr val="43A0C9"/>
      </a:accent5>
      <a:accent6>
        <a:srgbClr val="A6CD14"/>
      </a:accent6>
      <a:hlink>
        <a:srgbClr val="51C3F1"/>
      </a:hlink>
      <a:folHlink>
        <a:srgbClr val="51C3F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G Powerpoint Template" id="{9348E418-C73B-4C56-A7B1-E59159FF8C16}" vid="{8868BF79-0F7D-48A9-811E-29CBFD419ADD}"/>
    </a:ext>
  </a:extLst>
</a:theme>
</file>

<file path=ppt/theme/theme2.xml><?xml version="1.0" encoding="utf-8"?>
<a:theme xmlns:a="http://schemas.openxmlformats.org/drawingml/2006/main" name="NHG Title 2">
  <a:themeElements>
    <a:clrScheme name="NHG 2025">
      <a:dk1>
        <a:srgbClr val="15243E"/>
      </a:dk1>
      <a:lt1>
        <a:srgbClr val="FFFFFF"/>
      </a:lt1>
      <a:dk2>
        <a:srgbClr val="14243E"/>
      </a:dk2>
      <a:lt2>
        <a:srgbClr val="F2F2F2"/>
      </a:lt2>
      <a:accent1>
        <a:srgbClr val="DEDB00"/>
      </a:accent1>
      <a:accent2>
        <a:srgbClr val="51C3F1"/>
      </a:accent2>
      <a:accent3>
        <a:srgbClr val="F97141"/>
      </a:accent3>
      <a:accent4>
        <a:srgbClr val="00A7B6"/>
      </a:accent4>
      <a:accent5>
        <a:srgbClr val="43A0C9"/>
      </a:accent5>
      <a:accent6>
        <a:srgbClr val="A6CD14"/>
      </a:accent6>
      <a:hlink>
        <a:srgbClr val="51C3F1"/>
      </a:hlink>
      <a:folHlink>
        <a:srgbClr val="51C3F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G Powerpoint Template" id="{9348E418-C73B-4C56-A7B1-E59159FF8C16}" vid="{2B61CB31-E397-4FDA-A22F-0239EE2EBEC1}"/>
    </a:ext>
  </a:extLst>
</a:theme>
</file>

<file path=ppt/theme/theme3.xml><?xml version="1.0" encoding="utf-8"?>
<a:theme xmlns:a="http://schemas.openxmlformats.org/drawingml/2006/main" name="NHG main light">
  <a:themeElements>
    <a:clrScheme name="NHG 2025">
      <a:dk1>
        <a:srgbClr val="15243E"/>
      </a:dk1>
      <a:lt1>
        <a:srgbClr val="FFFFFF"/>
      </a:lt1>
      <a:dk2>
        <a:srgbClr val="14243E"/>
      </a:dk2>
      <a:lt2>
        <a:srgbClr val="F2F2F2"/>
      </a:lt2>
      <a:accent1>
        <a:srgbClr val="DEDB00"/>
      </a:accent1>
      <a:accent2>
        <a:srgbClr val="51C3F1"/>
      </a:accent2>
      <a:accent3>
        <a:srgbClr val="F97141"/>
      </a:accent3>
      <a:accent4>
        <a:srgbClr val="00A7B6"/>
      </a:accent4>
      <a:accent5>
        <a:srgbClr val="43A0C9"/>
      </a:accent5>
      <a:accent6>
        <a:srgbClr val="A6CD14"/>
      </a:accent6>
      <a:hlink>
        <a:srgbClr val="51C3F1"/>
      </a:hlink>
      <a:folHlink>
        <a:srgbClr val="51C3F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G Powerpoint Template" id="{9348E418-C73B-4C56-A7B1-E59159FF8C16}" vid="{6437E6F5-B019-4800-92FE-4DB06156AB4A}"/>
    </a:ext>
  </a:extLst>
</a:theme>
</file>

<file path=ppt/theme/theme4.xml><?xml version="1.0" encoding="utf-8"?>
<a:theme xmlns:a="http://schemas.openxmlformats.org/drawingml/2006/main" name="NHG Logo and others">
  <a:themeElements>
    <a:clrScheme name="NHG 2025">
      <a:dk1>
        <a:srgbClr val="15243E"/>
      </a:dk1>
      <a:lt1>
        <a:srgbClr val="FFFFFF"/>
      </a:lt1>
      <a:dk2>
        <a:srgbClr val="14243E"/>
      </a:dk2>
      <a:lt2>
        <a:srgbClr val="F2F2F2"/>
      </a:lt2>
      <a:accent1>
        <a:srgbClr val="DEDB00"/>
      </a:accent1>
      <a:accent2>
        <a:srgbClr val="51C3F1"/>
      </a:accent2>
      <a:accent3>
        <a:srgbClr val="F97141"/>
      </a:accent3>
      <a:accent4>
        <a:srgbClr val="00A7B6"/>
      </a:accent4>
      <a:accent5>
        <a:srgbClr val="43A0C9"/>
      </a:accent5>
      <a:accent6>
        <a:srgbClr val="A6CD14"/>
      </a:accent6>
      <a:hlink>
        <a:srgbClr val="51C3F1"/>
      </a:hlink>
      <a:folHlink>
        <a:srgbClr val="51C3F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G Powerpoint Template" id="{9348E418-C73B-4C56-A7B1-E59159FF8C16}" vid="{04FD743E-A540-42DA-8879-8F26DC022B2C}"/>
    </a:ext>
  </a:extLst>
</a:theme>
</file>

<file path=ppt/theme/theme5.xml><?xml version="1.0" encoding="utf-8"?>
<a:theme xmlns:a="http://schemas.openxmlformats.org/drawingml/2006/main" name="NHG Better together">
  <a:themeElements>
    <a:clrScheme name="NHG 2025">
      <a:dk1>
        <a:srgbClr val="15243E"/>
      </a:dk1>
      <a:lt1>
        <a:srgbClr val="FFFFFF"/>
      </a:lt1>
      <a:dk2>
        <a:srgbClr val="14243E"/>
      </a:dk2>
      <a:lt2>
        <a:srgbClr val="F2F2F2"/>
      </a:lt2>
      <a:accent1>
        <a:srgbClr val="DEDB00"/>
      </a:accent1>
      <a:accent2>
        <a:srgbClr val="51C3F1"/>
      </a:accent2>
      <a:accent3>
        <a:srgbClr val="F97141"/>
      </a:accent3>
      <a:accent4>
        <a:srgbClr val="00A7B6"/>
      </a:accent4>
      <a:accent5>
        <a:srgbClr val="43A0C9"/>
      </a:accent5>
      <a:accent6>
        <a:srgbClr val="A6CD14"/>
      </a:accent6>
      <a:hlink>
        <a:srgbClr val="51C3F1"/>
      </a:hlink>
      <a:folHlink>
        <a:srgbClr val="51C3F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G Powerpoint Template" id="{9348E418-C73B-4C56-A7B1-E59159FF8C16}" vid="{04FD743E-A540-42DA-8879-8F26DC022B2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9CA5509F90194C81A5EC1564FA70C4" ma:contentTypeVersion="22" ma:contentTypeDescription="Create a new document." ma:contentTypeScope="" ma:versionID="5a4dede04da8468433e9fc1029ddc40f">
  <xsd:schema xmlns:xsd="http://www.w3.org/2001/XMLSchema" xmlns:xs="http://www.w3.org/2001/XMLSchema" xmlns:p="http://schemas.microsoft.com/office/2006/metadata/properties" xmlns:ns2="1fdc783f-4a3e-49ff-a534-1221d02a8dc3" xmlns:ns3="94f877b3-99e6-4145-8174-ff0e577eb7e3" targetNamespace="http://schemas.microsoft.com/office/2006/metadata/properties" ma:root="true" ma:fieldsID="ba59b1a3a647ca14e2220ff02a0f5d8e" ns2:_="" ns3:_="">
    <xsd:import namespace="1fdc783f-4a3e-49ff-a534-1221d02a8dc3"/>
    <xsd:import namespace="94f877b3-99e6-4145-8174-ff0e577eb7e3"/>
    <xsd:element name="properties">
      <xsd:complexType>
        <xsd:sequence>
          <xsd:element name="documentManagement">
            <xsd:complexType>
              <xsd:all>
                <xsd:element ref="ns2:SharedWithUsers" minOccurs="0"/>
                <xsd:element ref="ns2:SharedWithDetails" minOccurs="0"/>
                <xsd:element ref="ns3:ProjectManager" minOccurs="0"/>
                <xsd:element ref="ns3:Developer" minOccurs="0"/>
                <xsd:element ref="ns3:Leadtenure"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4f877b3-99e6-4145-8174-ff0e577eb7e3" elementFormDefault="qualified">
    <xsd:import namespace="http://schemas.microsoft.com/office/2006/documentManagement/types"/>
    <xsd:import namespace="http://schemas.microsoft.com/office/infopath/2007/PartnerControls"/>
    <xsd:element name="ProjectManager" ma:index="10" nillable="true" ma:displayName="Project Manager" ma:format="Dropdown" ma:list="UserInfo" ma:SharePointGroup="0" ma:internalName="ProjectManag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veloper" ma:index="11" nillable="true" ma:displayName="Developer" ma:format="Dropdown" ma:internalName="Developer">
      <xsd:simpleType>
        <xsd:restriction base="dms:Text">
          <xsd:maxLength value="255"/>
        </xsd:restriction>
      </xsd:simpleType>
    </xsd:element>
    <xsd:element name="Leadtenure" ma:index="12" nillable="true" ma:displayName="Lead tenure " ma:format="Dropdown" ma:internalName="Leadtenure">
      <xsd:simpleType>
        <xsd:restriction base="dms:Text">
          <xsd:maxLength value="255"/>
        </xsd:restrictio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rojectManager xmlns="94f877b3-99e6-4145-8174-ff0e577eb7e3">
      <UserInfo>
        <DisplayName/>
        <AccountId xsi:nil="true"/>
        <AccountType/>
      </UserInfo>
    </ProjectManager>
    <Leadtenure xmlns="94f877b3-99e6-4145-8174-ff0e577eb7e3" xsi:nil="true"/>
    <TaxCatchAll xmlns="1fdc783f-4a3e-49ff-a534-1221d02a8dc3" xsi:nil="true"/>
    <lcf76f155ced4ddcb4097134ff3c332f xmlns="94f877b3-99e6-4145-8174-ff0e577eb7e3">
      <Terms xmlns="http://schemas.microsoft.com/office/infopath/2007/PartnerControls"/>
    </lcf76f155ced4ddcb4097134ff3c332f>
    <Developer xmlns="94f877b3-99e6-4145-8174-ff0e577eb7e3" xsi:nil="true"/>
  </documentManagement>
</p:properties>
</file>

<file path=customXml/itemProps1.xml><?xml version="1.0" encoding="utf-8"?>
<ds:datastoreItem xmlns:ds="http://schemas.openxmlformats.org/officeDocument/2006/customXml" ds:itemID="{4D4FEC6A-50C5-4085-B480-E5F5D986E472}">
  <ds:schemaRefs>
    <ds:schemaRef ds:uri="http://schemas.microsoft.com/sharepoint/v3/contenttype/forms"/>
  </ds:schemaRefs>
</ds:datastoreItem>
</file>

<file path=customXml/itemProps2.xml><?xml version="1.0" encoding="utf-8"?>
<ds:datastoreItem xmlns:ds="http://schemas.openxmlformats.org/officeDocument/2006/customXml" ds:itemID="{CC837E0B-3CD0-4C4A-899C-59172AEF702F}">
  <ds:schemaRefs>
    <ds:schemaRef ds:uri="1fdc783f-4a3e-49ff-a534-1221d02a8dc3"/>
    <ds:schemaRef ds:uri="94f877b3-99e6-4145-8174-ff0e577eb7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44FC6F3-6D75-4E93-BB97-963030881358}">
  <ds:schemaRefs>
    <ds:schemaRef ds:uri="1fdc783f-4a3e-49ff-a534-1221d02a8dc3"/>
    <ds:schemaRef ds:uri="94f877b3-99e6-4145-8174-ff0e577eb7e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
  <TotalTime>0</TotalTime>
  <Words>1981</Words>
  <Application>Microsoft Office PowerPoint</Application>
  <PresentationFormat>Widescreen</PresentationFormat>
  <Paragraphs>281</Paragraphs>
  <Slides>45</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45</vt:i4>
      </vt:variant>
    </vt:vector>
  </HeadingPairs>
  <TitlesOfParts>
    <vt:vector size="56" baseType="lpstr">
      <vt:lpstr>Aptos</vt:lpstr>
      <vt:lpstr>Aptos Display</vt:lpstr>
      <vt:lpstr>Arial</vt:lpstr>
      <vt:lpstr>Calibri</vt:lpstr>
      <vt:lpstr>Gill Sans MT</vt:lpstr>
      <vt:lpstr>Times New Roman</vt:lpstr>
      <vt:lpstr>NHG Title</vt:lpstr>
      <vt:lpstr>NHG Title 2</vt:lpstr>
      <vt:lpstr>NHG main light</vt:lpstr>
      <vt:lpstr>NHG Logo and others</vt:lpstr>
      <vt:lpstr>NHG Better together</vt:lpstr>
      <vt:lpstr>Oak Square</vt:lpstr>
      <vt:lpstr>Project Team – Notting Hill Genesis</vt:lpstr>
      <vt:lpstr>PROJECT BACKGROUND</vt:lpstr>
      <vt:lpstr>NHG Update</vt:lpstr>
      <vt:lpstr>Decant Relocation Update</vt:lpstr>
      <vt:lpstr>Lessons learnt</vt:lpstr>
      <vt:lpstr>Lessons learnt</vt:lpstr>
      <vt:lpstr>Key issues</vt:lpstr>
      <vt:lpstr>Focus over the next 2 months</vt:lpstr>
      <vt:lpstr>Higgins Update</vt:lpstr>
      <vt:lpstr>Oak Square Phase Plan</vt:lpstr>
      <vt:lpstr>Progress – On Site.</vt:lpstr>
      <vt:lpstr>Progress – On Site.</vt:lpstr>
      <vt:lpstr>Progress – Design.</vt:lpstr>
      <vt:lpstr>Anticipated Scaffolding Works</vt:lpstr>
      <vt:lpstr>Indicative Programme </vt:lpstr>
      <vt:lpstr>Indicative Programme </vt:lpstr>
      <vt:lpstr>Progress Photos</vt:lpstr>
      <vt:lpstr>Progress Photos</vt:lpstr>
      <vt:lpstr>Progress Photos</vt:lpstr>
      <vt:lpstr>Progress Photos</vt:lpstr>
      <vt:lpstr>Progress Photos</vt:lpstr>
      <vt:lpstr>Progress Photos</vt:lpstr>
      <vt:lpstr>Progress Photos</vt:lpstr>
      <vt:lpstr>Progress Photos</vt:lpstr>
      <vt:lpstr>Progress Photos</vt:lpstr>
      <vt:lpstr>Progress Photos</vt:lpstr>
      <vt:lpstr>Progress Photos</vt:lpstr>
      <vt:lpstr>Progress Photos</vt:lpstr>
      <vt:lpstr>Progress Photos</vt:lpstr>
      <vt:lpstr>Progress Photos</vt:lpstr>
      <vt:lpstr>Progress Photos</vt:lpstr>
      <vt:lpstr>PowerPoint Presentation</vt:lpstr>
      <vt:lpstr>Progress Photos</vt:lpstr>
      <vt:lpstr>Progress Photos</vt:lpstr>
      <vt:lpstr>Progress Photos</vt:lpstr>
      <vt:lpstr>Progress Photos</vt:lpstr>
      <vt:lpstr>Progress Photos</vt:lpstr>
      <vt:lpstr>Progress Photos</vt:lpstr>
      <vt:lpstr>Higgins Contact Details</vt:lpstr>
      <vt:lpstr>Out Of Hours Security Patrol Areas Patrols frequency is every 1 ½ Hours due to 1 patrol taking over 1 hour </vt:lpstr>
      <vt:lpstr>Out Of Hours Security Patrol Areas Patrols frequency is every 1 ½ Hours due to 1 patrol taking over 1 hour </vt:lpstr>
      <vt:lpstr>Communication Plan</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Umang Jeshani</dc:creator>
  <cp:lastModifiedBy>Abbie Davis</cp:lastModifiedBy>
  <cp:revision>2</cp:revision>
  <cp:lastPrinted>2026-02-13T16:55:32Z</cp:lastPrinted>
  <dcterms:created xsi:type="dcterms:W3CDTF">2018-02-21T16:21:58Z</dcterms:created>
  <dcterms:modified xsi:type="dcterms:W3CDTF">2026-06-30T12:13:58Z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0x010100279CA5509F90194C81A5EC1564FA70C4</vt:lpwstr>
  </property>
  <property fmtid="{D5CDD505-2E9C-101B-9397-08002B2CF9AE}" pid="3" name="MediaServiceImageTags">
    <vt:lpwstr/>
  </property>
</Properties>
</file>