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modernComment_103_EEE0C017.xml" ContentType="application/vnd.ms-powerpoint.comments+xml"/>
  <Override PartName="/ppt/comments/modernComment_101_BAB416DA.xml" ContentType="application/vnd.ms-powerpoint.comments+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9"/>
  </p:notesMasterIdLst>
  <p:sldIdLst>
    <p:sldId id="258" r:id="rId5"/>
    <p:sldId id="259" r:id="rId6"/>
    <p:sldId id="257" r:id="rId7"/>
    <p:sldId id="256" r:id="rId8"/>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644AFFF-676B-BB99-4354-1C1633C32E42}" name="Amir Miah" initials="AM" userId="S::amir.miah@nhg.org.uk::170a9e2f-eb9d-4110-b474-e19cb9444a7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A37AB8-057F-4FA3-9DEE-0F8F9FF6DA90}" v="16" dt="2026-07-30T18:05:10.34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96" d="100"/>
          <a:sy n="96" d="100"/>
        </p:scale>
        <p:origin x="896" y="-31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6"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noraj Thavarasa" userId="3ee66e9d-27b3-4bc0-acb0-7fd6cf6e42f3" providerId="ADAL" clId="{6D40AD2D-BCF0-4D1A-8B7A-994D5BCDFB9D}"/>
    <pc:docChg chg="custSel addSld delSld modSld">
      <pc:chgData name="Vinoraj Thavarasa" userId="3ee66e9d-27b3-4bc0-acb0-7fd6cf6e42f3" providerId="ADAL" clId="{6D40AD2D-BCF0-4D1A-8B7A-994D5BCDFB9D}" dt="2026-07-30T18:06:33.729" v="1385" actId="22"/>
      <pc:docMkLst>
        <pc:docMk/>
      </pc:docMkLst>
      <pc:sldChg chg="addSp modSp mod">
        <pc:chgData name="Vinoraj Thavarasa" userId="3ee66e9d-27b3-4bc0-acb0-7fd6cf6e42f3" providerId="ADAL" clId="{6D40AD2D-BCF0-4D1A-8B7A-994D5BCDFB9D}" dt="2026-07-30T18:06:33.729" v="1385" actId="22"/>
        <pc:sldMkLst>
          <pc:docMk/>
          <pc:sldMk cId="1552092708" sldId="256"/>
        </pc:sldMkLst>
        <pc:spChg chg="add">
          <ac:chgData name="Vinoraj Thavarasa" userId="3ee66e9d-27b3-4bc0-acb0-7fd6cf6e42f3" providerId="ADAL" clId="{6D40AD2D-BCF0-4D1A-8B7A-994D5BCDFB9D}" dt="2026-07-30T18:06:33.729" v="1385" actId="22"/>
          <ac:spMkLst>
            <pc:docMk/>
            <pc:sldMk cId="1552092708" sldId="256"/>
            <ac:spMk id="7" creationId="{9B647240-079E-D6A6-30F8-AD6E5B83B717}"/>
          </ac:spMkLst>
        </pc:spChg>
        <pc:spChg chg="mod">
          <ac:chgData name="Vinoraj Thavarasa" userId="3ee66e9d-27b3-4bc0-acb0-7fd6cf6e42f3" providerId="ADAL" clId="{6D40AD2D-BCF0-4D1A-8B7A-994D5BCDFB9D}" dt="2026-07-30T18:06:24.193" v="1383" actId="1076"/>
          <ac:spMkLst>
            <pc:docMk/>
            <pc:sldMk cId="1552092708" sldId="256"/>
            <ac:spMk id="40" creationId="{F8CBF7E3-89B8-CFD2-F355-77B3225A519F}"/>
          </ac:spMkLst>
        </pc:spChg>
        <pc:picChg chg="mod">
          <ac:chgData name="Vinoraj Thavarasa" userId="3ee66e9d-27b3-4bc0-acb0-7fd6cf6e42f3" providerId="ADAL" clId="{6D40AD2D-BCF0-4D1A-8B7A-994D5BCDFB9D}" dt="2026-07-30T18:06:26.767" v="1384" actId="1076"/>
          <ac:picMkLst>
            <pc:docMk/>
            <pc:sldMk cId="1552092708" sldId="256"/>
            <ac:picMk id="22" creationId="{79FFC656-A7EA-D1D7-B1B2-23312B4180D4}"/>
          </ac:picMkLst>
        </pc:picChg>
      </pc:sldChg>
      <pc:sldChg chg="modSp mod">
        <pc:chgData name="Vinoraj Thavarasa" userId="3ee66e9d-27b3-4bc0-acb0-7fd6cf6e42f3" providerId="ADAL" clId="{6D40AD2D-BCF0-4D1A-8B7A-994D5BCDFB9D}" dt="2026-07-30T17:08:09.558" v="894" actId="255"/>
        <pc:sldMkLst>
          <pc:docMk/>
          <pc:sldMk cId="3132364506" sldId="257"/>
        </pc:sldMkLst>
        <pc:spChg chg="mod">
          <ac:chgData name="Vinoraj Thavarasa" userId="3ee66e9d-27b3-4bc0-acb0-7fd6cf6e42f3" providerId="ADAL" clId="{6D40AD2D-BCF0-4D1A-8B7A-994D5BCDFB9D}" dt="2026-07-30T17:08:09.558" v="894" actId="255"/>
          <ac:spMkLst>
            <pc:docMk/>
            <pc:sldMk cId="3132364506" sldId="257"/>
            <ac:spMk id="20" creationId="{981586DF-7B98-3A80-3CD7-B9069DC9ED17}"/>
          </ac:spMkLst>
        </pc:spChg>
      </pc:sldChg>
      <pc:sldChg chg="modSp mod">
        <pc:chgData name="Vinoraj Thavarasa" userId="3ee66e9d-27b3-4bc0-acb0-7fd6cf6e42f3" providerId="ADAL" clId="{6D40AD2D-BCF0-4D1A-8B7A-994D5BCDFB9D}" dt="2026-07-30T18:05:23.068" v="1380" actId="20577"/>
        <pc:sldMkLst>
          <pc:docMk/>
          <pc:sldMk cId="3933665151" sldId="258"/>
        </pc:sldMkLst>
        <pc:spChg chg="mod">
          <ac:chgData name="Vinoraj Thavarasa" userId="3ee66e9d-27b3-4bc0-acb0-7fd6cf6e42f3" providerId="ADAL" clId="{6D40AD2D-BCF0-4D1A-8B7A-994D5BCDFB9D}" dt="2026-07-28T12:44:45.054" v="834"/>
          <ac:spMkLst>
            <pc:docMk/>
            <pc:sldMk cId="3933665151" sldId="258"/>
            <ac:spMk id="4" creationId="{A81D5F08-8620-5AA7-29B9-B9F4598B7E79}"/>
          </ac:spMkLst>
        </pc:spChg>
        <pc:spChg chg="mod">
          <ac:chgData name="Vinoraj Thavarasa" userId="3ee66e9d-27b3-4bc0-acb0-7fd6cf6e42f3" providerId="ADAL" clId="{6D40AD2D-BCF0-4D1A-8B7A-994D5BCDFB9D}" dt="2026-07-30T18:05:23.068" v="1380" actId="20577"/>
          <ac:spMkLst>
            <pc:docMk/>
            <pc:sldMk cId="3933665151" sldId="258"/>
            <ac:spMk id="7" creationId="{5537F788-32A2-04A0-7AA4-CEA1261D5AFA}"/>
          </ac:spMkLst>
        </pc:spChg>
      </pc:sldChg>
      <pc:sldChg chg="modSp mod">
        <pc:chgData name="Vinoraj Thavarasa" userId="3ee66e9d-27b3-4bc0-acb0-7fd6cf6e42f3" providerId="ADAL" clId="{6D40AD2D-BCF0-4D1A-8B7A-994D5BCDFB9D}" dt="2026-07-28T12:24:50.348" v="778" actId="113"/>
        <pc:sldMkLst>
          <pc:docMk/>
          <pc:sldMk cId="4007706647" sldId="259"/>
        </pc:sldMkLst>
        <pc:spChg chg="mod">
          <ac:chgData name="Vinoraj Thavarasa" userId="3ee66e9d-27b3-4bc0-acb0-7fd6cf6e42f3" providerId="ADAL" clId="{6D40AD2D-BCF0-4D1A-8B7A-994D5BCDFB9D}" dt="2026-07-28T12:24:50.348" v="778" actId="113"/>
          <ac:spMkLst>
            <pc:docMk/>
            <pc:sldMk cId="4007706647" sldId="259"/>
            <ac:spMk id="22" creationId="{5ECD6F1B-1BF9-B54C-2D2C-E1C97CB5AF15}"/>
          </ac:spMkLst>
        </pc:spChg>
      </pc:sldChg>
      <pc:sldChg chg="modSp add del mod">
        <pc:chgData name="Vinoraj Thavarasa" userId="3ee66e9d-27b3-4bc0-acb0-7fd6cf6e42f3" providerId="ADAL" clId="{6D40AD2D-BCF0-4D1A-8B7A-994D5BCDFB9D}" dt="2026-07-30T17:07:10.666" v="893" actId="47"/>
        <pc:sldMkLst>
          <pc:docMk/>
          <pc:sldMk cId="3606619898" sldId="260"/>
        </pc:sldMkLst>
        <pc:spChg chg="mod">
          <ac:chgData name="Vinoraj Thavarasa" userId="3ee66e9d-27b3-4bc0-acb0-7fd6cf6e42f3" providerId="ADAL" clId="{6D40AD2D-BCF0-4D1A-8B7A-994D5BCDFB9D}" dt="2026-07-30T17:04:17.861" v="892" actId="1076"/>
          <ac:spMkLst>
            <pc:docMk/>
            <pc:sldMk cId="3606619898" sldId="260"/>
            <ac:spMk id="9" creationId="{D9FF0E2C-3C20-EABD-6774-37AF0640EBC1}"/>
          </ac:spMkLst>
        </pc:spChg>
      </pc:sldChg>
    </pc:docChg>
  </pc:docChgLst>
</pc:chgInfo>
</file>

<file path=ppt/comments/modernComment_101_BAB416DA.xml><?xml version="1.0" encoding="utf-8"?>
<p188:cmLst xmlns:a="http://schemas.openxmlformats.org/drawingml/2006/main" xmlns:r="http://schemas.openxmlformats.org/officeDocument/2006/relationships" xmlns:p188="http://schemas.microsoft.com/office/powerpoint/2018/8/main">
  <p188:cm id="{123E0F2B-6BAF-43AB-9B65-2B0F8C2E78D1}" authorId="{6644AFFF-676B-BB99-4354-1C1633C32E42}" created="2025-07-08T09:27:58.151">
    <pc:sldMkLst xmlns:pc="http://schemas.microsoft.com/office/powerpoint/2013/main/command">
      <pc:docMk/>
      <pc:sldMk cId="3132364506" sldId="257"/>
    </pc:sldMkLst>
    <p188:txBody>
      <a:bodyPr/>
      <a:lstStyle/>
      <a:p>
        <a:r>
          <a:rPr lang="en-GB"/>
          <a:t>All other aspects looks good.</a:t>
        </a:r>
      </a:p>
    </p188:txBody>
  </p188:cm>
</p188:cmLst>
</file>

<file path=ppt/comments/modernComment_103_EEE0C017.xml><?xml version="1.0" encoding="utf-8"?>
<p188:cmLst xmlns:a="http://schemas.openxmlformats.org/drawingml/2006/main" xmlns:r="http://schemas.openxmlformats.org/officeDocument/2006/relationships" xmlns:p188="http://schemas.microsoft.com/office/powerpoint/2018/8/main">
  <p188:cm id="{D630107E-96F9-42BB-9392-E6336805D40A}" authorId="{6644AFFF-676B-BB99-4354-1C1633C32E42}" created="2025-07-08T09:24:19.848">
    <ac:deMkLst xmlns:ac="http://schemas.microsoft.com/office/drawing/2013/main/command">
      <pc:docMk xmlns:pc="http://schemas.microsoft.com/office/powerpoint/2013/main/command"/>
      <pc:sldMk xmlns:pc="http://schemas.microsoft.com/office/powerpoint/2013/main/command" cId="4007706647" sldId="259"/>
      <ac:spMk id="22" creationId="{5ECD6F1B-1BF9-B54C-2D2C-E1C97CB5AF15}"/>
    </ac:deMkLst>
    <p188:pos x="2363378" y="398318"/>
    <p188:txBody>
      <a:bodyPr/>
      <a:lstStyle/>
      <a:p>
        <a:r>
          <a:rPr lang="en-GB"/>
          <a:t>Please add the full titles of the staff members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9EDF0F-435C-4041-8D31-786891D93525}" type="datetimeFigureOut">
              <a:rPr lang="en-US" smtClean="0"/>
              <a:t>7/30/2026</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88C1BE-95EF-4E6A-9C52-7860E105AF91}" type="slidenum">
              <a:rPr lang="en-US" smtClean="0"/>
              <a:t>‹#›</a:t>
            </a:fld>
            <a:endParaRPr lang="en-US"/>
          </a:p>
        </p:txBody>
      </p:sp>
    </p:spTree>
    <p:extLst>
      <p:ext uri="{BB962C8B-B14F-4D97-AF65-F5344CB8AC3E}">
        <p14:creationId xmlns:p14="http://schemas.microsoft.com/office/powerpoint/2010/main" val="3517310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88C1BE-95EF-4E6A-9C52-7860E105AF91}" type="slidenum">
              <a:rPr lang="en-US" smtClean="0"/>
              <a:t>4</a:t>
            </a:fld>
            <a:endParaRPr lang="en-US"/>
          </a:p>
        </p:txBody>
      </p:sp>
    </p:spTree>
    <p:extLst>
      <p:ext uri="{BB962C8B-B14F-4D97-AF65-F5344CB8AC3E}">
        <p14:creationId xmlns:p14="http://schemas.microsoft.com/office/powerpoint/2010/main" val="2813395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en-GB"/>
              <a:t>Click to edit Master title style</a:t>
            </a:r>
            <a:endParaRPr lang="en-US"/>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7/30/2026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4429086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7/30/2026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641237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en-GB"/>
              <a:t>Click to edit Master title style</a:t>
            </a:r>
            <a:endParaRPr lang="en-US"/>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26D1D109-CD88-C04B-8655-79B5F68FA588}" type="datetimeFigureOut">
              <a:rPr lang="en-US" smtClean="0"/>
              <a:t>7/30/2026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4263484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519728" y="2846200"/>
            <a:ext cx="3212862"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3827085" y="2846200"/>
            <a:ext cx="3212862"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26D1D109-CD88-C04B-8655-79B5F68FA588}" type="datetimeFigureOut">
              <a:rPr lang="en-US" smtClean="0"/>
              <a:t>7/30/2026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684486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en-GB"/>
              <a:t>Click to edit Master title style</a:t>
            </a:r>
            <a:endParaRPr lang="en-US"/>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GB"/>
              <a:t>Click to edit Master text styles</a:t>
            </a:r>
          </a:p>
        </p:txBody>
      </p:sp>
      <p:sp>
        <p:nvSpPr>
          <p:cNvPr id="4" name="Content Placeholder 3"/>
          <p:cNvSpPr>
            <a:spLocks noGrp="1"/>
          </p:cNvSpPr>
          <p:nvPr>
            <p:ph sz="half" idx="2"/>
          </p:nvPr>
        </p:nvSpPr>
        <p:spPr>
          <a:xfrm>
            <a:off x="520713" y="3905482"/>
            <a:ext cx="3198096"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GB"/>
              <a:t>Click to edit Master text styles</a:t>
            </a:r>
          </a:p>
        </p:txBody>
      </p:sp>
      <p:sp>
        <p:nvSpPr>
          <p:cNvPr id="6" name="Content Placeholder 5"/>
          <p:cNvSpPr>
            <a:spLocks noGrp="1"/>
          </p:cNvSpPr>
          <p:nvPr>
            <p:ph sz="quarter" idx="4"/>
          </p:nvPr>
        </p:nvSpPr>
        <p:spPr>
          <a:xfrm>
            <a:off x="3827086" y="3905482"/>
            <a:ext cx="3213847"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26D1D109-CD88-C04B-8655-79B5F68FA588}" type="datetimeFigureOut">
              <a:rPr lang="en-US" smtClean="0"/>
              <a:t>7/30/2026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396924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26D1D109-CD88-C04B-8655-79B5F68FA588}" type="datetimeFigureOut">
              <a:rPr lang="en-US" smtClean="0"/>
              <a:t>7/30/2026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301516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D1D109-CD88-C04B-8655-79B5F68FA588}" type="datetimeFigureOut">
              <a:rPr lang="en-US" smtClean="0"/>
              <a:t>7/30/2026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560721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GB"/>
              <a:t>Click to edit Master title style</a:t>
            </a:r>
            <a:endParaRPr lang="en-US"/>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GB"/>
              <a:t>Click to edit Master text styles</a:t>
            </a:r>
          </a:p>
        </p:txBody>
      </p:sp>
      <p:sp>
        <p:nvSpPr>
          <p:cNvPr id="5" name="Date Placeholder 4"/>
          <p:cNvSpPr>
            <a:spLocks noGrp="1"/>
          </p:cNvSpPr>
          <p:nvPr>
            <p:ph type="dt" sz="half" idx="10"/>
          </p:nvPr>
        </p:nvSpPr>
        <p:spPr/>
        <p:txBody>
          <a:bodyPr/>
          <a:lstStyle/>
          <a:p>
            <a:fld id="{26D1D109-CD88-C04B-8655-79B5F68FA588}" type="datetimeFigureOut">
              <a:rPr lang="en-US" smtClean="0"/>
              <a:t>7/30/2026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885116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GB"/>
              <a:t>Click to edit Master title style</a:t>
            </a:r>
            <a:endParaRPr lang="en-US"/>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en-GB"/>
              <a:t>Click icon to add picture</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GB"/>
              <a:t>Click to edit Master text styles</a:t>
            </a:r>
          </a:p>
        </p:txBody>
      </p:sp>
      <p:sp>
        <p:nvSpPr>
          <p:cNvPr id="5" name="Date Placeholder 4"/>
          <p:cNvSpPr>
            <a:spLocks noGrp="1"/>
          </p:cNvSpPr>
          <p:nvPr>
            <p:ph type="dt" sz="half" idx="10"/>
          </p:nvPr>
        </p:nvSpPr>
        <p:spPr/>
        <p:txBody>
          <a:bodyPr/>
          <a:lstStyle/>
          <a:p>
            <a:fld id="{26D1D109-CD88-C04B-8655-79B5F68FA588}" type="datetimeFigureOut">
              <a:rPr lang="en-US" smtClean="0"/>
              <a:t>7/30/2026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163830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7/30/2026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2026210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7/30/2026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736633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26D1D109-CD88-C04B-8655-79B5F68FA588}" type="datetimeFigureOut">
              <a:rPr lang="en-US" smtClean="0"/>
              <a:t>7/30/2026</a:t>
            </a:fld>
            <a:endParaRPr 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F9278FDA-B84B-5546-8D53-7FB2D7BCE5E0}" type="slidenum">
              <a:rPr lang="en-US" smtClean="0"/>
              <a:t>‹#›</a:t>
            </a:fld>
            <a:endParaRPr lang="en-US"/>
          </a:p>
        </p:txBody>
      </p:sp>
    </p:spTree>
    <p:extLst>
      <p:ext uri="{BB962C8B-B14F-4D97-AF65-F5344CB8AC3E}">
        <p14:creationId xmlns:p14="http://schemas.microsoft.com/office/powerpoint/2010/main" val="32559142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2" Type="http://schemas.microsoft.com/office/2018/10/relationships/comments" Target="../comments/modernComment_103_EEE0C017.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svg"/><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3" Type="http://schemas.openxmlformats.org/officeDocument/2006/relationships/image" Target="../media/image9.svg"/><Relationship Id="rId2" Type="http://schemas.microsoft.com/office/2018/10/relationships/comments" Target="../comments/modernComment_101_BAB416DA.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11.svg"/><Relationship Id="rId4" Type="http://schemas.openxmlformats.org/officeDocument/2006/relationships/image" Target="../media/image10.svg"/></Relationships>
</file>

<file path=ppt/slides/_rels/slide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3A698-E975-CEED-AB3E-3846C051953E}"/>
              </a:ext>
            </a:extLst>
          </p:cNvPr>
          <p:cNvSpPr>
            <a:spLocks noGrp="1"/>
          </p:cNvSpPr>
          <p:nvPr>
            <p:ph type="ctrTitle"/>
          </p:nvPr>
        </p:nvSpPr>
        <p:spPr>
          <a:xfrm>
            <a:off x="298034" y="486612"/>
            <a:ext cx="5847272" cy="361392"/>
          </a:xfrm>
        </p:spPr>
        <p:txBody>
          <a:bodyPr>
            <a:normAutofit/>
          </a:bodyPr>
          <a:lstStyle/>
          <a:p>
            <a:pPr algn="l"/>
            <a:r>
              <a:rPr lang="en-US" sz="14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Building safety resident engagement commitment</a:t>
            </a:r>
          </a:p>
        </p:txBody>
      </p:sp>
      <p:sp>
        <p:nvSpPr>
          <p:cNvPr id="3" name="Subtitle 2">
            <a:extLst>
              <a:ext uri="{FF2B5EF4-FFF2-40B4-BE49-F238E27FC236}">
                <a16:creationId xmlns:a16="http://schemas.microsoft.com/office/drawing/2014/main" id="{21550B9A-765C-E546-49D0-4AF75FC39745}"/>
              </a:ext>
            </a:extLst>
          </p:cNvPr>
          <p:cNvSpPr>
            <a:spLocks noGrp="1"/>
          </p:cNvSpPr>
          <p:nvPr>
            <p:ph type="subTitle" idx="1"/>
          </p:nvPr>
        </p:nvSpPr>
        <p:spPr>
          <a:xfrm>
            <a:off x="493455" y="1761992"/>
            <a:ext cx="6450923" cy="361392"/>
          </a:xfrm>
        </p:spPr>
        <p:txBody>
          <a:bodyPr>
            <a:normAutofit/>
          </a:bodyPr>
          <a:lstStyle/>
          <a:p>
            <a:pPr algn="l"/>
            <a:r>
              <a:rPr lang="en-US" sz="1600" b="1">
                <a:latin typeface="Calibri" panose="020F0502020204030204" pitchFamily="34" charset="0"/>
                <a:ea typeface="Calibri" panose="020F0502020204030204" pitchFamily="34" charset="0"/>
                <a:cs typeface="Calibri" panose="020F0502020204030204" pitchFamily="34" charset="0"/>
              </a:rPr>
              <a:t>What is the commitment?</a:t>
            </a:r>
          </a:p>
        </p:txBody>
      </p:sp>
      <p:sp>
        <p:nvSpPr>
          <p:cNvPr id="4" name="Title 1">
            <a:extLst>
              <a:ext uri="{FF2B5EF4-FFF2-40B4-BE49-F238E27FC236}">
                <a16:creationId xmlns:a16="http://schemas.microsoft.com/office/drawing/2014/main" id="{A81D5F08-8620-5AA7-29B9-B9F4598B7E79}"/>
              </a:ext>
            </a:extLst>
          </p:cNvPr>
          <p:cNvSpPr txBox="1">
            <a:spLocks/>
          </p:cNvSpPr>
          <p:nvPr/>
        </p:nvSpPr>
        <p:spPr>
          <a:xfrm>
            <a:off x="298034" y="919252"/>
            <a:ext cx="4243486" cy="534955"/>
          </a:xfrm>
          <a:prstGeom prst="rect">
            <a:avLst/>
          </a:prstGeom>
        </p:spPr>
        <p:txBody>
          <a:bodyPr vert="horz" lIns="91440" tIns="45720" rIns="91440" bIns="45720" rtlCol="0" anchor="b">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Althorp Court, TW3 4FF</a:t>
            </a:r>
            <a:endParaRPr lang="en-US"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5537F788-32A2-04A0-7AA4-CEA1261D5AFA}"/>
              </a:ext>
            </a:extLst>
          </p:cNvPr>
          <p:cNvSpPr txBox="1"/>
          <p:nvPr/>
        </p:nvSpPr>
        <p:spPr>
          <a:xfrm>
            <a:off x="370167" y="2046961"/>
            <a:ext cx="6836545" cy="4862870"/>
          </a:xfrm>
          <a:prstGeom prst="rect">
            <a:avLst/>
          </a:prstGeom>
          <a:noFill/>
          <a:ln>
            <a:solidFill>
              <a:schemeClr val="bg2">
                <a:lumMod val="90000"/>
              </a:schemeClr>
            </a:solidFill>
            <a:prstDash val="dash"/>
          </a:ln>
        </p:spPr>
        <p:txBody>
          <a:bodyPr wrap="square" lIns="91440" tIns="45720" rIns="91440" bIns="45720" rtlCol="0" anchor="t">
            <a:spAutoFit/>
          </a:bodyPr>
          <a:lstStyle/>
          <a:p>
            <a:pPr algn="just"/>
            <a:endParaRPr lang="en-GB" sz="10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GB" sz="1000" kern="100" dirty="0">
                <a:effectLst/>
                <a:latin typeface="Calibri" panose="020F0502020204030204" pitchFamily="34" charset="0"/>
                <a:ea typeface="Calibri" panose="020F0502020204030204" pitchFamily="34" charset="0"/>
                <a:cs typeface="Calibri" panose="020F0502020204030204" pitchFamily="34" charset="0"/>
              </a:rPr>
              <a:t>This engagement commitment sets out how we can work together to make decisions that affect the safety of your building. This could be about works being carried out or how your building is managed, for example. </a:t>
            </a:r>
            <a:r>
              <a:rPr lang="en-GB" sz="1000" kern="100" dirty="0">
                <a:effectLst/>
                <a:latin typeface="Calibri"/>
                <a:ea typeface="Calibri" panose="020F0502020204030204" pitchFamily="34" charset="0"/>
                <a:cs typeface="Calibri"/>
              </a:rPr>
              <a:t>Your </a:t>
            </a:r>
            <a:r>
              <a:rPr lang="en-GB" sz="1000" b="1" kern="100" dirty="0">
                <a:effectLst/>
                <a:latin typeface="Calibri"/>
                <a:ea typeface="Calibri" panose="020F0502020204030204" pitchFamily="34" charset="0"/>
                <a:cs typeface="Calibri"/>
              </a:rPr>
              <a:t>Building Safety Manager (BSM) </a:t>
            </a:r>
            <a:r>
              <a:rPr lang="en-GB" sz="1000" b="1" kern="100" dirty="0">
                <a:latin typeface="Calibri"/>
                <a:ea typeface="Calibri" panose="020F0502020204030204" pitchFamily="34" charset="0"/>
                <a:cs typeface="Calibri"/>
              </a:rPr>
              <a:t>Vinoraj Thavarasa,</a:t>
            </a:r>
            <a:r>
              <a:rPr lang="en-GB" sz="1000" kern="100" dirty="0">
                <a:effectLst/>
                <a:latin typeface="Calibri"/>
                <a:ea typeface="Calibri" panose="020F0502020204030204" pitchFamily="34" charset="0"/>
                <a:cs typeface="Calibri"/>
              </a:rPr>
              <a:t> has put this together based on responses from surveys, drop-ins and door knocking over recent weeks. If responses were l</a:t>
            </a:r>
            <a:r>
              <a:rPr lang="en-GB" sz="1000" kern="100" dirty="0">
                <a:latin typeface="Calibri"/>
                <a:ea typeface="Calibri" panose="020F0502020204030204" pitchFamily="34" charset="0"/>
                <a:cs typeface="Calibri"/>
              </a:rPr>
              <a:t>imited</a:t>
            </a:r>
            <a:r>
              <a:rPr lang="en-GB" sz="1000" kern="100" dirty="0">
                <a:effectLst/>
                <a:latin typeface="Calibri"/>
                <a:ea typeface="Calibri" panose="020F0502020204030204" pitchFamily="34" charset="0"/>
                <a:cs typeface="Calibri"/>
              </a:rPr>
              <a:t>, we may </a:t>
            </a:r>
            <a:r>
              <a:rPr lang="en-GB" sz="1000" dirty="0">
                <a:solidFill>
                  <a:srgbClr val="000000"/>
                </a:solidFill>
                <a:latin typeface="Calibri" panose="020F0502020204030204" pitchFamily="34" charset="0"/>
              </a:rPr>
              <a:t>also use feedback from similar buildings, as well as Notting Hill Genesis’ own processes.</a:t>
            </a:r>
          </a:p>
          <a:p>
            <a:pPr algn="just"/>
            <a:endParaRPr lang="en-GB" sz="1000" b="1" kern="100" dirty="0">
              <a:latin typeface="Calibri" panose="020F0502020204030204" pitchFamily="34" charset="0"/>
              <a:ea typeface="Calibri" panose="020F0502020204030204" pitchFamily="34" charset="0"/>
              <a:cs typeface="Calibri" panose="020F0502020204030204" pitchFamily="34" charset="0"/>
            </a:endParaRPr>
          </a:p>
          <a:p>
            <a:pPr algn="just"/>
            <a:r>
              <a:rPr lang="en-GB" sz="1000" b="1" kern="100" dirty="0">
                <a:effectLst/>
                <a:latin typeface="Calibri" panose="020F0502020204030204" pitchFamily="34" charset="0"/>
                <a:ea typeface="Calibri" panose="020F0502020204030204" pitchFamily="34" charset="0"/>
                <a:cs typeface="Calibri" panose="020F0502020204030204" pitchFamily="34" charset="0"/>
              </a:rPr>
              <a:t>Methodology</a:t>
            </a:r>
          </a:p>
          <a:p>
            <a:pPr algn="just"/>
            <a:r>
              <a:rPr lang="en-GB" sz="1000" kern="100" dirty="0">
                <a:solidFill>
                  <a:srgbClr val="000000"/>
                </a:solidFill>
                <a:latin typeface="Calibri"/>
                <a:ea typeface="Calibri"/>
                <a:cs typeface="Calibri"/>
              </a:rPr>
              <a:t>As your Building Safety Manager, I aim to work with you to keep your building safe. </a:t>
            </a:r>
            <a:r>
              <a:rPr lang="en-GB" sz="1000" kern="100" dirty="0">
                <a:latin typeface="Calibri"/>
                <a:ea typeface="Calibri"/>
                <a:cs typeface="Calibri"/>
              </a:rPr>
              <a:t>To do this, I visited your block to carry out an inspection on the </a:t>
            </a:r>
            <a:r>
              <a:rPr lang="en-GB" sz="1000" b="1" kern="100" dirty="0">
                <a:latin typeface="Calibri"/>
                <a:ea typeface="Calibri"/>
                <a:cs typeface="Calibri"/>
              </a:rPr>
              <a:t>10th July 2026.</a:t>
            </a:r>
            <a:r>
              <a:rPr lang="en-GB" sz="1000" kern="100" dirty="0">
                <a:latin typeface="Calibri"/>
                <a:ea typeface="Calibri"/>
                <a:cs typeface="Calibri"/>
              </a:rPr>
              <a:t> I knocked on a few residents' doors to check what you know about fire safety in your home. </a:t>
            </a:r>
            <a:r>
              <a:rPr lang="en-GB" sz="1000" kern="100" dirty="0">
                <a:effectLst/>
                <a:latin typeface="Calibri"/>
                <a:ea typeface="Calibri"/>
                <a:cs typeface="Calibri"/>
              </a:rPr>
              <a:t>During the inspection, I </a:t>
            </a:r>
            <a:r>
              <a:rPr lang="en-GB" sz="1000" kern="100" dirty="0">
                <a:latin typeface="Calibri"/>
                <a:ea typeface="Calibri"/>
                <a:cs typeface="Calibri"/>
              </a:rPr>
              <a:t>observed that the fire alarm had a fault, items were being stored in communal riser cupboards, and there were other minor issues, all of which have </a:t>
            </a:r>
            <a:r>
              <a:rPr lang="en-GB" sz="1000" kern="100" dirty="0">
                <a:effectLst/>
                <a:latin typeface="Calibri"/>
                <a:ea typeface="Calibri"/>
                <a:cs typeface="Calibri"/>
              </a:rPr>
              <a:t>been referred to Hounslow Council.</a:t>
            </a:r>
            <a:endParaRPr lang="en-GB" sz="1000" kern="100" dirty="0">
              <a:latin typeface="Calibri"/>
              <a:ea typeface="Calibri"/>
              <a:cs typeface="Calibri"/>
            </a:endParaRPr>
          </a:p>
          <a:p>
            <a:pPr algn="just"/>
            <a:endParaRPr lang="en-GB" sz="1000" kern="100" dirty="0">
              <a:latin typeface="Calibri"/>
              <a:ea typeface="Calibri"/>
              <a:cs typeface="Calibri"/>
            </a:endParaRPr>
          </a:p>
          <a:p>
            <a:pPr algn="just"/>
            <a:r>
              <a:rPr lang="en-GB" sz="1000" kern="100" dirty="0">
                <a:latin typeface="Calibri"/>
                <a:ea typeface="Calibri"/>
                <a:cs typeface="Calibri"/>
              </a:rPr>
              <a:t>Your previous BSM sent out a </a:t>
            </a:r>
            <a:r>
              <a:rPr lang="en-GB" sz="1000" b="1" kern="100" dirty="0">
                <a:latin typeface="Calibri"/>
                <a:ea typeface="Calibri"/>
                <a:cs typeface="Calibri"/>
              </a:rPr>
              <a:t>building safety survey </a:t>
            </a:r>
            <a:r>
              <a:rPr lang="en-GB" sz="1000" kern="100" dirty="0">
                <a:latin typeface="Calibri"/>
                <a:ea typeface="Calibri"/>
                <a:cs typeface="Calibri"/>
              </a:rPr>
              <a:t>by email in </a:t>
            </a:r>
            <a:r>
              <a:rPr lang="en-GB" sz="1000" b="1" kern="100" dirty="0">
                <a:latin typeface="Calibri"/>
                <a:ea typeface="Calibri"/>
                <a:cs typeface="Calibri"/>
              </a:rPr>
              <a:t>September 2025 </a:t>
            </a:r>
            <a:r>
              <a:rPr lang="en-GB" sz="1000" kern="100" dirty="0">
                <a:latin typeface="Calibri"/>
                <a:ea typeface="Calibri"/>
                <a:cs typeface="Calibri"/>
              </a:rPr>
              <a:t>to understand your information needs, vulnerabilities and awareness of building safety. This was to understand how we can work together to keep your building safe.</a:t>
            </a:r>
          </a:p>
          <a:p>
            <a:pPr algn="just"/>
            <a:endParaRPr lang="en-GB" sz="1000" kern="100" dirty="0">
              <a:solidFill>
                <a:srgbClr val="000000"/>
              </a:solidFill>
              <a:latin typeface="Calibri"/>
              <a:ea typeface="Calibri"/>
              <a:cs typeface="Calibri"/>
            </a:endParaRPr>
          </a:p>
          <a:p>
            <a:pPr algn="just"/>
            <a:r>
              <a:rPr lang="en-GB" sz="1000" kern="100" dirty="0">
                <a:latin typeface="Calibri"/>
                <a:ea typeface="Calibri"/>
                <a:cs typeface="Calibri"/>
              </a:rPr>
              <a:t>Please continue to report any repair concerns, and especially faults, for any of the fire safety equipment that may arise. </a:t>
            </a:r>
            <a:r>
              <a:rPr lang="en-GB" sz="1000" kern="100" dirty="0">
                <a:latin typeface="Calibri" panose="020F0502020204030204" pitchFamily="34" charset="0"/>
                <a:ea typeface="Calibri" panose="020F0502020204030204" pitchFamily="34" charset="0"/>
                <a:cs typeface="Calibri" panose="020F0502020204030204" pitchFamily="34" charset="0"/>
              </a:rPr>
              <a:t>Please do reach out to me at any point should you like to raise any building safety concerns for your building, discuss any vulnerability or would like any relevant safety information. </a:t>
            </a:r>
          </a:p>
          <a:p>
            <a:pPr algn="just"/>
            <a:endParaRPr lang="en-GB" sz="1000" kern="100" dirty="0">
              <a:latin typeface="Calibri" panose="020F0502020204030204" pitchFamily="34" charset="0"/>
              <a:ea typeface="Calibri" panose="020F0502020204030204" pitchFamily="34" charset="0"/>
              <a:cs typeface="Calibri" panose="020F0502020204030204" pitchFamily="34" charset="0"/>
            </a:endParaRPr>
          </a:p>
          <a:p>
            <a:pPr algn="just"/>
            <a:r>
              <a:rPr lang="en-GB" sz="1000" kern="100" dirty="0">
                <a:solidFill>
                  <a:srgbClr val="000000"/>
                </a:solidFill>
                <a:latin typeface="Calibri"/>
                <a:ea typeface="Calibri"/>
                <a:cs typeface="Calibri"/>
              </a:rPr>
              <a:t>On </a:t>
            </a:r>
            <a:r>
              <a:rPr lang="en-GB" sz="1000" b="1" kern="100" dirty="0">
                <a:solidFill>
                  <a:srgbClr val="000000"/>
                </a:solidFill>
                <a:latin typeface="Calibri"/>
                <a:ea typeface="Calibri"/>
                <a:cs typeface="Calibri"/>
              </a:rPr>
              <a:t>06 July 2026</a:t>
            </a:r>
            <a:r>
              <a:rPr lang="en-GB" sz="1000" kern="100" dirty="0">
                <a:solidFill>
                  <a:srgbClr val="000000"/>
                </a:solidFill>
                <a:latin typeface="Calibri"/>
                <a:ea typeface="Calibri"/>
                <a:cs typeface="Calibri"/>
              </a:rPr>
              <a:t>, I emailed your representative at Hounslow Council to inform you about the evacuation strategy for your building </a:t>
            </a:r>
            <a:r>
              <a:rPr lang="en-GB" sz="1000" kern="100" dirty="0">
                <a:latin typeface="Calibri"/>
                <a:ea typeface="Calibri"/>
                <a:cs typeface="Calibri"/>
              </a:rPr>
              <a:t>and the importance of fire doors, your responsibilities and those of NHG in keeping your building safe. Your representative should </a:t>
            </a:r>
            <a:r>
              <a:rPr lang="en-GB" sz="1000" dirty="0">
                <a:latin typeface="Calibri"/>
                <a:ea typeface="Calibri"/>
                <a:cs typeface="Calibri"/>
              </a:rPr>
              <a:t>continue to hold regular resident meetings and the BSM will hold at least one building safety drop-in session each year. I will provide relevant building and structural safety information applicable to this building. </a:t>
            </a:r>
            <a:r>
              <a:rPr lang="en-GB" sz="1000" kern="100" dirty="0">
                <a:latin typeface="Calibri"/>
                <a:ea typeface="Calibri"/>
                <a:cs typeface="Calibri"/>
              </a:rPr>
              <a:t>You were invited to attend a </a:t>
            </a:r>
            <a:r>
              <a:rPr lang="en-GB" sz="1000" b="1" kern="100" dirty="0">
                <a:latin typeface="Calibri"/>
                <a:ea typeface="Calibri"/>
                <a:cs typeface="Calibri"/>
              </a:rPr>
              <a:t>drop-in surgery</a:t>
            </a:r>
            <a:r>
              <a:rPr lang="en-GB" sz="1000" kern="100" dirty="0">
                <a:latin typeface="Calibri"/>
                <a:ea typeface="Calibri"/>
                <a:cs typeface="Calibri"/>
              </a:rPr>
              <a:t> on the </a:t>
            </a:r>
            <a:r>
              <a:rPr lang="en-GB" sz="1000" b="1" kern="100" dirty="0">
                <a:latin typeface="Calibri"/>
                <a:ea typeface="Calibri"/>
                <a:cs typeface="Calibri"/>
              </a:rPr>
              <a:t>27</a:t>
            </a:r>
            <a:r>
              <a:rPr lang="en-GB" sz="1000" b="1" kern="100" baseline="30000" dirty="0">
                <a:latin typeface="Calibri"/>
                <a:ea typeface="Calibri"/>
                <a:cs typeface="Calibri"/>
              </a:rPr>
              <a:t>th</a:t>
            </a:r>
            <a:r>
              <a:rPr lang="en-GB" sz="1000" b="1" kern="100" dirty="0">
                <a:latin typeface="Calibri"/>
                <a:ea typeface="Calibri"/>
                <a:cs typeface="Calibri"/>
              </a:rPr>
              <a:t> July, 2026</a:t>
            </a:r>
            <a:r>
              <a:rPr lang="en-GB" sz="1000" kern="100" dirty="0">
                <a:latin typeface="Calibri"/>
                <a:ea typeface="Calibri"/>
                <a:cs typeface="Calibri"/>
              </a:rPr>
              <a:t> to gather your views and opinions, answer any queries, and provide clarification.</a:t>
            </a:r>
          </a:p>
          <a:p>
            <a:pPr algn="just"/>
            <a:endParaRPr lang="en-GB" sz="1000" kern="100" dirty="0">
              <a:latin typeface="Calibri" panose="020F0502020204030204" pitchFamily="34" charset="0"/>
              <a:ea typeface="Calibri" panose="020F0502020204030204" pitchFamily="34" charset="0"/>
              <a:cs typeface="Calibri" panose="020F0502020204030204" pitchFamily="34" charset="0"/>
            </a:endParaRPr>
          </a:p>
          <a:p>
            <a:pPr algn="just"/>
            <a:r>
              <a:rPr lang="en-GB" sz="1000" kern="100" dirty="0">
                <a:solidFill>
                  <a:srgbClr val="000000"/>
                </a:solidFill>
                <a:latin typeface="Calibri"/>
                <a:ea typeface="Calibri"/>
                <a:cs typeface="Calibri"/>
              </a:rPr>
              <a:t>I also informed you that your building had been registered with the Building Safety Regulator (BSR), and provided you with the registration number and the BSR’s contact number for any concerns that you might want to bring to their attention. The registration number is </a:t>
            </a:r>
            <a:r>
              <a:rPr lang="en-GB" sz="1000" b="1" kern="100" dirty="0">
                <a:latin typeface="Calibri" panose="020F0502020204030204" pitchFamily="34" charset="0"/>
                <a:ea typeface="Calibri" panose="020F0502020204030204" pitchFamily="34" charset="0"/>
                <a:cs typeface="Calibri" panose="020F0502020204030204" pitchFamily="34" charset="0"/>
              </a:rPr>
              <a:t>HRB03230K9W0</a:t>
            </a:r>
          </a:p>
          <a:p>
            <a:pPr algn="just"/>
            <a:endParaRPr lang="en-GB" sz="100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a:r>
              <a:rPr lang="en-GB" sz="1000" kern="100" dirty="0">
                <a:solidFill>
                  <a:srgbClr val="000000"/>
                </a:solidFill>
                <a:latin typeface="Calibri" panose="020F0502020204030204" pitchFamily="34" charset="0"/>
                <a:ea typeface="Calibri" panose="020F0502020204030204" pitchFamily="34" charset="0"/>
                <a:cs typeface="Calibri" panose="020F0502020204030204" pitchFamily="34" charset="0"/>
              </a:rPr>
              <a:t>This commitment was made in </a:t>
            </a:r>
            <a:r>
              <a:rPr lang="en-GB" sz="1000" b="1" kern="100" dirty="0">
                <a:solidFill>
                  <a:srgbClr val="000000"/>
                </a:solidFill>
                <a:latin typeface="Calibri" panose="020F0502020204030204" pitchFamily="34" charset="0"/>
                <a:ea typeface="Calibri" panose="020F0502020204030204" pitchFamily="34" charset="0"/>
                <a:cs typeface="Calibri" panose="020F0502020204030204" pitchFamily="34" charset="0"/>
              </a:rPr>
              <a:t>September 2025 </a:t>
            </a:r>
            <a:r>
              <a:rPr lang="en-GB" sz="1000" kern="100" dirty="0">
                <a:solidFill>
                  <a:srgbClr val="000000"/>
                </a:solidFill>
                <a:latin typeface="Calibri" panose="020F0502020204030204" pitchFamily="34" charset="0"/>
                <a:ea typeface="Calibri" panose="020F0502020204030204" pitchFamily="34" charset="0"/>
                <a:cs typeface="Calibri" panose="020F0502020204030204" pitchFamily="34" charset="0"/>
              </a:rPr>
              <a:t>and was updated in </a:t>
            </a:r>
            <a:r>
              <a:rPr lang="en-GB" sz="1000" b="1" kern="100" dirty="0">
                <a:solidFill>
                  <a:srgbClr val="000000"/>
                </a:solidFill>
                <a:latin typeface="Calibri" panose="020F0502020204030204" pitchFamily="34" charset="0"/>
                <a:ea typeface="Calibri" panose="020F0502020204030204" pitchFamily="34" charset="0"/>
                <a:cs typeface="Calibri" panose="020F0502020204030204" pitchFamily="34" charset="0"/>
              </a:rPr>
              <a:t>July 2026. </a:t>
            </a:r>
            <a:r>
              <a:rPr lang="en-GB" sz="1000" kern="100" dirty="0">
                <a:solidFill>
                  <a:srgbClr val="000000"/>
                </a:solidFill>
                <a:latin typeface="Calibri" panose="020F0502020204030204" pitchFamily="34" charset="0"/>
                <a:ea typeface="Calibri" panose="020F0502020204030204" pitchFamily="34" charset="0"/>
                <a:cs typeface="Calibri" panose="020F0502020204030204" pitchFamily="34" charset="0"/>
              </a:rPr>
              <a:t>This will be reviewed in </a:t>
            </a:r>
            <a:r>
              <a:rPr lang="en-GB" sz="1000" b="1" kern="100" dirty="0">
                <a:solidFill>
                  <a:srgbClr val="000000"/>
                </a:solidFill>
                <a:latin typeface="Calibri" panose="020F0502020204030204" pitchFamily="34" charset="0"/>
                <a:ea typeface="Calibri" panose="020F0502020204030204" pitchFamily="34" charset="0"/>
                <a:cs typeface="Calibri" panose="020F0502020204030204" pitchFamily="34" charset="0"/>
              </a:rPr>
              <a:t>July</a:t>
            </a:r>
            <a:r>
              <a:rPr lang="en-GB" sz="1000" kern="1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GB" sz="1000" b="1" kern="100" dirty="0">
                <a:solidFill>
                  <a:srgbClr val="000000"/>
                </a:solidFill>
                <a:latin typeface="Calibri" panose="020F0502020204030204" pitchFamily="34" charset="0"/>
                <a:ea typeface="Calibri" panose="020F0502020204030204" pitchFamily="34" charset="0"/>
                <a:cs typeface="Calibri" panose="020F0502020204030204" pitchFamily="34" charset="0"/>
              </a:rPr>
              <a:t>2027</a:t>
            </a:r>
            <a:r>
              <a:rPr lang="en-GB" sz="1000" kern="100" dirty="0">
                <a:solidFill>
                  <a:srgbClr val="000000"/>
                </a:solidFill>
                <a:latin typeface="Calibri" panose="020F0502020204030204" pitchFamily="34" charset="0"/>
                <a:ea typeface="Calibri" panose="020F0502020204030204" pitchFamily="34" charset="0"/>
                <a:cs typeface="Calibri" panose="020F0502020204030204" pitchFamily="34" charset="0"/>
              </a:rPr>
              <a:t> or earlier if you tell us we need to.</a:t>
            </a:r>
            <a:endParaRPr lang="en-GB" sz="1000" kern="100" dirty="0">
              <a:effectLst/>
              <a:latin typeface="Calibri"/>
              <a:ea typeface="Calibri"/>
              <a:cs typeface="Calibri"/>
            </a:endParaRPr>
          </a:p>
        </p:txBody>
      </p:sp>
      <p:sp>
        <p:nvSpPr>
          <p:cNvPr id="8" name="Rectangle 7">
            <a:extLst>
              <a:ext uri="{FF2B5EF4-FFF2-40B4-BE49-F238E27FC236}">
                <a16:creationId xmlns:a16="http://schemas.microsoft.com/office/drawing/2014/main" id="{4F941EB2-510E-D50B-DDB4-6D3BBD4C9B42}"/>
              </a:ext>
            </a:extLst>
          </p:cNvPr>
          <p:cNvSpPr/>
          <p:nvPr/>
        </p:nvSpPr>
        <p:spPr>
          <a:xfrm>
            <a:off x="21259" y="1666653"/>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5" name="Graphic 4" descr="Address Book outline">
            <a:extLst>
              <a:ext uri="{FF2B5EF4-FFF2-40B4-BE49-F238E27FC236}">
                <a16:creationId xmlns:a16="http://schemas.microsoft.com/office/drawing/2014/main" id="{3A0EC41D-90E9-582C-08CE-792FCE76FBB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9800" y="1645176"/>
            <a:ext cx="443655" cy="455889"/>
          </a:xfrm>
          <a:prstGeom prst="rect">
            <a:avLst/>
          </a:prstGeom>
        </p:spPr>
      </p:pic>
      <p:sp>
        <p:nvSpPr>
          <p:cNvPr id="27" name="Subtitle 2">
            <a:extLst>
              <a:ext uri="{FF2B5EF4-FFF2-40B4-BE49-F238E27FC236}">
                <a16:creationId xmlns:a16="http://schemas.microsoft.com/office/drawing/2014/main" id="{B06BEF86-91ED-1556-47AE-A9839BC965B5}"/>
              </a:ext>
            </a:extLst>
          </p:cNvPr>
          <p:cNvSpPr txBox="1">
            <a:spLocks/>
          </p:cNvSpPr>
          <p:nvPr/>
        </p:nvSpPr>
        <p:spPr>
          <a:xfrm>
            <a:off x="368060" y="7376878"/>
            <a:ext cx="6809723" cy="395485"/>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dirty="0">
                <a:latin typeface="Calibri" panose="020F0502020204030204" pitchFamily="34" charset="0"/>
                <a:ea typeface="Calibri" panose="020F0502020204030204" pitchFamily="34" charset="0"/>
                <a:cs typeface="Calibri" panose="020F0502020204030204" pitchFamily="34" charset="0"/>
              </a:rPr>
              <a:t>How we will share information with you and ask for your opinion </a:t>
            </a:r>
          </a:p>
        </p:txBody>
      </p:sp>
      <p:sp>
        <p:nvSpPr>
          <p:cNvPr id="28" name="TextBox 27">
            <a:extLst>
              <a:ext uri="{FF2B5EF4-FFF2-40B4-BE49-F238E27FC236}">
                <a16:creationId xmlns:a16="http://schemas.microsoft.com/office/drawing/2014/main" id="{A836E502-9021-DBF1-A7A1-9E858AC49FB8}"/>
              </a:ext>
            </a:extLst>
          </p:cNvPr>
          <p:cNvSpPr txBox="1"/>
          <p:nvPr/>
        </p:nvSpPr>
        <p:spPr>
          <a:xfrm>
            <a:off x="381892" y="7711725"/>
            <a:ext cx="7078918" cy="2543842"/>
          </a:xfrm>
          <a:prstGeom prst="rect">
            <a:avLst/>
          </a:prstGeom>
          <a:noFill/>
          <a:ln>
            <a:solidFill>
              <a:schemeClr val="bg2">
                <a:lumMod val="90000"/>
              </a:schemeClr>
            </a:solidFill>
            <a:prstDash val="dash"/>
          </a:ln>
        </p:spPr>
        <p:txBody>
          <a:bodyPr wrap="square" lIns="91440" tIns="45720" rIns="91440" bIns="45720" numCol="2" rtlCol="0" anchor="t">
            <a:spAutoFit/>
          </a:bodyPr>
          <a:lstStyle/>
          <a:p>
            <a:pPr>
              <a:lnSpc>
                <a:spcPct val="107000"/>
              </a:lnSpc>
              <a:spcAft>
                <a:spcPts val="800"/>
              </a:spcAft>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To cater for the diverse needs of our residents, we </a:t>
            </a:r>
            <a:r>
              <a:rPr lang="en-GB" sz="1100" kern="100" dirty="0">
                <a:solidFill>
                  <a:srgbClr val="000000"/>
                </a:solidFill>
                <a:latin typeface="Calibri" panose="020F0502020204030204" pitchFamily="34" charset="0"/>
                <a:ea typeface="Calibri" panose="020F0502020204030204" pitchFamily="34" charset="0"/>
                <a:cs typeface="Calibri" panose="020F0502020204030204" pitchFamily="34" charset="0"/>
              </a:rPr>
              <a:t>can </a:t>
            </a: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communicate in a broad range of ways.  We aim to provide this information in different formats that can be understood by all residents including those that have a physical or visual impairment, have other disabilities or who speak another language:   </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sign up</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New resident home visit</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On our website</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During building inspections</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Face to face appointments</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pop up sessions</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By introductory &amp; animation videos</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Symbol" panose="05050102010706020507" pitchFamily="18" charset="2"/>
              <a:buChar char=""/>
            </a:pPr>
            <a:endPar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Local newsletters</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Via email</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Via postal or hand delivered letter</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Via text</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spcAft>
                <a:spcPts val="800"/>
              </a:spcAft>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Fire Action Notices</a:t>
            </a:r>
          </a:p>
          <a:p>
            <a:pPr marL="342900" lvl="0" indent="-342900">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On local notice boards</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local surgeries</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spcAft>
                <a:spcPts val="800"/>
              </a:spcAft>
              <a:buFont typeface="Symbol" panose="05050102010706020507" pitchFamily="18" charset="2"/>
              <a:buChar char=""/>
            </a:pP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29" name="Rectangle 28">
            <a:extLst>
              <a:ext uri="{FF2B5EF4-FFF2-40B4-BE49-F238E27FC236}">
                <a16:creationId xmlns:a16="http://schemas.microsoft.com/office/drawing/2014/main" id="{FBD9433A-B1E3-290C-4C3D-8B6634E95FCA}"/>
              </a:ext>
            </a:extLst>
          </p:cNvPr>
          <p:cNvSpPr/>
          <p:nvPr/>
        </p:nvSpPr>
        <p:spPr>
          <a:xfrm>
            <a:off x="-7902" y="7340863"/>
            <a:ext cx="389794" cy="431500"/>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30" name="Graphic 29" descr="Megaphone with solid fill">
            <a:extLst>
              <a:ext uri="{FF2B5EF4-FFF2-40B4-BE49-F238E27FC236}">
                <a16:creationId xmlns:a16="http://schemas.microsoft.com/office/drawing/2014/main" id="{47C0EA2D-7178-10EA-5EBC-CCEF053E7641}"/>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1259" y="7758667"/>
            <a:ext cx="420715" cy="420715"/>
          </a:xfrm>
          <a:prstGeom prst="rect">
            <a:avLst/>
          </a:prstGeom>
        </p:spPr>
      </p:pic>
      <p:pic>
        <p:nvPicPr>
          <p:cNvPr id="10" name="Picture 9" descr="A building with trees and a street&#10;&#10;AI-generated content may be incorrect.">
            <a:extLst>
              <a:ext uri="{FF2B5EF4-FFF2-40B4-BE49-F238E27FC236}">
                <a16:creationId xmlns:a16="http://schemas.microsoft.com/office/drawing/2014/main" id="{B95928EA-551E-2988-15DF-8AAE590A076B}"/>
              </a:ext>
            </a:extLst>
          </p:cNvPr>
          <p:cNvPicPr>
            <a:picLocks noChangeAspect="1"/>
          </p:cNvPicPr>
          <p:nvPr/>
        </p:nvPicPr>
        <p:blipFill>
          <a:blip r:embed="rId4"/>
          <a:stretch>
            <a:fillRect/>
          </a:stretch>
        </p:blipFill>
        <p:spPr>
          <a:xfrm>
            <a:off x="4661266" y="428146"/>
            <a:ext cx="2414783" cy="1106714"/>
          </a:xfrm>
          <a:prstGeom prst="rect">
            <a:avLst/>
          </a:prstGeom>
        </p:spPr>
      </p:pic>
    </p:spTree>
    <p:extLst>
      <p:ext uri="{BB962C8B-B14F-4D97-AF65-F5344CB8AC3E}">
        <p14:creationId xmlns:p14="http://schemas.microsoft.com/office/powerpoint/2010/main" val="3933665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E5F30-CB84-7E4A-02EE-BCAF99C9EC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7B3BBF-DE73-DF03-A579-1E364ACED3FF}"/>
              </a:ext>
            </a:extLst>
          </p:cNvPr>
          <p:cNvSpPr>
            <a:spLocks noGrp="1"/>
          </p:cNvSpPr>
          <p:nvPr>
            <p:ph type="ctrTitle"/>
          </p:nvPr>
        </p:nvSpPr>
        <p:spPr>
          <a:xfrm>
            <a:off x="298034" y="385880"/>
            <a:ext cx="5847272" cy="361392"/>
          </a:xfrm>
        </p:spPr>
        <p:txBody>
          <a:bodyPr>
            <a:normAutofit/>
          </a:bodyPr>
          <a:lstStyle/>
          <a:p>
            <a:pPr algn="just"/>
            <a:r>
              <a:rPr lang="en-US" sz="14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Building safety resident engagement commitment</a:t>
            </a:r>
          </a:p>
        </p:txBody>
      </p:sp>
      <p:sp>
        <p:nvSpPr>
          <p:cNvPr id="4" name="Title 1">
            <a:extLst>
              <a:ext uri="{FF2B5EF4-FFF2-40B4-BE49-F238E27FC236}">
                <a16:creationId xmlns:a16="http://schemas.microsoft.com/office/drawing/2014/main" id="{3B98A1C4-62F4-3B04-13BE-78B945B6EEC8}"/>
              </a:ext>
            </a:extLst>
          </p:cNvPr>
          <p:cNvSpPr txBox="1">
            <a:spLocks/>
          </p:cNvSpPr>
          <p:nvPr/>
        </p:nvSpPr>
        <p:spPr>
          <a:xfrm>
            <a:off x="298034" y="818520"/>
            <a:ext cx="4243486" cy="534955"/>
          </a:xfrm>
          <a:prstGeom prst="rect">
            <a:avLst/>
          </a:prstGeom>
        </p:spPr>
        <p:txBody>
          <a:bodyPr vert="horz" lIns="91440" tIns="45720" rIns="91440" bIns="45720" rtlCol="0" anchor="b">
            <a:normAutofit fontScale="92500" lnSpcReduction="20000"/>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just"/>
            <a:endParaRPr lang="en-US" sz="40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 name="Subtitle 2">
            <a:extLst>
              <a:ext uri="{FF2B5EF4-FFF2-40B4-BE49-F238E27FC236}">
                <a16:creationId xmlns:a16="http://schemas.microsoft.com/office/drawing/2014/main" id="{05DABAFC-4100-FD45-B784-2ACEEE92C680}"/>
              </a:ext>
            </a:extLst>
          </p:cNvPr>
          <p:cNvSpPr txBox="1">
            <a:spLocks/>
          </p:cNvSpPr>
          <p:nvPr/>
        </p:nvSpPr>
        <p:spPr>
          <a:xfrm>
            <a:off x="538533" y="1834521"/>
            <a:ext cx="6450923" cy="361391"/>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just"/>
            <a:r>
              <a:rPr lang="en-US" sz="1600" b="1" dirty="0">
                <a:latin typeface="Calibri" panose="020F0502020204030204" pitchFamily="34" charset="0"/>
                <a:ea typeface="Calibri" panose="020F0502020204030204" pitchFamily="34" charset="0"/>
                <a:cs typeface="Calibri" panose="020F0502020204030204" pitchFamily="34" charset="0"/>
              </a:rPr>
              <a:t>Information we will provide you with about building safety decisions</a:t>
            </a:r>
          </a:p>
        </p:txBody>
      </p:sp>
      <p:sp>
        <p:nvSpPr>
          <p:cNvPr id="9" name="Rectangle 8">
            <a:extLst>
              <a:ext uri="{FF2B5EF4-FFF2-40B4-BE49-F238E27FC236}">
                <a16:creationId xmlns:a16="http://schemas.microsoft.com/office/drawing/2014/main" id="{A3912AB5-D465-FB5B-2117-3C73DF2609CB}"/>
              </a:ext>
            </a:extLst>
          </p:cNvPr>
          <p:cNvSpPr/>
          <p:nvPr/>
        </p:nvSpPr>
        <p:spPr>
          <a:xfrm>
            <a:off x="49800" y="1775196"/>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14" name="Graphic 13" descr="Cheers with solid fill">
            <a:extLst>
              <a:ext uri="{FF2B5EF4-FFF2-40B4-BE49-F238E27FC236}">
                <a16:creationId xmlns:a16="http://schemas.microsoft.com/office/drawing/2014/main" id="{CC29547E-6D86-FC48-E639-61FC0B28A37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6469" y="1775196"/>
            <a:ext cx="420717" cy="420717"/>
          </a:xfrm>
          <a:prstGeom prst="rect">
            <a:avLst/>
          </a:prstGeom>
        </p:spPr>
      </p:pic>
      <p:sp>
        <p:nvSpPr>
          <p:cNvPr id="15" name="TextBox 14">
            <a:extLst>
              <a:ext uri="{FF2B5EF4-FFF2-40B4-BE49-F238E27FC236}">
                <a16:creationId xmlns:a16="http://schemas.microsoft.com/office/drawing/2014/main" id="{7F64C16A-63E4-0C1C-E0EE-E54E47A00060}"/>
              </a:ext>
            </a:extLst>
          </p:cNvPr>
          <p:cNvSpPr txBox="1"/>
          <p:nvPr/>
        </p:nvSpPr>
        <p:spPr>
          <a:xfrm>
            <a:off x="577207" y="2056139"/>
            <a:ext cx="6516000" cy="776110"/>
          </a:xfrm>
          <a:prstGeom prst="rect">
            <a:avLst/>
          </a:prstGeom>
          <a:noFill/>
          <a:ln>
            <a:solidFill>
              <a:schemeClr val="bg2">
                <a:lumMod val="90000"/>
              </a:schemeClr>
            </a:solidFill>
            <a:prstDash val="dash"/>
          </a:ln>
        </p:spPr>
        <p:txBody>
          <a:bodyPr wrap="square" numCol="1" rtlCol="0">
            <a:spAutoFit/>
          </a:bodyPr>
          <a:lstStyle/>
          <a:p>
            <a:pPr algn="just">
              <a:lnSpc>
                <a:spcPct val="107000"/>
              </a:lnSpc>
              <a:spcAft>
                <a:spcPts val="800"/>
              </a:spcAft>
            </a:pPr>
            <a:r>
              <a:rPr lang="en-GB" sz="1050" kern="100" dirty="0">
                <a:effectLst/>
                <a:latin typeface="Calibri" panose="020F0502020204030204" pitchFamily="34" charset="0"/>
                <a:ea typeface="Calibri" panose="020F0502020204030204" pitchFamily="34" charset="0"/>
                <a:cs typeface="Calibri" panose="020F0502020204030204" pitchFamily="34" charset="0"/>
              </a:rPr>
              <a:t>When we need to make decisions about building safety matters, we will make sure to provide you with information to help you understand and influence these decisions. For example: a summary of the technical advice we have received, advice we have received about how to reduce risk, timescales for completion of work, any cost implications for you, and details of who you can get in touch with to ask for more information. </a:t>
            </a:r>
          </a:p>
        </p:txBody>
      </p:sp>
      <p:sp>
        <p:nvSpPr>
          <p:cNvPr id="17" name="TextBox 16">
            <a:extLst>
              <a:ext uri="{FF2B5EF4-FFF2-40B4-BE49-F238E27FC236}">
                <a16:creationId xmlns:a16="http://schemas.microsoft.com/office/drawing/2014/main" id="{B25E3693-E326-901F-1950-98EE48355C13}"/>
              </a:ext>
            </a:extLst>
          </p:cNvPr>
          <p:cNvSpPr txBox="1"/>
          <p:nvPr/>
        </p:nvSpPr>
        <p:spPr>
          <a:xfrm>
            <a:off x="604244" y="3563021"/>
            <a:ext cx="6488963" cy="1640449"/>
          </a:xfrm>
          <a:prstGeom prst="rect">
            <a:avLst/>
          </a:prstGeom>
          <a:noFill/>
          <a:ln>
            <a:solidFill>
              <a:schemeClr val="bg2">
                <a:lumMod val="90000"/>
              </a:schemeClr>
            </a:solidFill>
            <a:prstDash val="dash"/>
          </a:ln>
        </p:spPr>
        <p:txBody>
          <a:bodyPr wrap="square" numCol="2" rtlCol="0">
            <a:spAutoFit/>
          </a:bodyPr>
          <a:lstStyle/>
          <a:p>
            <a:pPr marL="342900" lvl="0" indent="-342900" algn="just">
              <a:lnSpc>
                <a:spcPct val="107000"/>
              </a:lnSpc>
              <a:buFont typeface="Symbol" panose="05050102010706020507" pitchFamily="18" charset="2"/>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Action to take in the event of fire or structural emergency</a:t>
            </a:r>
            <a:endParaRPr lang="en-GB" sz="105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buFont typeface="Symbol" panose="05050102010706020507" pitchFamily="18" charset="2"/>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General information to understand legislation impacting your home including the Building Safety Act and the Fire Safety England Regs</a:t>
            </a:r>
            <a:endParaRPr lang="en-GB" sz="105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buFont typeface="Symbol" panose="05050102010706020507" pitchFamily="18" charset="2"/>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Resident and landlord responsibilities</a:t>
            </a:r>
          </a:p>
          <a:p>
            <a:pPr marL="800100" lvl="1" indent="-342900" algn="just">
              <a:lnSpc>
                <a:spcPct val="107000"/>
              </a:lnSpc>
              <a:buFont typeface="Symbol" panose="05050102010706020507" pitchFamily="18" charset="2"/>
              <a:buChar char=""/>
            </a:pPr>
            <a:endPar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endPar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endPar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endPar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endPar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Remediation works</a:t>
            </a:r>
          </a:p>
          <a:p>
            <a:pPr marL="800100" lvl="1" indent="-342900" algn="just">
              <a:lnSpc>
                <a:spcPct val="107000"/>
              </a:lnSpc>
              <a:buFont typeface="Symbol" panose="05050102010706020507" pitchFamily="18" charset="2"/>
              <a:buChar char=""/>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Changes in fire strategy</a:t>
            </a:r>
            <a:endPar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Other major works</a:t>
            </a:r>
          </a:p>
          <a:p>
            <a:pPr marL="800100" lvl="1" indent="-342900" algn="just">
              <a:lnSpc>
                <a:spcPct val="107000"/>
              </a:lnSpc>
              <a:buFont typeface="Symbol" panose="05050102010706020507" pitchFamily="18" charset="2"/>
              <a:buChar char=""/>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Topics or themes that you are interested in</a:t>
            </a:r>
            <a:endPar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buFont typeface="Symbol" panose="05050102010706020507" pitchFamily="18" charset="2"/>
              <a:buChar char=""/>
            </a:pPr>
            <a:endParaRPr lang="en-GB" sz="1200" kern="1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18" name="Subtitle 2">
            <a:extLst>
              <a:ext uri="{FF2B5EF4-FFF2-40B4-BE49-F238E27FC236}">
                <a16:creationId xmlns:a16="http://schemas.microsoft.com/office/drawing/2014/main" id="{363E0E2D-B95B-4213-2EAA-B48278192986}"/>
              </a:ext>
            </a:extLst>
          </p:cNvPr>
          <p:cNvSpPr txBox="1">
            <a:spLocks/>
          </p:cNvSpPr>
          <p:nvPr/>
        </p:nvSpPr>
        <p:spPr>
          <a:xfrm>
            <a:off x="545207" y="3167108"/>
            <a:ext cx="6770910" cy="349244"/>
          </a:xfrm>
          <a:prstGeom prst="rect">
            <a:avLst/>
          </a:prstGeom>
        </p:spPr>
        <p:txBody>
          <a:bodyPr vert="horz" lIns="91440" tIns="45720" rIns="91440" bIns="45720"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just"/>
            <a:r>
              <a:rPr lang="en-US" sz="1600" b="1" dirty="0">
                <a:latin typeface="Calibri" panose="020F0502020204030204" pitchFamily="34" charset="0"/>
                <a:ea typeface="Calibri" panose="020F0502020204030204" pitchFamily="34" charset="0"/>
                <a:cs typeface="Calibri" panose="020F0502020204030204" pitchFamily="34" charset="0"/>
              </a:rPr>
              <a:t>Other types of information you would like to see</a:t>
            </a:r>
          </a:p>
        </p:txBody>
      </p:sp>
      <p:sp>
        <p:nvSpPr>
          <p:cNvPr id="19" name="Rectangle 18">
            <a:extLst>
              <a:ext uri="{FF2B5EF4-FFF2-40B4-BE49-F238E27FC236}">
                <a16:creationId xmlns:a16="http://schemas.microsoft.com/office/drawing/2014/main" id="{E1609155-D042-CDCA-0511-ABFD85C8523E}"/>
              </a:ext>
            </a:extLst>
          </p:cNvPr>
          <p:cNvSpPr/>
          <p:nvPr/>
        </p:nvSpPr>
        <p:spPr>
          <a:xfrm>
            <a:off x="76469" y="3167108"/>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20" name="Graphic 19" descr="Information with solid fill">
            <a:extLst>
              <a:ext uri="{FF2B5EF4-FFF2-40B4-BE49-F238E27FC236}">
                <a16:creationId xmlns:a16="http://schemas.microsoft.com/office/drawing/2014/main" id="{A009BADC-739A-A9DA-1680-F0C0804DC8E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44766" y="3208963"/>
            <a:ext cx="361392" cy="361392"/>
          </a:xfrm>
          <a:prstGeom prst="rect">
            <a:avLst/>
          </a:prstGeom>
        </p:spPr>
      </p:pic>
      <p:sp>
        <p:nvSpPr>
          <p:cNvPr id="21" name="Subtitle 2">
            <a:extLst>
              <a:ext uri="{FF2B5EF4-FFF2-40B4-BE49-F238E27FC236}">
                <a16:creationId xmlns:a16="http://schemas.microsoft.com/office/drawing/2014/main" id="{E847C179-4023-8FFB-825B-2A4D22EA0949}"/>
              </a:ext>
            </a:extLst>
          </p:cNvPr>
          <p:cNvSpPr txBox="1">
            <a:spLocks/>
          </p:cNvSpPr>
          <p:nvPr/>
        </p:nvSpPr>
        <p:spPr>
          <a:xfrm>
            <a:off x="611637" y="5123586"/>
            <a:ext cx="4633342" cy="483380"/>
          </a:xfrm>
          <a:prstGeom prst="rect">
            <a:avLst/>
          </a:prstGeom>
        </p:spPr>
        <p:txBody>
          <a:bodyPr vert="horz" lIns="91440" tIns="45720" rIns="91440" bIns="45720" rtlCol="0">
            <a:normAutofit/>
          </a:bodyPr>
          <a:lstStyle>
            <a:defPPr>
              <a:defRPr lang="en-US"/>
            </a:defPPr>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just"/>
            <a:r>
              <a:rPr lang="en-US" sz="1600" b="1" dirty="0">
                <a:latin typeface="Calibri" panose="020F0502020204030204" pitchFamily="34" charset="0"/>
                <a:ea typeface="Calibri" panose="020F0502020204030204" pitchFamily="34" charset="0"/>
                <a:cs typeface="Calibri" panose="020F0502020204030204" pitchFamily="34" charset="0"/>
              </a:rPr>
              <a:t>What decisions you can be involved in</a:t>
            </a:r>
          </a:p>
        </p:txBody>
      </p:sp>
      <p:sp>
        <p:nvSpPr>
          <p:cNvPr id="22" name="TextBox 8">
            <a:extLst>
              <a:ext uri="{FF2B5EF4-FFF2-40B4-BE49-F238E27FC236}">
                <a16:creationId xmlns:a16="http://schemas.microsoft.com/office/drawing/2014/main" id="{5ECD6F1B-1BF9-B54C-2D2C-E1C97CB5AF15}"/>
              </a:ext>
            </a:extLst>
          </p:cNvPr>
          <p:cNvSpPr txBox="1"/>
          <p:nvPr/>
        </p:nvSpPr>
        <p:spPr>
          <a:xfrm>
            <a:off x="579098" y="5475500"/>
            <a:ext cx="6337960" cy="3255250"/>
          </a:xfrm>
          <a:prstGeom prst="rect">
            <a:avLst/>
          </a:prstGeom>
          <a:noFill/>
          <a:ln>
            <a:solidFill>
              <a:schemeClr val="bg2">
                <a:lumMod val="90000"/>
              </a:schemeClr>
            </a:solidFill>
            <a:prstDash val="dash"/>
          </a:ln>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just">
              <a:lnSpc>
                <a:spcPct val="107000"/>
              </a:lnSpc>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 encourage residents to get involved in making decisions relating to the safety of their buildings</a:t>
            </a:r>
            <a:endParaRPr lang="en-GB" sz="105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r>
              <a:rPr lang="en-GB" sz="1050" kern="100" dirty="0">
                <a:solidFill>
                  <a:srgbClr val="000000"/>
                </a:solidFill>
                <a:effectLst/>
                <a:latin typeface="Calibri"/>
                <a:ea typeface="Calibri"/>
                <a:cs typeface="Calibri"/>
              </a:rPr>
              <a:t>You can contact</a:t>
            </a:r>
            <a:r>
              <a:rPr lang="en-GB" sz="1050" kern="100" dirty="0">
                <a:solidFill>
                  <a:srgbClr val="000000"/>
                </a:solidFill>
                <a:latin typeface="Calibri"/>
                <a:ea typeface="Calibri"/>
                <a:cs typeface="Calibri"/>
              </a:rPr>
              <a:t> your </a:t>
            </a:r>
            <a:r>
              <a:rPr lang="en-GB" sz="1050" b="1" kern="100" dirty="0">
                <a:solidFill>
                  <a:srgbClr val="000000"/>
                </a:solidFill>
                <a:latin typeface="Calibri"/>
                <a:ea typeface="Calibri"/>
                <a:cs typeface="Calibri"/>
              </a:rPr>
              <a:t>Building Safety Manager, Vinoraj Thavarasa </a:t>
            </a:r>
            <a:r>
              <a:rPr lang="en-GB" sz="1050" kern="100" dirty="0">
                <a:solidFill>
                  <a:srgbClr val="000000"/>
                </a:solidFill>
                <a:latin typeface="Calibri"/>
                <a:ea typeface="Calibri"/>
                <a:cs typeface="Calibri"/>
              </a:rPr>
              <a:t>or </a:t>
            </a:r>
            <a:r>
              <a:rPr lang="en-GB" sz="1050" b="1" kern="100" dirty="0">
                <a:solidFill>
                  <a:srgbClr val="000000"/>
                </a:solidFill>
                <a:latin typeface="Calibri"/>
                <a:ea typeface="Calibri"/>
                <a:cs typeface="Calibri"/>
              </a:rPr>
              <a:t>Housing Officer, Sandra Richardson of Hounslow Council </a:t>
            </a:r>
            <a:r>
              <a:rPr lang="en-GB" sz="1050" kern="100" dirty="0">
                <a:solidFill>
                  <a:srgbClr val="000000"/>
                </a:solidFill>
                <a:effectLst/>
                <a:latin typeface="Calibri"/>
                <a:ea typeface="Calibri"/>
                <a:cs typeface="Calibri"/>
              </a:rPr>
              <a:t>with any ideas or thoughts you have about safety in your building. </a:t>
            </a:r>
          </a:p>
          <a:p>
            <a:pPr lvl="0" algn="just">
              <a:lnSpc>
                <a:spcPct val="107000"/>
              </a:lnSpc>
              <a:spcAft>
                <a:spcPts val="800"/>
              </a:spcAft>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The types of building safety decisions you can expect to be involved in are:</a:t>
            </a:r>
          </a:p>
          <a:p>
            <a:pPr marL="171450" lvl="0" indent="-171450" algn="just">
              <a:lnSpc>
                <a:spcPct val="107000"/>
              </a:lnSpc>
              <a:spcAft>
                <a:spcPts val="800"/>
              </a:spcAft>
              <a:buFont typeface="Arial" panose="020B0604020202020204" pitchFamily="34" charset="0"/>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Timings of works, particularly for accessing properties</a:t>
            </a:r>
          </a:p>
          <a:p>
            <a:pPr marL="171450" lvl="0" indent="-171450" algn="just">
              <a:lnSpc>
                <a:spcPct val="107000"/>
              </a:lnSpc>
              <a:spcAft>
                <a:spcPts val="800"/>
              </a:spcAft>
              <a:buFont typeface="Arial" panose="020B0604020202020204" pitchFamily="34" charset="0"/>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Placement of equipment during works</a:t>
            </a:r>
          </a:p>
          <a:p>
            <a:pPr marL="171450" lvl="0" indent="-171450" algn="just">
              <a:lnSpc>
                <a:spcPct val="107000"/>
              </a:lnSpc>
              <a:spcAft>
                <a:spcPts val="800"/>
              </a:spcAft>
              <a:buFont typeface="Arial" panose="020B0604020202020204" pitchFamily="34" charset="0"/>
              <a:buChar char="•"/>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Parts of the specification of works that aren’t guided by regulation or expert guidance</a:t>
            </a:r>
          </a:p>
          <a:p>
            <a:pPr lvl="0" algn="just">
              <a:lnSpc>
                <a:spcPct val="107000"/>
              </a:lnSpc>
              <a:spcAft>
                <a:spcPts val="800"/>
              </a:spcAft>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Some works can’t always be consulted on. These might involve:</a:t>
            </a:r>
          </a:p>
          <a:p>
            <a:pPr marL="171450" lvl="0" indent="-171450" algn="just">
              <a:lnSpc>
                <a:spcPct val="107000"/>
              </a:lnSpc>
              <a:spcAft>
                <a:spcPts val="800"/>
              </a:spcAft>
              <a:buFont typeface="Arial" panose="020B0604020202020204" pitchFamily="34" charset="0"/>
              <a:buChar char="•"/>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Emergency works – where quick action is needed to reduce a risk</a:t>
            </a:r>
          </a:p>
          <a:p>
            <a:pPr marL="171450" lvl="0" indent="-171450" algn="just">
              <a:lnSpc>
                <a:spcPct val="107000"/>
              </a:lnSpc>
              <a:spcAft>
                <a:spcPts val="800"/>
              </a:spcAft>
              <a:buFont typeface="Arial" panose="020B0604020202020204" pitchFamily="34" charset="0"/>
              <a:buChar char="•"/>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Where a specific product or material is needed to meet a regulation or other requirement</a:t>
            </a:r>
          </a:p>
          <a:p>
            <a:pPr marL="171450" lvl="0" indent="-171450" algn="just">
              <a:lnSpc>
                <a:spcPct val="107000"/>
              </a:lnSpc>
              <a:spcAft>
                <a:spcPts val="800"/>
              </a:spcAft>
              <a:buFont typeface="Arial" panose="020B0604020202020204" pitchFamily="34" charset="0"/>
              <a:buChar char="•"/>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If works will take less than one day and won’t be very disruptive</a:t>
            </a:r>
          </a:p>
          <a:p>
            <a:pPr lvl="0" algn="just">
              <a:lnSpc>
                <a:spcPct val="107000"/>
              </a:lnSpc>
              <a:spcAft>
                <a:spcPts val="800"/>
              </a:spcAft>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We might only consult with people directly affected by the work. For example, works accessing the balconies would only be discussed with properties with balconies. </a:t>
            </a:r>
          </a:p>
        </p:txBody>
      </p:sp>
      <p:sp>
        <p:nvSpPr>
          <p:cNvPr id="23" name="Rectangle 22">
            <a:extLst>
              <a:ext uri="{FF2B5EF4-FFF2-40B4-BE49-F238E27FC236}">
                <a16:creationId xmlns:a16="http://schemas.microsoft.com/office/drawing/2014/main" id="{737696A8-5242-1957-A80D-AB707684B353}"/>
              </a:ext>
            </a:extLst>
          </p:cNvPr>
          <p:cNvSpPr/>
          <p:nvPr/>
        </p:nvSpPr>
        <p:spPr>
          <a:xfrm>
            <a:off x="131183" y="5139580"/>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just"/>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24" name="Graphic 21" descr="Fork In Road with solid fill">
            <a:extLst>
              <a:ext uri="{FF2B5EF4-FFF2-40B4-BE49-F238E27FC236}">
                <a16:creationId xmlns:a16="http://schemas.microsoft.com/office/drawing/2014/main" id="{656D070F-4B43-D375-5280-55545331AB24}"/>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200856" y="5139580"/>
            <a:ext cx="361392" cy="374472"/>
          </a:xfrm>
          <a:prstGeom prst="rect">
            <a:avLst/>
          </a:prstGeom>
        </p:spPr>
      </p:pic>
      <p:sp>
        <p:nvSpPr>
          <p:cNvPr id="7" name="Title 1">
            <a:extLst>
              <a:ext uri="{FF2B5EF4-FFF2-40B4-BE49-F238E27FC236}">
                <a16:creationId xmlns:a16="http://schemas.microsoft.com/office/drawing/2014/main" id="{72126666-92D5-8DEC-9B67-B4D95A40ECF8}"/>
              </a:ext>
            </a:extLst>
          </p:cNvPr>
          <p:cNvSpPr txBox="1">
            <a:spLocks/>
          </p:cNvSpPr>
          <p:nvPr/>
        </p:nvSpPr>
        <p:spPr>
          <a:xfrm>
            <a:off x="298034" y="919252"/>
            <a:ext cx="4243486" cy="534955"/>
          </a:xfrm>
          <a:prstGeom prst="rect">
            <a:avLst/>
          </a:prstGeom>
        </p:spPr>
        <p:txBody>
          <a:bodyPr vert="horz" lIns="91440" tIns="45720" rIns="91440" bIns="45720" rtlCol="0" anchor="b">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Althorp Court</a:t>
            </a:r>
          </a:p>
        </p:txBody>
      </p:sp>
      <p:pic>
        <p:nvPicPr>
          <p:cNvPr id="3" name="Picture 2">
            <a:extLst>
              <a:ext uri="{FF2B5EF4-FFF2-40B4-BE49-F238E27FC236}">
                <a16:creationId xmlns:a16="http://schemas.microsoft.com/office/drawing/2014/main" id="{241C8306-9659-50E8-C868-36CE7E227CBE}"/>
              </a:ext>
            </a:extLst>
          </p:cNvPr>
          <p:cNvPicPr>
            <a:picLocks noChangeAspect="1"/>
          </p:cNvPicPr>
          <p:nvPr/>
        </p:nvPicPr>
        <p:blipFill>
          <a:blip r:embed="rId6"/>
          <a:srcRect/>
          <a:stretch/>
        </p:blipFill>
        <p:spPr>
          <a:xfrm>
            <a:off x="4300439" y="368045"/>
            <a:ext cx="2958451" cy="1353235"/>
          </a:xfrm>
          <a:prstGeom prst="rect">
            <a:avLst/>
          </a:prstGeom>
        </p:spPr>
      </p:pic>
    </p:spTree>
    <p:extLst>
      <p:ext uri="{BB962C8B-B14F-4D97-AF65-F5344CB8AC3E}">
        <p14:creationId xmlns:p14="http://schemas.microsoft.com/office/powerpoint/2010/main" val="4007706647"/>
      </p:ext>
    </p:extLst>
  </p:cSld>
  <p:clrMapOvr>
    <a:masterClrMapping/>
  </p:clrMapOvr>
  <p:extLst>
    <p:ext uri="{6950BFC3-D8DA-4A85-94F7-54DA5524770B}">
      <p188:commentRel xmlns:p188="http://schemas.microsoft.com/office/powerpoint/2018/8/main" r:id="rId2"/>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3A698-E975-CEED-AB3E-3846C051953E}"/>
              </a:ext>
            </a:extLst>
          </p:cNvPr>
          <p:cNvSpPr>
            <a:spLocks noGrp="1"/>
          </p:cNvSpPr>
          <p:nvPr>
            <p:ph type="ctrTitle"/>
          </p:nvPr>
        </p:nvSpPr>
        <p:spPr>
          <a:xfrm>
            <a:off x="132231" y="433905"/>
            <a:ext cx="5847272" cy="361392"/>
          </a:xfrm>
        </p:spPr>
        <p:txBody>
          <a:bodyPr>
            <a:normAutofit/>
          </a:bodyPr>
          <a:lstStyle/>
          <a:p>
            <a:pPr algn="l"/>
            <a:r>
              <a:rPr lang="en-US" sz="1400" b="1" dirty="0">
                <a:solidFill>
                  <a:schemeClr val="tx1">
                    <a:lumMod val="75000"/>
                    <a:lumOff val="25000"/>
                  </a:schemeClr>
                </a:solidFill>
                <a:latin typeface="Arial" panose="020B0604020202020204" pitchFamily="34" charset="0"/>
                <a:cs typeface="Arial" panose="020B0604020202020204" pitchFamily="34" charset="0"/>
              </a:rPr>
              <a:t>Building safety resident engagement commitment</a:t>
            </a:r>
          </a:p>
        </p:txBody>
      </p:sp>
      <p:sp>
        <p:nvSpPr>
          <p:cNvPr id="14" name="Subtitle 2">
            <a:extLst>
              <a:ext uri="{FF2B5EF4-FFF2-40B4-BE49-F238E27FC236}">
                <a16:creationId xmlns:a16="http://schemas.microsoft.com/office/drawing/2014/main" id="{614AF60E-AE1F-BA86-EEC9-6E0383F1ADDF}"/>
              </a:ext>
            </a:extLst>
          </p:cNvPr>
          <p:cNvSpPr txBox="1">
            <a:spLocks/>
          </p:cNvSpPr>
          <p:nvPr/>
        </p:nvSpPr>
        <p:spPr>
          <a:xfrm>
            <a:off x="439363" y="2125728"/>
            <a:ext cx="4244836" cy="483380"/>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dirty="0"/>
              <a:t>How you can influence decisions</a:t>
            </a:r>
          </a:p>
        </p:txBody>
      </p:sp>
      <p:sp>
        <p:nvSpPr>
          <p:cNvPr id="15" name="TextBox 14">
            <a:extLst>
              <a:ext uri="{FF2B5EF4-FFF2-40B4-BE49-F238E27FC236}">
                <a16:creationId xmlns:a16="http://schemas.microsoft.com/office/drawing/2014/main" id="{7B9BCBA2-4283-2423-890E-3070F173DB83}"/>
              </a:ext>
            </a:extLst>
          </p:cNvPr>
          <p:cNvSpPr txBox="1"/>
          <p:nvPr/>
        </p:nvSpPr>
        <p:spPr>
          <a:xfrm>
            <a:off x="531159" y="2453908"/>
            <a:ext cx="6516000" cy="1578253"/>
          </a:xfrm>
          <a:prstGeom prst="rect">
            <a:avLst/>
          </a:prstGeom>
          <a:noFill/>
          <a:ln>
            <a:solidFill>
              <a:schemeClr val="bg2">
                <a:lumMod val="90000"/>
              </a:schemeClr>
            </a:solidFill>
            <a:prstDash val="dash"/>
          </a:ln>
        </p:spPr>
        <p:txBody>
          <a:bodyPr wrap="square" lIns="91440" tIns="45720" rIns="91440" bIns="45720" numCol="2" rtlCol="0" anchor="t">
            <a:spAutoFit/>
          </a:bodyPr>
          <a:lstStyle/>
          <a:p>
            <a:pPr>
              <a:lnSpc>
                <a:spcPct val="107000"/>
              </a:lnSpc>
              <a:spcAft>
                <a:spcPts val="800"/>
              </a:spcAft>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Proactively seeking out resident feedback and using that information to tailor our building safety approach:    	  </a:t>
            </a:r>
            <a:endPar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171450" lvl="0" indent="-171450">
              <a:lnSpc>
                <a:spcPct val="107000"/>
              </a:lnSpc>
              <a:buSzPct val="130000"/>
              <a:buFont typeface="Arial" panose="020B0604020202020204" pitchFamily="34" charset="0"/>
              <a:buChar char="•"/>
            </a:pPr>
            <a:r>
              <a:rPr lang="en-GB" sz="1050" dirty="0">
                <a:latin typeface="Calibri" panose="020F0502020204030204" pitchFamily="34" charset="0"/>
                <a:cs typeface="Calibri" panose="020F0502020204030204" pitchFamily="34" charset="0"/>
              </a:rPr>
              <a:t>Primarily contacting BSM or your Estate Management</a:t>
            </a:r>
          </a:p>
          <a:p>
            <a:pPr marL="171450" lvl="0" indent="-171450">
              <a:lnSpc>
                <a:spcPct val="107000"/>
              </a:lnSpc>
              <a:buSzPct val="130000"/>
              <a:buFont typeface="Arial" panose="020B0604020202020204" pitchFamily="34" charset="0"/>
              <a:buChar char="•"/>
            </a:pPr>
            <a:r>
              <a:rPr lang="en-GB" sz="1050" dirty="0">
                <a:latin typeface="Calibri" panose="020F0502020204030204" pitchFamily="34" charset="0"/>
                <a:cs typeface="Calibri" panose="020F0502020204030204" pitchFamily="34" charset="0"/>
              </a:rPr>
              <a:t>Contacting your BSM at NHG if you need to escalate any concerns</a:t>
            </a:r>
          </a:p>
          <a:p>
            <a:pPr marL="171450" lvl="0" indent="-171450">
              <a:lnSpc>
                <a:spcPct val="107000"/>
              </a:lnSpc>
              <a:buSzPct val="130000"/>
              <a:buFont typeface="Arial" panose="020B0604020202020204" pitchFamily="34" charset="0"/>
              <a:buChar char="•"/>
            </a:pPr>
            <a:r>
              <a:rPr lang="en-GB" sz="1050" dirty="0">
                <a:latin typeface="Calibri" panose="020F0502020204030204" pitchFamily="34" charset="0"/>
                <a:cs typeface="Calibri" panose="020F0502020204030204" pitchFamily="34" charset="0"/>
              </a:rPr>
              <a:t>Drop ins</a:t>
            </a:r>
          </a:p>
          <a:p>
            <a:pPr lvl="0" algn="just">
              <a:lnSpc>
                <a:spcPct val="107000"/>
              </a:lnSpc>
              <a:buSzPct val="130000"/>
            </a:pPr>
            <a:endParaRPr lang="en-GB" sz="1050" dirty="0">
              <a:latin typeface="Calibri" panose="020F0502020204030204" pitchFamily="34" charset="0"/>
              <a:cs typeface="Calibri" panose="020F0502020204030204" pitchFamily="34" charset="0"/>
            </a:endParaRPr>
          </a:p>
          <a:p>
            <a:pPr lvl="0" algn="just">
              <a:lnSpc>
                <a:spcPct val="107000"/>
              </a:lnSpc>
              <a:buSzPct val="130000"/>
            </a:pPr>
            <a:r>
              <a:rPr lang="en-GB" sz="1050" dirty="0">
                <a:latin typeface="Calibri" panose="020F0502020204030204" pitchFamily="34" charset="0"/>
                <a:cs typeface="Calibri" panose="020F0502020204030204" pitchFamily="34" charset="0"/>
              </a:rPr>
              <a:t>We will use your feedback in our discussions with our contractors, or other parties like housing management, to consider how we can adapt works planning, timescales and specifications to accommodate as much of 	your feedback as possible. </a:t>
            </a:r>
            <a:endParaRPr lang="en-GB" sz="10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Subtitle 2">
            <a:extLst>
              <a:ext uri="{FF2B5EF4-FFF2-40B4-BE49-F238E27FC236}">
                <a16:creationId xmlns:a16="http://schemas.microsoft.com/office/drawing/2014/main" id="{BAC581F7-2A63-120C-8BCA-330F4B84A308}"/>
              </a:ext>
            </a:extLst>
          </p:cNvPr>
          <p:cNvSpPr txBox="1">
            <a:spLocks/>
          </p:cNvSpPr>
          <p:nvPr/>
        </p:nvSpPr>
        <p:spPr>
          <a:xfrm>
            <a:off x="500738" y="4109626"/>
            <a:ext cx="6450923" cy="361392"/>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a:t>How we’ll gather and use your opinions</a:t>
            </a:r>
          </a:p>
        </p:txBody>
      </p:sp>
      <p:sp>
        <p:nvSpPr>
          <p:cNvPr id="18" name="TextBox 17">
            <a:extLst>
              <a:ext uri="{FF2B5EF4-FFF2-40B4-BE49-F238E27FC236}">
                <a16:creationId xmlns:a16="http://schemas.microsoft.com/office/drawing/2014/main" id="{AF465F6F-44D5-223F-55AC-E5B610CA7A86}"/>
              </a:ext>
            </a:extLst>
          </p:cNvPr>
          <p:cNvSpPr txBox="1"/>
          <p:nvPr/>
        </p:nvSpPr>
        <p:spPr>
          <a:xfrm>
            <a:off x="487686" y="4235963"/>
            <a:ext cx="6490197" cy="1677511"/>
          </a:xfrm>
          <a:prstGeom prst="rect">
            <a:avLst/>
          </a:prstGeom>
          <a:noFill/>
          <a:ln>
            <a:solidFill>
              <a:schemeClr val="bg2">
                <a:lumMod val="90000"/>
              </a:schemeClr>
            </a:solidFill>
            <a:prstDash val="dash"/>
          </a:ln>
        </p:spPr>
        <p:txBody>
          <a:bodyPr wrap="square" rtlCol="0">
            <a:spAutoFit/>
          </a:bodyPr>
          <a:lstStyle/>
          <a:p>
            <a:pPr marL="342900" lvl="0" indent="-342900">
              <a:lnSpc>
                <a:spcPct val="107000"/>
              </a:lnSpc>
              <a:buFont typeface="Symbol" panose="05050102010706020507" pitchFamily="18" charset="2"/>
              <a:buChar char=""/>
            </a:pPr>
            <a:endPar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We’ll keep a record on our Workwise system from our interactions as listed above</a:t>
            </a:r>
            <a:endParaRPr lang="en-GB" sz="105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We’ll gather your thoughts in line with our usual GDPR policies, just like when you contact us about anything else. </a:t>
            </a:r>
          </a:p>
          <a:p>
            <a:pPr marL="342900" indent="-342900">
              <a:lnSpc>
                <a:spcPct val="107000"/>
              </a:lnSpc>
              <a:spcAft>
                <a:spcPts val="800"/>
              </a:spcAft>
              <a:buFont typeface="Symbol" panose="05050102010706020507" pitchFamily="18" charset="2"/>
              <a:buChar char=""/>
            </a:pPr>
            <a:r>
              <a:rPr lang="en-GB" sz="1050" kern="100" dirty="0">
                <a:effectLst/>
                <a:latin typeface="Calibri" panose="020F0502020204030204" pitchFamily="34" charset="0"/>
                <a:ea typeface="Calibri" panose="020F0502020204030204" pitchFamily="34" charset="0"/>
                <a:cs typeface="Times New Roman" panose="02020603050405020304" pitchFamily="18" charset="0"/>
              </a:rPr>
              <a:t>We will feedback to you any decisions made using the information you have told us</a:t>
            </a:r>
          </a:p>
          <a:p>
            <a:pPr marL="342900" lvl="0" indent="-342900">
              <a:lnSpc>
                <a:spcPct val="107000"/>
              </a:lnSpc>
              <a:spcAft>
                <a:spcPts val="800"/>
              </a:spcAft>
              <a:buFont typeface="Symbol" panose="05050102010706020507" pitchFamily="18" charset="2"/>
              <a:buChar char=""/>
            </a:pP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400" dirty="0"/>
          </a:p>
        </p:txBody>
      </p:sp>
      <p:sp>
        <p:nvSpPr>
          <p:cNvPr id="19" name="Subtitle 2">
            <a:extLst>
              <a:ext uri="{FF2B5EF4-FFF2-40B4-BE49-F238E27FC236}">
                <a16:creationId xmlns:a16="http://schemas.microsoft.com/office/drawing/2014/main" id="{492D78D8-C37D-C876-3B66-73C23AAAF256}"/>
              </a:ext>
            </a:extLst>
          </p:cNvPr>
          <p:cNvSpPr txBox="1">
            <a:spLocks/>
          </p:cNvSpPr>
          <p:nvPr/>
        </p:nvSpPr>
        <p:spPr>
          <a:xfrm>
            <a:off x="439363" y="6298260"/>
            <a:ext cx="6450923" cy="361392"/>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dirty="0"/>
              <a:t>How we’ll measure and review this commitment</a:t>
            </a:r>
          </a:p>
        </p:txBody>
      </p:sp>
      <p:sp>
        <p:nvSpPr>
          <p:cNvPr id="20" name="TextBox 19">
            <a:extLst>
              <a:ext uri="{FF2B5EF4-FFF2-40B4-BE49-F238E27FC236}">
                <a16:creationId xmlns:a16="http://schemas.microsoft.com/office/drawing/2014/main" id="{981586DF-7B98-3A80-3CD7-B9069DC9ED17}"/>
              </a:ext>
            </a:extLst>
          </p:cNvPr>
          <p:cNvSpPr txBox="1"/>
          <p:nvPr/>
        </p:nvSpPr>
        <p:spPr>
          <a:xfrm>
            <a:off x="439362" y="6704949"/>
            <a:ext cx="6450923" cy="1728294"/>
          </a:xfrm>
          <a:prstGeom prst="rect">
            <a:avLst/>
          </a:prstGeom>
          <a:noFill/>
          <a:ln>
            <a:solidFill>
              <a:schemeClr val="bg2">
                <a:lumMod val="90000"/>
              </a:schemeClr>
            </a:solidFill>
            <a:prstDash val="dash"/>
          </a:ln>
        </p:spPr>
        <p:txBody>
          <a:bodyPr wrap="square" lIns="91440" tIns="45720" rIns="91440" bIns="45720" rtlCol="0" anchor="t">
            <a:spAutoFit/>
          </a:bodyPr>
          <a:lstStyle/>
          <a:p>
            <a:pPr marL="342900" lvl="0" indent="-342900">
              <a:lnSpc>
                <a:spcPct val="107000"/>
              </a:lnSpc>
              <a:buFont typeface="Symbol" panose="05050102010706020507" pitchFamily="18" charset="2"/>
              <a:buChar char=""/>
            </a:pPr>
            <a:r>
              <a:rPr lang="en-GB" sz="1050" kern="100" dirty="0">
                <a:solidFill>
                  <a:srgbClr val="000000"/>
                </a:solidFill>
                <a:latin typeface="Calibri"/>
                <a:ea typeface="Calibri" panose="020F0502020204030204" pitchFamily="34" charset="0"/>
                <a:cs typeface="Calibri"/>
              </a:rPr>
              <a:t>Use feedback you give us – whether formal or informal – about how this commitment is working.</a:t>
            </a:r>
          </a:p>
          <a:p>
            <a:pPr marL="342900" lvl="0" indent="-342900">
              <a:lnSpc>
                <a:spcPct val="107000"/>
              </a:lnSpc>
              <a:spcAft>
                <a:spcPts val="600"/>
              </a:spcAft>
              <a:buFont typeface="Symbol" panose="05050102010706020507" pitchFamily="18" charset="2"/>
              <a:buChar char=""/>
            </a:pPr>
            <a:r>
              <a:rPr lang="en-GB" sz="1050" kern="100" dirty="0">
                <a:solidFill>
                  <a:srgbClr val="000000"/>
                </a:solidFill>
                <a:latin typeface="Calibri"/>
                <a:ea typeface="Calibri" panose="020F0502020204030204" pitchFamily="34" charset="0"/>
                <a:cs typeface="Calibri"/>
              </a:rPr>
              <a:t>NHG will review feedback periodically to understand if the commitment needs to be reviewed.</a:t>
            </a:r>
          </a:p>
          <a:p>
            <a:pPr marL="342900" lvl="0" indent="-342900">
              <a:lnSpc>
                <a:spcPct val="107000"/>
              </a:lnSpc>
              <a:spcAft>
                <a:spcPts val="600"/>
              </a:spcAft>
              <a:buFont typeface="Symbol" panose="05050102010706020507" pitchFamily="18" charset="2"/>
              <a:buChar char=""/>
            </a:pPr>
            <a:endParaRPr lang="en-GB" sz="1200" kern="100" dirty="0">
              <a:solidFill>
                <a:srgbClr val="000000"/>
              </a:solidFill>
              <a:effectLst/>
              <a:latin typeface="Calibri"/>
              <a:ea typeface="Calibri" panose="020F0502020204030204" pitchFamily="34" charset="0"/>
              <a:cs typeface="Calibri"/>
            </a:endParaRPr>
          </a:p>
          <a:p>
            <a:pPr marL="0" marR="0" lvl="0" indent="0" algn="l" defTabSz="457200" rtl="0" eaLnBrk="1" fontAlgn="auto" latinLnBrk="0" hangingPunct="1">
              <a:lnSpc>
                <a:spcPct val="100000"/>
              </a:lnSpc>
              <a:spcAft>
                <a:spcPts val="60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Calibri"/>
                <a:ea typeface="Calibri" panose="020F0502020204030204" pitchFamily="34" charset="0"/>
                <a:cs typeface="Calibri"/>
              </a:rPr>
              <a:t>Got a question </a:t>
            </a:r>
            <a:r>
              <a:rPr lang="en-GB" sz="1200" b="1" dirty="0">
                <a:solidFill>
                  <a:srgbClr val="000000"/>
                </a:solidFill>
                <a:latin typeface="Calibri"/>
                <a:ea typeface="Calibri" panose="020F0502020204030204" pitchFamily="34" charset="0"/>
                <a:cs typeface="Calibri"/>
              </a:rPr>
              <a:t>or concern </a:t>
            </a:r>
            <a:r>
              <a:rPr kumimoji="0" lang="en-GB" sz="1200" b="1" i="0" u="none" strike="noStrike" kern="1200" cap="none" spc="0" normalizeH="0" baseline="0" noProof="0" dirty="0">
                <a:ln>
                  <a:noFill/>
                </a:ln>
                <a:solidFill>
                  <a:srgbClr val="000000"/>
                </a:solidFill>
                <a:effectLst/>
                <a:uLnTx/>
                <a:uFillTx/>
                <a:latin typeface="Calibri"/>
                <a:ea typeface="Calibri" panose="020F0502020204030204" pitchFamily="34" charset="0"/>
                <a:cs typeface="Calibri"/>
              </a:rPr>
              <a:t>about this commitment? Get in touch with your building safety manager here:</a:t>
            </a:r>
            <a:endParaRPr lang="en-GB" sz="1200" b="1" i="0" u="none" strike="noStrike" kern="1200" cap="none" spc="0" normalizeH="0" baseline="0" noProof="0" dirty="0">
              <a:ln>
                <a:noFill/>
              </a:ln>
              <a:solidFill>
                <a:srgbClr val="000000"/>
              </a:solidFill>
              <a:effectLst/>
              <a:uLnTx/>
              <a:uFillTx/>
              <a:latin typeface="Calibri"/>
              <a:ea typeface="Calibri" panose="020F0502020204030204" pitchFamily="34" charset="0"/>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F9ED5"/>
                </a:solidFill>
                <a:effectLst/>
                <a:uLnTx/>
                <a:uFillTx/>
                <a:latin typeface="Calibri"/>
                <a:cs typeface="Calibri"/>
              </a:rPr>
              <a:t>Email: </a:t>
            </a:r>
            <a:r>
              <a:rPr kumimoji="0" lang="en-GB" sz="1400" b="1" i="0" u="none" strike="noStrike" kern="1200" cap="none" spc="0" normalizeH="0" baseline="0" noProof="0" dirty="0">
                <a:ln>
                  <a:noFill/>
                </a:ln>
                <a:solidFill>
                  <a:srgbClr val="000000"/>
                </a:solidFill>
                <a:effectLst/>
                <a:uLnTx/>
                <a:uFillTx/>
                <a:latin typeface="Calibri" panose="020F0502020204030204" pitchFamily="34" charset="0"/>
                <a:cs typeface="Calibri"/>
              </a:rPr>
              <a:t>Vinoraj.Thavarasa@nhg.or</a:t>
            </a:r>
            <a:r>
              <a:rPr lang="en-GB" sz="1400" b="1" dirty="0">
                <a:solidFill>
                  <a:srgbClr val="000000"/>
                </a:solidFill>
                <a:latin typeface="Calibri" panose="020F0502020204030204" pitchFamily="34" charset="0"/>
                <a:cs typeface="Calibri"/>
              </a:rPr>
              <a:t>g.uk</a:t>
            </a:r>
            <a:br>
              <a:rPr lang="en-US" sz="1400" b="1" i="0" u="none" strike="noStrike" kern="1200" cap="none" spc="0" normalizeH="0" baseline="0" noProof="0" dirty="0">
                <a:ln>
                  <a:noFill/>
                </a:ln>
                <a:effectLst/>
                <a:uLnTx/>
                <a:uFillTx/>
                <a:latin typeface="Calibri" panose="020F0502020204030204" pitchFamily="34" charset="0"/>
              </a:rPr>
            </a:br>
            <a:r>
              <a:rPr kumimoji="0" lang="en-US" sz="1400" b="1" i="0" u="none" strike="noStrike" kern="1200" cap="none" spc="0" normalizeH="0" baseline="0" noProof="0" dirty="0">
                <a:ln>
                  <a:noFill/>
                </a:ln>
                <a:solidFill>
                  <a:srgbClr val="0F9ED5"/>
                </a:solidFill>
                <a:effectLst/>
                <a:uLnTx/>
                <a:uFillTx/>
                <a:latin typeface="Calibri"/>
                <a:cs typeface="Calibri"/>
              </a:rPr>
              <a:t>Phone: </a:t>
            </a:r>
            <a:r>
              <a:rPr lang="en-GB" sz="1400" b="1" dirty="0">
                <a:solidFill>
                  <a:srgbClr val="000000"/>
                </a:solidFill>
                <a:latin typeface="Calibri"/>
                <a:ea typeface="Calibri" panose="020F0502020204030204" pitchFamily="34" charset="0"/>
                <a:cs typeface="Calibri"/>
              </a:rPr>
              <a:t>07932 816747</a:t>
            </a:r>
            <a:endParaRPr lang="en-US" sz="1400" dirty="0"/>
          </a:p>
        </p:txBody>
      </p:sp>
      <p:sp>
        <p:nvSpPr>
          <p:cNvPr id="38" name="Rectangle 37">
            <a:extLst>
              <a:ext uri="{FF2B5EF4-FFF2-40B4-BE49-F238E27FC236}">
                <a16:creationId xmlns:a16="http://schemas.microsoft.com/office/drawing/2014/main" id="{5F82C241-E2D0-0DA9-3BC1-C0BCE6E76E1C}"/>
              </a:ext>
            </a:extLst>
          </p:cNvPr>
          <p:cNvSpPr/>
          <p:nvPr/>
        </p:nvSpPr>
        <p:spPr>
          <a:xfrm>
            <a:off x="0" y="4077196"/>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2139AB81-F2EE-7DAB-64BA-E5231151A8D2}"/>
              </a:ext>
            </a:extLst>
          </p:cNvPr>
          <p:cNvSpPr/>
          <p:nvPr/>
        </p:nvSpPr>
        <p:spPr>
          <a:xfrm>
            <a:off x="-22763" y="6230098"/>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Graphic 23" descr="Speedometer Middle with solid fill">
            <a:extLst>
              <a:ext uri="{FF2B5EF4-FFF2-40B4-BE49-F238E27FC236}">
                <a16:creationId xmlns:a16="http://schemas.microsoft.com/office/drawing/2014/main" id="{C707492B-B5C8-8716-2617-02FCA6AF18DF}"/>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3382" y="6246318"/>
            <a:ext cx="361392" cy="361392"/>
          </a:xfrm>
          <a:prstGeom prst="rect">
            <a:avLst/>
          </a:prstGeom>
        </p:spPr>
      </p:pic>
      <p:pic>
        <p:nvPicPr>
          <p:cNvPr id="30" name="Graphic 29" descr="Thought bubble with solid fill">
            <a:extLst>
              <a:ext uri="{FF2B5EF4-FFF2-40B4-BE49-F238E27FC236}">
                <a16:creationId xmlns:a16="http://schemas.microsoft.com/office/drawing/2014/main" id="{9709EB74-3487-3214-6A0C-79A092DFF3F3}"/>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8928" y="4120028"/>
            <a:ext cx="335053" cy="335053"/>
          </a:xfrm>
          <a:prstGeom prst="rect">
            <a:avLst/>
          </a:prstGeom>
        </p:spPr>
      </p:pic>
      <p:sp>
        <p:nvSpPr>
          <p:cNvPr id="16" name="Rectangle 15">
            <a:extLst>
              <a:ext uri="{FF2B5EF4-FFF2-40B4-BE49-F238E27FC236}">
                <a16:creationId xmlns:a16="http://schemas.microsoft.com/office/drawing/2014/main" id="{498E439F-0D93-ED3E-F818-A8C3683E3027}"/>
              </a:ext>
            </a:extLst>
          </p:cNvPr>
          <p:cNvSpPr/>
          <p:nvPr/>
        </p:nvSpPr>
        <p:spPr>
          <a:xfrm>
            <a:off x="-16291" y="2148887"/>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Fork In Road with solid fill">
            <a:extLst>
              <a:ext uri="{FF2B5EF4-FFF2-40B4-BE49-F238E27FC236}">
                <a16:creationId xmlns:a16="http://schemas.microsoft.com/office/drawing/2014/main" id="{5033C3F4-37F6-6479-C8FC-1249B294B8A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421" y="2152662"/>
            <a:ext cx="362212" cy="362212"/>
          </a:xfrm>
          <a:prstGeom prst="rect">
            <a:avLst/>
          </a:prstGeom>
        </p:spPr>
      </p:pic>
      <p:sp>
        <p:nvSpPr>
          <p:cNvPr id="3" name="Title 1">
            <a:extLst>
              <a:ext uri="{FF2B5EF4-FFF2-40B4-BE49-F238E27FC236}">
                <a16:creationId xmlns:a16="http://schemas.microsoft.com/office/drawing/2014/main" id="{994F69C1-CEAA-066D-15CD-5F631FE51995}"/>
              </a:ext>
            </a:extLst>
          </p:cNvPr>
          <p:cNvSpPr txBox="1">
            <a:spLocks/>
          </p:cNvSpPr>
          <p:nvPr/>
        </p:nvSpPr>
        <p:spPr>
          <a:xfrm>
            <a:off x="298034" y="919252"/>
            <a:ext cx="4243486" cy="534955"/>
          </a:xfrm>
          <a:prstGeom prst="rect">
            <a:avLst/>
          </a:prstGeom>
        </p:spPr>
        <p:txBody>
          <a:bodyPr vert="horz" lIns="91440" tIns="45720" rIns="91440" bIns="45720" rtlCol="0" anchor="b">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Althorp Court</a:t>
            </a:r>
          </a:p>
        </p:txBody>
      </p:sp>
      <p:pic>
        <p:nvPicPr>
          <p:cNvPr id="4" name="Picture 3">
            <a:extLst>
              <a:ext uri="{FF2B5EF4-FFF2-40B4-BE49-F238E27FC236}">
                <a16:creationId xmlns:a16="http://schemas.microsoft.com/office/drawing/2014/main" id="{45B182B4-556E-72C6-7B7E-71E86557C5D2}"/>
              </a:ext>
            </a:extLst>
          </p:cNvPr>
          <p:cNvPicPr>
            <a:picLocks noChangeAspect="1"/>
          </p:cNvPicPr>
          <p:nvPr/>
        </p:nvPicPr>
        <p:blipFill>
          <a:blip r:embed="rId6"/>
          <a:srcRect/>
          <a:stretch/>
        </p:blipFill>
        <p:spPr>
          <a:xfrm>
            <a:off x="4684199" y="452851"/>
            <a:ext cx="2577441" cy="1178955"/>
          </a:xfrm>
          <a:prstGeom prst="rect">
            <a:avLst/>
          </a:prstGeom>
        </p:spPr>
      </p:pic>
    </p:spTree>
    <p:extLst>
      <p:ext uri="{BB962C8B-B14F-4D97-AF65-F5344CB8AC3E}">
        <p14:creationId xmlns:p14="http://schemas.microsoft.com/office/powerpoint/2010/main" val="3132364506"/>
      </p:ext>
    </p:extLst>
  </p:cSld>
  <p:clrMapOvr>
    <a:masterClrMapping/>
  </p:clrMapOvr>
  <p:extLst>
    <p:ext uri="{6950BFC3-D8DA-4A85-94F7-54DA5524770B}">
      <p188:commentRel xmlns:p188="http://schemas.microsoft.com/office/powerpoint/2018/8/main" r:id="rId2"/>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3A698-E975-CEED-AB3E-3846C051953E}"/>
              </a:ext>
            </a:extLst>
          </p:cNvPr>
          <p:cNvSpPr>
            <a:spLocks noGrp="1"/>
          </p:cNvSpPr>
          <p:nvPr>
            <p:ph type="ctrTitle"/>
          </p:nvPr>
        </p:nvSpPr>
        <p:spPr>
          <a:xfrm>
            <a:off x="298033" y="334100"/>
            <a:ext cx="5847272" cy="361392"/>
          </a:xfrm>
        </p:spPr>
        <p:txBody>
          <a:bodyPr>
            <a:normAutofit/>
          </a:bodyPr>
          <a:lstStyle/>
          <a:p>
            <a:pPr algn="l"/>
            <a:r>
              <a:rPr lang="en-US" sz="1400" b="1" dirty="0">
                <a:solidFill>
                  <a:schemeClr val="tx1">
                    <a:lumMod val="75000"/>
                    <a:lumOff val="25000"/>
                  </a:schemeClr>
                </a:solidFill>
                <a:latin typeface="Arial" panose="020B0604020202020204" pitchFamily="34" charset="0"/>
                <a:cs typeface="Arial" panose="020B0604020202020204" pitchFamily="34" charset="0"/>
              </a:rPr>
              <a:t>Building safety resident engagement commitment</a:t>
            </a:r>
          </a:p>
        </p:txBody>
      </p:sp>
      <p:sp>
        <p:nvSpPr>
          <p:cNvPr id="16" name="Subtitle 2">
            <a:extLst>
              <a:ext uri="{FF2B5EF4-FFF2-40B4-BE49-F238E27FC236}">
                <a16:creationId xmlns:a16="http://schemas.microsoft.com/office/drawing/2014/main" id="{930A5F12-19A0-C415-905F-B712BD73D8D6}"/>
              </a:ext>
            </a:extLst>
          </p:cNvPr>
          <p:cNvSpPr txBox="1">
            <a:spLocks/>
          </p:cNvSpPr>
          <p:nvPr/>
        </p:nvSpPr>
        <p:spPr>
          <a:xfrm>
            <a:off x="500738" y="9364784"/>
            <a:ext cx="3708960" cy="1171504"/>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endParaRPr lang="en-GB" sz="1400" b="1" dirty="0">
              <a:latin typeface="Calibri" panose="020F0502020204030204" pitchFamily="34" charset="0"/>
            </a:endParaRPr>
          </a:p>
        </p:txBody>
      </p:sp>
      <p:sp>
        <p:nvSpPr>
          <p:cNvPr id="18" name="TextBox 17">
            <a:extLst>
              <a:ext uri="{FF2B5EF4-FFF2-40B4-BE49-F238E27FC236}">
                <a16:creationId xmlns:a16="http://schemas.microsoft.com/office/drawing/2014/main" id="{AF465F6F-44D5-223F-55AC-E5B610CA7A86}"/>
              </a:ext>
            </a:extLst>
          </p:cNvPr>
          <p:cNvSpPr txBox="1"/>
          <p:nvPr/>
        </p:nvSpPr>
        <p:spPr>
          <a:xfrm>
            <a:off x="478964" y="2225733"/>
            <a:ext cx="6450923" cy="954107"/>
          </a:xfrm>
          <a:prstGeom prst="rect">
            <a:avLst/>
          </a:prstGeom>
          <a:noFill/>
          <a:ln>
            <a:solidFill>
              <a:schemeClr val="bg2">
                <a:lumMod val="90000"/>
              </a:schemeClr>
            </a:solidFill>
            <a:prstDash val="dash"/>
          </a:ln>
        </p:spPr>
        <p:txBody>
          <a:bodyPr wrap="square" rtlCol="0">
            <a:spAutoFit/>
          </a:bodyPr>
          <a:lstStyle/>
          <a:p>
            <a:r>
              <a:rPr lang="en-GB" sz="1050" kern="100" dirty="0">
                <a:effectLst/>
                <a:latin typeface="Calibri" panose="020F0502020204030204" pitchFamily="34" charset="0"/>
                <a:ea typeface="Calibri" panose="020F0502020204030204" pitchFamily="34" charset="0"/>
                <a:cs typeface="Times New Roman" panose="02020603050405020304" pitchFamily="18" charset="0"/>
              </a:rPr>
              <a:t>At Notting Hill Genesis residents are at the heart of what we do.  We want our resident to know they are safe and more importantly feel they are safe.  To do this will be transparent in our management of your building’s safety and the information we provide to you.  This includes but is not limited to fire protection measures, fire prevention measures, maintenance of fire safety systems, fire risk assessments and building safety inspections.</a:t>
            </a:r>
          </a:p>
          <a:p>
            <a:endParaRPr lang="en-US" sz="1400" dirty="0"/>
          </a:p>
        </p:txBody>
      </p:sp>
      <p:sp>
        <p:nvSpPr>
          <p:cNvPr id="19" name="Subtitle 2">
            <a:extLst>
              <a:ext uri="{FF2B5EF4-FFF2-40B4-BE49-F238E27FC236}">
                <a16:creationId xmlns:a16="http://schemas.microsoft.com/office/drawing/2014/main" id="{492D78D8-C37D-C876-3B66-73C23AAAF256}"/>
              </a:ext>
            </a:extLst>
          </p:cNvPr>
          <p:cNvSpPr txBox="1">
            <a:spLocks/>
          </p:cNvSpPr>
          <p:nvPr/>
        </p:nvSpPr>
        <p:spPr>
          <a:xfrm>
            <a:off x="465688" y="1864341"/>
            <a:ext cx="6450923" cy="361392"/>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a:t>Transparency of building safety information</a:t>
            </a:r>
          </a:p>
        </p:txBody>
      </p:sp>
      <p:sp>
        <p:nvSpPr>
          <p:cNvPr id="39" name="Rectangle 38">
            <a:extLst>
              <a:ext uri="{FF2B5EF4-FFF2-40B4-BE49-F238E27FC236}">
                <a16:creationId xmlns:a16="http://schemas.microsoft.com/office/drawing/2014/main" id="{2139AB81-F2EE-7DAB-64BA-E5231151A8D2}"/>
              </a:ext>
            </a:extLst>
          </p:cNvPr>
          <p:cNvSpPr/>
          <p:nvPr/>
        </p:nvSpPr>
        <p:spPr>
          <a:xfrm>
            <a:off x="-4087" y="1722474"/>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F8CBF7E3-89B8-CFD2-F355-77B3225A519F}"/>
              </a:ext>
            </a:extLst>
          </p:cNvPr>
          <p:cNvSpPr/>
          <p:nvPr/>
        </p:nvSpPr>
        <p:spPr>
          <a:xfrm>
            <a:off x="0" y="9154426"/>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Graphic 21" descr="Address Book with solid fill">
            <a:extLst>
              <a:ext uri="{FF2B5EF4-FFF2-40B4-BE49-F238E27FC236}">
                <a16:creationId xmlns:a16="http://schemas.microsoft.com/office/drawing/2014/main" id="{79FFC656-A7EA-D1D7-B1B2-23312B4180D4}"/>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9957" y="9204372"/>
            <a:ext cx="320824" cy="320824"/>
          </a:xfrm>
          <a:prstGeom prst="rect">
            <a:avLst/>
          </a:prstGeom>
        </p:spPr>
      </p:pic>
      <p:graphicFrame>
        <p:nvGraphicFramePr>
          <p:cNvPr id="23" name="Table 24">
            <a:extLst>
              <a:ext uri="{FF2B5EF4-FFF2-40B4-BE49-F238E27FC236}">
                <a16:creationId xmlns:a16="http://schemas.microsoft.com/office/drawing/2014/main" id="{558D64DF-BE1D-24CF-B7A1-373D09D87518}"/>
              </a:ext>
            </a:extLst>
          </p:cNvPr>
          <p:cNvGraphicFramePr>
            <a:graphicFrameLocks noGrp="1"/>
          </p:cNvGraphicFramePr>
          <p:nvPr>
            <p:extLst>
              <p:ext uri="{D42A27DB-BD31-4B8C-83A1-F6EECF244321}">
                <p14:modId xmlns:p14="http://schemas.microsoft.com/office/powerpoint/2010/main" val="331461818"/>
              </p:ext>
            </p:extLst>
          </p:nvPr>
        </p:nvGraphicFramePr>
        <p:xfrm>
          <a:off x="558869" y="3472741"/>
          <a:ext cx="3145556" cy="5572111"/>
        </p:xfrm>
        <a:graphic>
          <a:graphicData uri="http://schemas.openxmlformats.org/drawingml/2006/table">
            <a:tbl>
              <a:tblPr firstRow="1" bandRow="1">
                <a:tableStyleId>{073A0DAA-6AF3-43AB-8588-CEC1D06C72B9}</a:tableStyleId>
              </a:tblPr>
              <a:tblGrid>
                <a:gridCol w="1788546">
                  <a:extLst>
                    <a:ext uri="{9D8B030D-6E8A-4147-A177-3AD203B41FA5}">
                      <a16:colId xmlns:a16="http://schemas.microsoft.com/office/drawing/2014/main" val="1257338991"/>
                    </a:ext>
                  </a:extLst>
                </a:gridCol>
                <a:gridCol w="1357010">
                  <a:extLst>
                    <a:ext uri="{9D8B030D-6E8A-4147-A177-3AD203B41FA5}">
                      <a16:colId xmlns:a16="http://schemas.microsoft.com/office/drawing/2014/main" val="3886342169"/>
                    </a:ext>
                  </a:extLst>
                </a:gridCol>
              </a:tblGrid>
              <a:tr h="270883">
                <a:tc>
                  <a:txBody>
                    <a:bodyPr/>
                    <a:lstStyle/>
                    <a:p>
                      <a:r>
                        <a:rPr lang="en-GB" sz="1200">
                          <a:latin typeface="Calibri" panose="020F0502020204030204" pitchFamily="34" charset="0"/>
                          <a:cs typeface="Calibri" panose="020F0502020204030204" pitchFamily="34" charset="0"/>
                        </a:rPr>
                        <a:t>Maintenance and testing </a:t>
                      </a:r>
                    </a:p>
                  </a:txBody>
                  <a:tcPr/>
                </a:tc>
                <a:tc>
                  <a:txBody>
                    <a:bodyPr/>
                    <a:lstStyle/>
                    <a:p>
                      <a:r>
                        <a:rPr lang="en-GB" sz="1200">
                          <a:latin typeface="Calibri" panose="020F0502020204030204" pitchFamily="34" charset="0"/>
                          <a:cs typeface="Calibri" panose="020F0502020204030204" pitchFamily="34" charset="0"/>
                        </a:rPr>
                        <a:t>Frequency</a:t>
                      </a:r>
                    </a:p>
                  </a:txBody>
                  <a:tcPr/>
                </a:tc>
                <a:extLst>
                  <a:ext uri="{0D108BD9-81ED-4DB2-BD59-A6C34878D82A}">
                    <a16:rowId xmlns:a16="http://schemas.microsoft.com/office/drawing/2014/main" val="2619616964"/>
                  </a:ext>
                </a:extLst>
              </a:tr>
              <a:tr h="451471">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Automatic opening vents</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Bi-annually</a:t>
                      </a:r>
                    </a:p>
                  </a:txBody>
                  <a:tcPr/>
                </a:tc>
                <a:extLst>
                  <a:ext uri="{0D108BD9-81ED-4DB2-BD59-A6C34878D82A}">
                    <a16:rowId xmlns:a16="http://schemas.microsoft.com/office/drawing/2014/main" val="2391338113"/>
                  </a:ext>
                </a:extLst>
              </a:tr>
              <a:tr h="270883">
                <a:tc>
                  <a:txBody>
                    <a:bodyPr/>
                    <a:lstStyle/>
                    <a:p>
                      <a:r>
                        <a:rPr lang="en-GB" sz="1200" kern="1200" dirty="0">
                          <a:solidFill>
                            <a:schemeClr val="dk1"/>
                          </a:solidFill>
                          <a:effectLst/>
                          <a:latin typeface="Calibri" panose="020F0502020204030204" pitchFamily="34" charset="0"/>
                          <a:ea typeface="+mn-ea"/>
                          <a:cs typeface="Calibri" panose="020F0502020204030204" pitchFamily="34" charset="0"/>
                        </a:rPr>
                        <a:t>Alarm sounders</a:t>
                      </a:r>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Bi-annually</a:t>
                      </a:r>
                    </a:p>
                  </a:txBody>
                  <a:tcPr/>
                </a:tc>
                <a:extLst>
                  <a:ext uri="{0D108BD9-81ED-4DB2-BD59-A6C34878D82A}">
                    <a16:rowId xmlns:a16="http://schemas.microsoft.com/office/drawing/2014/main" val="4260161321"/>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Asbestos surveys</a:t>
                      </a:r>
                      <a:endParaRPr lang="en-GB" sz="1200">
                        <a:latin typeface="Calibri" panose="020F0502020204030204" pitchFamily="34" charset="0"/>
                        <a:cs typeface="Calibri" panose="020F0502020204030204" pitchFamily="34" charset="0"/>
                      </a:endParaRPr>
                    </a:p>
                  </a:txBody>
                  <a:tcPr/>
                </a:tc>
                <a:tc>
                  <a:txBody>
                    <a:bodyPr/>
                    <a:lstStyle/>
                    <a:p>
                      <a:endParaRPr lang="en-GB" sz="12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83163381"/>
                  </a:ext>
                </a:extLst>
              </a:tr>
              <a:tr h="270883">
                <a:tc>
                  <a:txBody>
                    <a:bodyPr/>
                    <a:lstStyle/>
                    <a:p>
                      <a:r>
                        <a:rPr lang="en-GB" sz="1200" kern="1200" dirty="0">
                          <a:solidFill>
                            <a:schemeClr val="dk1"/>
                          </a:solidFill>
                          <a:effectLst/>
                          <a:latin typeface="Calibri" panose="020F0502020204030204" pitchFamily="34" charset="0"/>
                          <a:ea typeface="+mn-ea"/>
                          <a:cs typeface="Calibri" panose="020F0502020204030204" pitchFamily="34" charset="0"/>
                        </a:rPr>
                        <a:t>Building safety inspections</a:t>
                      </a:r>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Annually</a:t>
                      </a:r>
                    </a:p>
                  </a:txBody>
                  <a:tcPr/>
                </a:tc>
                <a:extLst>
                  <a:ext uri="{0D108BD9-81ED-4DB2-BD59-A6C34878D82A}">
                    <a16:rowId xmlns:a16="http://schemas.microsoft.com/office/drawing/2014/main" val="2260620160"/>
                  </a:ext>
                </a:extLst>
              </a:tr>
              <a:tr h="270883">
                <a:tc>
                  <a:txBody>
                    <a:bodyPr/>
                    <a:lstStyle/>
                    <a:p>
                      <a:r>
                        <a:rPr lang="en-GB" sz="1200" kern="1200" dirty="0">
                          <a:solidFill>
                            <a:schemeClr val="dk1"/>
                          </a:solidFill>
                          <a:effectLst/>
                          <a:latin typeface="Calibri" panose="020F0502020204030204" pitchFamily="34" charset="0"/>
                          <a:ea typeface="+mn-ea"/>
                          <a:cs typeface="Calibri" panose="020F0502020204030204" pitchFamily="34" charset="0"/>
                        </a:rPr>
                        <a:t>Communal fire door checks</a:t>
                      </a:r>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Quarterly</a:t>
                      </a:r>
                    </a:p>
                  </a:txBody>
                  <a:tcPr/>
                </a:tc>
                <a:extLst>
                  <a:ext uri="{0D108BD9-81ED-4DB2-BD59-A6C34878D82A}">
                    <a16:rowId xmlns:a16="http://schemas.microsoft.com/office/drawing/2014/main" val="2435614677"/>
                  </a:ext>
                </a:extLst>
              </a:tr>
              <a:tr h="270883">
                <a:tc>
                  <a:txBody>
                    <a:bodyPr/>
                    <a:lstStyle/>
                    <a:p>
                      <a:r>
                        <a:rPr lang="en-GB" sz="1200" kern="1200" dirty="0">
                          <a:solidFill>
                            <a:schemeClr val="dk1"/>
                          </a:solidFill>
                          <a:effectLst/>
                          <a:latin typeface="Calibri" panose="020F0502020204030204" pitchFamily="34" charset="0"/>
                          <a:ea typeface="+mn-ea"/>
                          <a:cs typeface="Calibri" panose="020F0502020204030204" pitchFamily="34" charset="0"/>
                        </a:rPr>
                        <a:t>Door closers</a:t>
                      </a:r>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Monthly</a:t>
                      </a:r>
                    </a:p>
                  </a:txBody>
                  <a:tcPr/>
                </a:tc>
                <a:extLst>
                  <a:ext uri="{0D108BD9-81ED-4DB2-BD59-A6C34878D82A}">
                    <a16:rowId xmlns:a16="http://schemas.microsoft.com/office/drawing/2014/main" val="926543861"/>
                  </a:ext>
                </a:extLst>
              </a:tr>
              <a:tr h="270883">
                <a:tc>
                  <a:txBody>
                    <a:bodyPr/>
                    <a:lstStyle/>
                    <a:p>
                      <a:r>
                        <a:rPr lang="en-GB" sz="1200" kern="1200" dirty="0">
                          <a:solidFill>
                            <a:schemeClr val="dk1"/>
                          </a:solidFill>
                          <a:effectLst/>
                          <a:latin typeface="Calibri" panose="020F0502020204030204" pitchFamily="34" charset="0"/>
                          <a:ea typeface="+mn-ea"/>
                          <a:cs typeface="Calibri" panose="020F0502020204030204" pitchFamily="34" charset="0"/>
                        </a:rPr>
                        <a:t>Electrical </a:t>
                      </a:r>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Five yearly</a:t>
                      </a:r>
                    </a:p>
                  </a:txBody>
                  <a:tcPr/>
                </a:tc>
                <a:extLst>
                  <a:ext uri="{0D108BD9-81ED-4DB2-BD59-A6C34878D82A}">
                    <a16:rowId xmlns:a16="http://schemas.microsoft.com/office/drawing/2014/main" val="3846614142"/>
                  </a:ext>
                </a:extLst>
              </a:tr>
              <a:tr h="632060">
                <a:tc>
                  <a:txBody>
                    <a:bodyPr/>
                    <a:lstStyle/>
                    <a:p>
                      <a:r>
                        <a:rPr lang="en-GB" sz="1200" kern="1200" dirty="0">
                          <a:solidFill>
                            <a:schemeClr val="dk1"/>
                          </a:solidFill>
                          <a:effectLst/>
                          <a:latin typeface="Calibri" panose="020F0502020204030204" pitchFamily="34" charset="0"/>
                          <a:ea typeface="+mn-ea"/>
                          <a:cs typeface="Calibri" panose="020F0502020204030204" pitchFamily="34" charset="0"/>
                        </a:rPr>
                        <a:t>Emergency lighting</a:t>
                      </a:r>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Monthly – discharged annually</a:t>
                      </a:r>
                    </a:p>
                  </a:txBody>
                  <a:tcPr/>
                </a:tc>
                <a:extLst>
                  <a:ext uri="{0D108BD9-81ED-4DB2-BD59-A6C34878D82A}">
                    <a16:rowId xmlns:a16="http://schemas.microsoft.com/office/drawing/2014/main" val="1830883389"/>
                  </a:ext>
                </a:extLst>
              </a:tr>
              <a:tr h="270883">
                <a:tc>
                  <a:txBody>
                    <a:bodyPr/>
                    <a:lstStyle/>
                    <a:p>
                      <a:r>
                        <a:rPr lang="en-GB" sz="1200" kern="1200" dirty="0">
                          <a:solidFill>
                            <a:schemeClr val="dk1"/>
                          </a:solidFill>
                          <a:effectLst/>
                          <a:latin typeface="Calibri" panose="020F0502020204030204" pitchFamily="34" charset="0"/>
                          <a:ea typeface="+mn-ea"/>
                          <a:cs typeface="Calibri" panose="020F0502020204030204" pitchFamily="34" charset="0"/>
                        </a:rPr>
                        <a:t>Estate inspections</a:t>
                      </a:r>
                      <a:endParaRPr lang="en-GB" sz="1200" dirty="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Monthly</a:t>
                      </a:r>
                    </a:p>
                  </a:txBody>
                  <a:tcPr/>
                </a:tc>
                <a:extLst>
                  <a:ext uri="{0D108BD9-81ED-4DB2-BD59-A6C34878D82A}">
                    <a16:rowId xmlns:a16="http://schemas.microsoft.com/office/drawing/2014/main" val="4058632657"/>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Fire Risk Assessment</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Annually </a:t>
                      </a:r>
                    </a:p>
                  </a:txBody>
                  <a:tcPr/>
                </a:tc>
                <a:extLst>
                  <a:ext uri="{0D108BD9-81ED-4DB2-BD59-A6C34878D82A}">
                    <a16:rowId xmlns:a16="http://schemas.microsoft.com/office/drawing/2014/main" val="117586738"/>
                  </a:ext>
                </a:extLst>
              </a:tr>
              <a:tr h="270883">
                <a:tc>
                  <a:txBody>
                    <a:bodyPr/>
                    <a:lstStyle/>
                    <a:p>
                      <a:r>
                        <a:rPr lang="en-GB" sz="1200" kern="1200" dirty="0">
                          <a:solidFill>
                            <a:schemeClr val="dk1"/>
                          </a:solidFill>
                          <a:effectLst/>
                          <a:latin typeface="Calibri" panose="020F0502020204030204" pitchFamily="34" charset="0"/>
                          <a:ea typeface="+mn-ea"/>
                          <a:cs typeface="Calibri" panose="020F0502020204030204" pitchFamily="34" charset="0"/>
                        </a:rPr>
                        <a:t>Fire alarms</a:t>
                      </a:r>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Bi-annually</a:t>
                      </a:r>
                    </a:p>
                  </a:txBody>
                  <a:tcPr/>
                </a:tc>
                <a:extLst>
                  <a:ext uri="{0D108BD9-81ED-4DB2-BD59-A6C34878D82A}">
                    <a16:rowId xmlns:a16="http://schemas.microsoft.com/office/drawing/2014/main" val="509357733"/>
                  </a:ext>
                </a:extLst>
              </a:tr>
              <a:tr h="270883">
                <a:tc>
                  <a:txBody>
                    <a:bodyPr/>
                    <a:lstStyle/>
                    <a:p>
                      <a:r>
                        <a:rPr lang="en-GB" sz="1200" kern="100" dirty="0">
                          <a:effectLst/>
                          <a:latin typeface="Calibri" panose="020F0502020204030204" pitchFamily="34" charset="0"/>
                          <a:ea typeface="Calibri" panose="020F0502020204030204" pitchFamily="34" charset="0"/>
                          <a:cs typeface="Times New Roman" panose="02020603050405020304" pitchFamily="18" charset="0"/>
                        </a:rPr>
                        <a:t>Flat door checks</a:t>
                      </a:r>
                      <a:endParaRPr lang="en-GB" sz="1200" dirty="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Annually </a:t>
                      </a:r>
                    </a:p>
                  </a:txBody>
                  <a:tcPr/>
                </a:tc>
                <a:extLst>
                  <a:ext uri="{0D108BD9-81ED-4DB2-BD59-A6C34878D82A}">
                    <a16:rowId xmlns:a16="http://schemas.microsoft.com/office/drawing/2014/main" val="2421185404"/>
                  </a:ext>
                </a:extLst>
              </a:tr>
              <a:tr h="270883">
                <a:tc>
                  <a:txBody>
                    <a:bodyPr/>
                    <a:lstStyle/>
                    <a:p>
                      <a:r>
                        <a:rPr lang="en-GB" sz="1200" kern="100">
                          <a:effectLst/>
                          <a:latin typeface="Calibri" panose="020F0502020204030204" pitchFamily="34" charset="0"/>
                          <a:ea typeface="Calibri" panose="020F0502020204030204" pitchFamily="34" charset="0"/>
                          <a:cs typeface="Times New Roman" panose="02020603050405020304" pitchFamily="18" charset="0"/>
                        </a:rPr>
                        <a:t>Fire alarm panel servicing</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Bi-annually</a:t>
                      </a:r>
                    </a:p>
                  </a:txBody>
                  <a:tcPr/>
                </a:tc>
                <a:extLst>
                  <a:ext uri="{0D108BD9-81ED-4DB2-BD59-A6C34878D82A}">
                    <a16:rowId xmlns:a16="http://schemas.microsoft.com/office/drawing/2014/main" val="341375173"/>
                  </a:ext>
                </a:extLst>
              </a:tr>
              <a:tr h="161434">
                <a:tc>
                  <a:txBody>
                    <a:bodyPr/>
                    <a:lstStyle/>
                    <a:p>
                      <a:r>
                        <a:rPr lang="en-GB" sz="1200" kern="100" dirty="0">
                          <a:effectLst/>
                          <a:latin typeface="Calibri" panose="020F0502020204030204" pitchFamily="34" charset="0"/>
                          <a:ea typeface="Calibri" panose="020F0502020204030204" pitchFamily="34" charset="0"/>
                          <a:cs typeface="Times New Roman" panose="02020603050405020304" pitchFamily="18" charset="0"/>
                        </a:rPr>
                        <a:t>Dry Risers</a:t>
                      </a:r>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Annually</a:t>
                      </a:r>
                    </a:p>
                  </a:txBody>
                  <a:tcPr/>
                </a:tc>
                <a:extLst>
                  <a:ext uri="{0D108BD9-81ED-4DB2-BD59-A6C34878D82A}">
                    <a16:rowId xmlns:a16="http://schemas.microsoft.com/office/drawing/2014/main" val="1696109348"/>
                  </a:ext>
                </a:extLst>
              </a:tr>
              <a:tr h="270883">
                <a:tc>
                  <a:txBody>
                    <a:bodyPr/>
                    <a:lstStyle/>
                    <a:p>
                      <a:r>
                        <a:rPr lang="en-GB" sz="1200" dirty="0">
                          <a:latin typeface="Calibri" panose="020F0502020204030204" pitchFamily="34" charset="0"/>
                          <a:cs typeface="Calibri" panose="020F0502020204030204" pitchFamily="34" charset="0"/>
                        </a:rPr>
                        <a:t>Domestic sprinklers </a:t>
                      </a:r>
                    </a:p>
                  </a:txBody>
                  <a:tcPr/>
                </a:tc>
                <a:tc>
                  <a:txBody>
                    <a:bodyPr/>
                    <a:lstStyle/>
                    <a:p>
                      <a:r>
                        <a:rPr lang="en-GB" sz="1200" dirty="0">
                          <a:latin typeface="Calibri" panose="020F0502020204030204" pitchFamily="34" charset="0"/>
                          <a:cs typeface="Calibri" panose="020F0502020204030204" pitchFamily="34" charset="0"/>
                        </a:rPr>
                        <a:t>N/A </a:t>
                      </a:r>
                    </a:p>
                  </a:txBody>
                  <a:tcPr/>
                </a:tc>
                <a:extLst>
                  <a:ext uri="{0D108BD9-81ED-4DB2-BD59-A6C34878D82A}">
                    <a16:rowId xmlns:a16="http://schemas.microsoft.com/office/drawing/2014/main" val="1549173266"/>
                  </a:ext>
                </a:extLst>
              </a:tr>
              <a:tr h="270883">
                <a:tc>
                  <a:txBody>
                    <a:bodyPr/>
                    <a:lstStyle/>
                    <a:p>
                      <a:r>
                        <a:rPr lang="en-GB" sz="1200" dirty="0">
                          <a:latin typeface="Calibri" panose="020F0502020204030204" pitchFamily="34" charset="0"/>
                          <a:cs typeface="Calibri" panose="020F0502020204030204" pitchFamily="34" charset="0"/>
                        </a:rPr>
                        <a:t>Legionella </a:t>
                      </a:r>
                    </a:p>
                  </a:txBody>
                  <a:tcPr/>
                </a:tc>
                <a:tc>
                  <a:txBody>
                    <a:bodyPr/>
                    <a:lstStyle/>
                    <a:p>
                      <a:r>
                        <a:rPr lang="en-GB" sz="1200" dirty="0">
                          <a:latin typeface="Calibri" panose="020F0502020204030204" pitchFamily="34" charset="0"/>
                          <a:cs typeface="Calibri" panose="020F0502020204030204" pitchFamily="34" charset="0"/>
                        </a:rPr>
                        <a:t>Every 4 years</a:t>
                      </a:r>
                    </a:p>
                  </a:txBody>
                  <a:tcPr/>
                </a:tc>
                <a:extLst>
                  <a:ext uri="{0D108BD9-81ED-4DB2-BD59-A6C34878D82A}">
                    <a16:rowId xmlns:a16="http://schemas.microsoft.com/office/drawing/2014/main" val="427279589"/>
                  </a:ext>
                </a:extLst>
              </a:tr>
            </a:tbl>
          </a:graphicData>
        </a:graphic>
      </p:graphicFrame>
      <p:graphicFrame>
        <p:nvGraphicFramePr>
          <p:cNvPr id="26" name="Table 24">
            <a:extLst>
              <a:ext uri="{FF2B5EF4-FFF2-40B4-BE49-F238E27FC236}">
                <a16:creationId xmlns:a16="http://schemas.microsoft.com/office/drawing/2014/main" id="{EC9917E4-D704-56E6-372C-F2599CD95E37}"/>
              </a:ext>
            </a:extLst>
          </p:cNvPr>
          <p:cNvGraphicFramePr>
            <a:graphicFrameLocks noGrp="1"/>
          </p:cNvGraphicFramePr>
          <p:nvPr>
            <p:extLst>
              <p:ext uri="{D42A27DB-BD31-4B8C-83A1-F6EECF244321}">
                <p14:modId xmlns:p14="http://schemas.microsoft.com/office/powerpoint/2010/main" val="2219544218"/>
              </p:ext>
            </p:extLst>
          </p:nvPr>
        </p:nvGraphicFramePr>
        <p:xfrm>
          <a:off x="3857625" y="3482914"/>
          <a:ext cx="3231895" cy="2919235"/>
        </p:xfrm>
        <a:graphic>
          <a:graphicData uri="http://schemas.openxmlformats.org/drawingml/2006/table">
            <a:tbl>
              <a:tblPr firstRow="1" bandRow="1">
                <a:tableStyleId>{073A0DAA-6AF3-43AB-8588-CEC1D06C72B9}</a:tableStyleId>
              </a:tblPr>
              <a:tblGrid>
                <a:gridCol w="2209253">
                  <a:extLst>
                    <a:ext uri="{9D8B030D-6E8A-4147-A177-3AD203B41FA5}">
                      <a16:colId xmlns:a16="http://schemas.microsoft.com/office/drawing/2014/main" val="1257338991"/>
                    </a:ext>
                  </a:extLst>
                </a:gridCol>
                <a:gridCol w="1022642">
                  <a:extLst>
                    <a:ext uri="{9D8B030D-6E8A-4147-A177-3AD203B41FA5}">
                      <a16:colId xmlns:a16="http://schemas.microsoft.com/office/drawing/2014/main" val="3886342169"/>
                    </a:ext>
                  </a:extLst>
                </a:gridCol>
              </a:tblGrid>
              <a:tr h="260656">
                <a:tc>
                  <a:txBody>
                    <a:bodyPr/>
                    <a:lstStyle/>
                    <a:p>
                      <a:r>
                        <a:rPr lang="en-GB" sz="1200">
                          <a:latin typeface="Calibri" panose="020F0502020204030204" pitchFamily="34" charset="0"/>
                          <a:cs typeface="Calibri" panose="020F0502020204030204" pitchFamily="34" charset="0"/>
                        </a:rPr>
                        <a:t>Maintenance and testing </a:t>
                      </a:r>
                    </a:p>
                  </a:txBody>
                  <a:tcPr/>
                </a:tc>
                <a:tc>
                  <a:txBody>
                    <a:bodyPr/>
                    <a:lstStyle/>
                    <a:p>
                      <a:r>
                        <a:rPr lang="en-GB" sz="1200">
                          <a:latin typeface="Calibri" panose="020F0502020204030204" pitchFamily="34" charset="0"/>
                          <a:cs typeface="Calibri" panose="020F0502020204030204" pitchFamily="34" charset="0"/>
                        </a:rPr>
                        <a:t>Frequency</a:t>
                      </a:r>
                    </a:p>
                  </a:txBody>
                  <a:tcPr/>
                </a:tc>
                <a:extLst>
                  <a:ext uri="{0D108BD9-81ED-4DB2-BD59-A6C34878D82A}">
                    <a16:rowId xmlns:a16="http://schemas.microsoft.com/office/drawing/2014/main" val="2619616964"/>
                  </a:ext>
                </a:extLst>
              </a:tr>
              <a:tr h="260656">
                <a:tc>
                  <a:txBody>
                    <a:bodyPr/>
                    <a:lstStyle/>
                    <a:p>
                      <a:r>
                        <a:rPr lang="en-GB" sz="1200" kern="1200" dirty="0">
                          <a:solidFill>
                            <a:schemeClr val="dk1"/>
                          </a:solidFill>
                          <a:effectLst/>
                          <a:latin typeface="Calibri" panose="020F0502020204030204" pitchFamily="34" charset="0"/>
                          <a:ea typeface="+mn-ea"/>
                          <a:cs typeface="Calibri" panose="020F0502020204030204" pitchFamily="34" charset="0"/>
                        </a:rPr>
                        <a:t>Booster Pumps</a:t>
                      </a:r>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Annually</a:t>
                      </a:r>
                    </a:p>
                  </a:txBody>
                  <a:tcPr/>
                </a:tc>
                <a:extLst>
                  <a:ext uri="{0D108BD9-81ED-4DB2-BD59-A6C34878D82A}">
                    <a16:rowId xmlns:a16="http://schemas.microsoft.com/office/drawing/2014/main" val="2391338113"/>
                  </a:ext>
                </a:extLst>
              </a:tr>
              <a:tr h="260656">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Lifts servicing</a:t>
                      </a:r>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Monthly</a:t>
                      </a:r>
                    </a:p>
                  </a:txBody>
                  <a:tcPr/>
                </a:tc>
                <a:extLst>
                  <a:ext uri="{0D108BD9-81ED-4DB2-BD59-A6C34878D82A}">
                    <a16:rowId xmlns:a16="http://schemas.microsoft.com/office/drawing/2014/main" val="4260161321"/>
                  </a:ext>
                </a:extLst>
              </a:tr>
              <a:tr h="260656">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GB" sz="1200" kern="1200" dirty="0">
                          <a:solidFill>
                            <a:schemeClr val="dk1"/>
                          </a:solidFill>
                          <a:effectLst/>
                          <a:latin typeface="Calibri" panose="020F0502020204030204" pitchFamily="34" charset="0"/>
                          <a:ea typeface="+mn-ea"/>
                          <a:cs typeface="Calibri" panose="020F0502020204030204" pitchFamily="34" charset="0"/>
                        </a:rPr>
                        <a:t>Lifting operations and lifting equipment regulations (LOLERS)</a:t>
                      </a:r>
                    </a:p>
                    <a:p>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Bi-annually </a:t>
                      </a:r>
                    </a:p>
                  </a:txBody>
                  <a:tcPr/>
                </a:tc>
                <a:extLst>
                  <a:ext uri="{0D108BD9-81ED-4DB2-BD59-A6C34878D82A}">
                    <a16:rowId xmlns:a16="http://schemas.microsoft.com/office/drawing/2014/main" val="183163381"/>
                  </a:ext>
                </a:extLst>
              </a:tr>
              <a:tr h="450355">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GB" sz="1200" kern="1200" dirty="0">
                          <a:solidFill>
                            <a:schemeClr val="dk1"/>
                          </a:solidFill>
                          <a:effectLst/>
                          <a:latin typeface="Calibri" panose="020F0502020204030204" pitchFamily="34" charset="0"/>
                          <a:ea typeface="+mn-ea"/>
                          <a:cs typeface="Calibri" panose="020F0502020204030204" pitchFamily="34" charset="0"/>
                        </a:rPr>
                        <a:t>Lightning protection</a:t>
                      </a:r>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Annually</a:t>
                      </a:r>
                    </a:p>
                  </a:txBody>
                  <a:tcPr/>
                </a:tc>
                <a:extLst>
                  <a:ext uri="{0D108BD9-81ED-4DB2-BD59-A6C34878D82A}">
                    <a16:rowId xmlns:a16="http://schemas.microsoft.com/office/drawing/2014/main" val="2260620160"/>
                  </a:ext>
                </a:extLst>
              </a:tr>
              <a:tr h="260656">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GB" sz="1200" kern="1200" dirty="0">
                          <a:solidFill>
                            <a:schemeClr val="dk1"/>
                          </a:solidFill>
                          <a:effectLst/>
                          <a:latin typeface="Calibri" panose="020F0502020204030204" pitchFamily="34" charset="0"/>
                          <a:ea typeface="+mn-ea"/>
                          <a:cs typeface="Calibri" panose="020F0502020204030204" pitchFamily="34" charset="0"/>
                        </a:rPr>
                        <a:t>Mansafe</a:t>
                      </a:r>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Annually</a:t>
                      </a:r>
                    </a:p>
                  </a:txBody>
                  <a:tcPr/>
                </a:tc>
                <a:extLst>
                  <a:ext uri="{0D108BD9-81ED-4DB2-BD59-A6C34878D82A}">
                    <a16:rowId xmlns:a16="http://schemas.microsoft.com/office/drawing/2014/main" val="1980826220"/>
                  </a:ext>
                </a:extLst>
              </a:tr>
              <a:tr h="260656">
                <a:tc>
                  <a:txBody>
                    <a:bodyPr/>
                    <a:lstStyle/>
                    <a:p>
                      <a:r>
                        <a:rPr lang="en-GB" sz="1200" kern="1200" dirty="0">
                          <a:solidFill>
                            <a:schemeClr val="dk1"/>
                          </a:solidFill>
                          <a:effectLst/>
                          <a:latin typeface="Calibri" panose="020F0502020204030204" pitchFamily="34" charset="0"/>
                          <a:ea typeface="+mn-ea"/>
                          <a:cs typeface="Calibri" panose="020F0502020204030204" pitchFamily="34" charset="0"/>
                        </a:rPr>
                        <a:t>Smoke alarms (communal)</a:t>
                      </a:r>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Bi-annually</a:t>
                      </a:r>
                    </a:p>
                  </a:txBody>
                  <a:tcPr/>
                </a:tc>
                <a:extLst>
                  <a:ext uri="{0D108BD9-81ED-4DB2-BD59-A6C34878D82A}">
                    <a16:rowId xmlns:a16="http://schemas.microsoft.com/office/drawing/2014/main" val="1830883389"/>
                  </a:ext>
                </a:extLst>
              </a:tr>
              <a:tr h="260656">
                <a:tc>
                  <a:txBody>
                    <a:bodyPr/>
                    <a:lstStyle/>
                    <a:p>
                      <a:r>
                        <a:rPr lang="en-GB" sz="1200" kern="1200" dirty="0">
                          <a:solidFill>
                            <a:schemeClr val="dk1"/>
                          </a:solidFill>
                          <a:effectLst/>
                          <a:latin typeface="Calibri" panose="020F0502020204030204" pitchFamily="34" charset="0"/>
                          <a:ea typeface="+mn-ea"/>
                          <a:cs typeface="Calibri" panose="020F0502020204030204" pitchFamily="34" charset="0"/>
                        </a:rPr>
                        <a:t>Wayfinding signage</a:t>
                      </a:r>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Monthly and Annually </a:t>
                      </a:r>
                    </a:p>
                  </a:txBody>
                  <a:tcPr/>
                </a:tc>
                <a:extLst>
                  <a:ext uri="{0D108BD9-81ED-4DB2-BD59-A6C34878D82A}">
                    <a16:rowId xmlns:a16="http://schemas.microsoft.com/office/drawing/2014/main" val="117586738"/>
                  </a:ext>
                </a:extLst>
              </a:tr>
            </a:tbl>
          </a:graphicData>
        </a:graphic>
      </p:graphicFrame>
      <p:pic>
        <p:nvPicPr>
          <p:cNvPr id="3" name="Picture 2">
            <a:extLst>
              <a:ext uri="{FF2B5EF4-FFF2-40B4-BE49-F238E27FC236}">
                <a16:creationId xmlns:a16="http://schemas.microsoft.com/office/drawing/2014/main" id="{EBD0BCBC-0A0F-5DA2-138E-C4620458661C}"/>
              </a:ext>
            </a:extLst>
          </p:cNvPr>
          <p:cNvPicPr>
            <a:picLocks noChangeAspect="1"/>
          </p:cNvPicPr>
          <p:nvPr/>
        </p:nvPicPr>
        <p:blipFill>
          <a:blip r:embed="rId4"/>
          <a:stretch>
            <a:fillRect/>
          </a:stretch>
        </p:blipFill>
        <p:spPr>
          <a:xfrm>
            <a:off x="130379" y="1780898"/>
            <a:ext cx="335309" cy="335309"/>
          </a:xfrm>
          <a:prstGeom prst="rect">
            <a:avLst/>
          </a:prstGeom>
        </p:spPr>
      </p:pic>
      <p:sp>
        <p:nvSpPr>
          <p:cNvPr id="5" name="Title 1">
            <a:extLst>
              <a:ext uri="{FF2B5EF4-FFF2-40B4-BE49-F238E27FC236}">
                <a16:creationId xmlns:a16="http://schemas.microsoft.com/office/drawing/2014/main" id="{546B8FD8-E612-3D48-038D-34847B3D056F}"/>
              </a:ext>
            </a:extLst>
          </p:cNvPr>
          <p:cNvSpPr txBox="1">
            <a:spLocks/>
          </p:cNvSpPr>
          <p:nvPr/>
        </p:nvSpPr>
        <p:spPr>
          <a:xfrm>
            <a:off x="375148" y="889127"/>
            <a:ext cx="4243486" cy="534955"/>
          </a:xfrm>
          <a:prstGeom prst="rect">
            <a:avLst/>
          </a:prstGeom>
        </p:spPr>
        <p:txBody>
          <a:bodyPr vert="horz" lIns="91440" tIns="45720" rIns="91440" bIns="45720" rtlCol="0" anchor="b">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Althorp Court</a:t>
            </a:r>
          </a:p>
        </p:txBody>
      </p:sp>
      <p:pic>
        <p:nvPicPr>
          <p:cNvPr id="6" name="Picture 5">
            <a:extLst>
              <a:ext uri="{FF2B5EF4-FFF2-40B4-BE49-F238E27FC236}">
                <a16:creationId xmlns:a16="http://schemas.microsoft.com/office/drawing/2014/main" id="{412B6B13-CB6E-B2A5-3CC1-4B8D3EE05CA9}"/>
              </a:ext>
            </a:extLst>
          </p:cNvPr>
          <p:cNvPicPr>
            <a:picLocks noChangeAspect="1"/>
          </p:cNvPicPr>
          <p:nvPr/>
        </p:nvPicPr>
        <p:blipFill>
          <a:blip r:embed="rId5"/>
          <a:stretch>
            <a:fillRect/>
          </a:stretch>
        </p:blipFill>
        <p:spPr>
          <a:xfrm>
            <a:off x="4770302" y="314514"/>
            <a:ext cx="2414225" cy="1109568"/>
          </a:xfrm>
          <a:prstGeom prst="rect">
            <a:avLst/>
          </a:prstGeom>
        </p:spPr>
      </p:pic>
      <p:sp>
        <p:nvSpPr>
          <p:cNvPr id="7" name="Subtitle 2">
            <a:extLst>
              <a:ext uri="{FF2B5EF4-FFF2-40B4-BE49-F238E27FC236}">
                <a16:creationId xmlns:a16="http://schemas.microsoft.com/office/drawing/2014/main" id="{9B647240-079E-D6A6-30F8-AD6E5B83B717}"/>
              </a:ext>
            </a:extLst>
          </p:cNvPr>
          <p:cNvSpPr txBox="1">
            <a:spLocks/>
          </p:cNvSpPr>
          <p:nvPr/>
        </p:nvSpPr>
        <p:spPr>
          <a:xfrm>
            <a:off x="558869" y="9271747"/>
            <a:ext cx="3708960" cy="1171504"/>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GB" sz="1200" b="1" dirty="0">
                <a:solidFill>
                  <a:srgbClr val="000000"/>
                </a:solidFill>
                <a:effectLst/>
                <a:latin typeface="Calibri" panose="020F0502020204030204" pitchFamily="34" charset="0"/>
                <a:ea typeface="Calibri" panose="020F0502020204030204" pitchFamily="34" charset="0"/>
              </a:rPr>
              <a:t>Contact your building safety manager here:</a:t>
            </a:r>
          </a:p>
          <a:p>
            <a:pPr algn="l"/>
            <a:r>
              <a:rPr lang="en-GB" sz="1400" b="1" dirty="0">
                <a:solidFill>
                  <a:schemeClr val="accent4"/>
                </a:solidFill>
                <a:latin typeface="Calibri" panose="020F0502020204030204" pitchFamily="34" charset="0"/>
              </a:rPr>
              <a:t>Email: </a:t>
            </a:r>
            <a:r>
              <a:rPr lang="en-GB" sz="1400" b="1" dirty="0">
                <a:solidFill>
                  <a:srgbClr val="000000"/>
                </a:solidFill>
                <a:latin typeface="Calibri" panose="020F0502020204030204" pitchFamily="34" charset="0"/>
              </a:rPr>
              <a:t>Vinoraj.Thavarasa@nhg.org.uk</a:t>
            </a:r>
            <a:br>
              <a:rPr lang="en-US" sz="1400" b="1" dirty="0">
                <a:solidFill>
                  <a:srgbClr val="000000"/>
                </a:solidFill>
                <a:latin typeface="Calibri" panose="020F0502020204030204" pitchFamily="34" charset="0"/>
              </a:rPr>
            </a:br>
            <a:r>
              <a:rPr lang="en-US" sz="1400" b="1" dirty="0">
                <a:solidFill>
                  <a:schemeClr val="accent4"/>
                </a:solidFill>
                <a:latin typeface="Calibri" panose="020F0502020204030204" pitchFamily="34" charset="0"/>
              </a:rPr>
              <a:t>Phone: </a:t>
            </a:r>
            <a:r>
              <a:rPr lang="en-GB" sz="1400" b="1" dirty="0">
                <a:solidFill>
                  <a:srgbClr val="000000"/>
                </a:solidFill>
                <a:latin typeface="Calibri"/>
                <a:ea typeface="Calibri" panose="020F0502020204030204" pitchFamily="34" charset="0"/>
                <a:cs typeface="Calibri"/>
              </a:rPr>
              <a:t>07932 816747</a:t>
            </a:r>
            <a:endParaRPr lang="en-GB" sz="1400" b="1" dirty="0">
              <a:latin typeface="Calibri"/>
              <a:cs typeface="Calibri"/>
            </a:endParaRPr>
          </a:p>
          <a:p>
            <a:pPr algn="l"/>
            <a:endParaRPr lang="en-GB" sz="1400" b="1" dirty="0">
              <a:solidFill>
                <a:srgbClr val="000000"/>
              </a:solidFill>
              <a:latin typeface="Calibri" panose="020F0502020204030204" pitchFamily="34" charset="0"/>
            </a:endParaRPr>
          </a:p>
        </p:txBody>
      </p:sp>
    </p:spTree>
    <p:extLst>
      <p:ext uri="{BB962C8B-B14F-4D97-AF65-F5344CB8AC3E}">
        <p14:creationId xmlns:p14="http://schemas.microsoft.com/office/powerpoint/2010/main" val="155209270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02E79495E351747A918935D054C665D" ma:contentTypeVersion="17" ma:contentTypeDescription="Create a new document." ma:contentTypeScope="" ma:versionID="bfc55bff26550249963d4b60f3813966">
  <xsd:schema xmlns:xsd="http://www.w3.org/2001/XMLSchema" xmlns:xs="http://www.w3.org/2001/XMLSchema" xmlns:p="http://schemas.microsoft.com/office/2006/metadata/properties" xmlns:ns2="ea8da8df-b94d-47a9-86d7-54d6ef796924" xmlns:ns3="78bc8ffe-2289-4017-bb55-186827275929" targetNamespace="http://schemas.microsoft.com/office/2006/metadata/properties" ma:root="true" ma:fieldsID="a8c4ba2c2b1823b6e4420690ebd65a4d" ns2:_="" ns3:_="">
    <xsd:import namespace="ea8da8df-b94d-47a9-86d7-54d6ef796924"/>
    <xsd:import namespace="78bc8ffe-2289-4017-bb55-18682727592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3:SharedWithUsers" minOccurs="0"/>
                <xsd:element ref="ns3:SharedWithDetails" minOccurs="0"/>
                <xsd:element ref="ns2:MediaServiceObjectDetectorVersions"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a8da8df-b94d-47a9-86d7-54d6ef7969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8ce87fc4-357e-4711-b70b-a85f341929d1"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8bc8ffe-2289-4017-bb55-18682727592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565b746d-a45e-452f-be95-3fbaa598f281}" ma:internalName="TaxCatchAll" ma:showField="CatchAllData" ma:web="78bc8ffe-2289-4017-bb55-186827275929">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78bc8ffe-2289-4017-bb55-186827275929" xsi:nil="true"/>
    <lcf76f155ced4ddcb4097134ff3c332f xmlns="ea8da8df-b94d-47a9-86d7-54d6ef796924">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B2DD9FA-DBD2-4AE2-B118-955B487252D6}"/>
</file>

<file path=customXml/itemProps2.xml><?xml version="1.0" encoding="utf-8"?>
<ds:datastoreItem xmlns:ds="http://schemas.openxmlformats.org/officeDocument/2006/customXml" ds:itemID="{9FD194DD-A342-440F-A90A-6B8A5E223545}">
  <ds:schemaRefs>
    <ds:schemaRef ds:uri="http://schemas.microsoft.com/office/infopath/2007/PartnerControls"/>
    <ds:schemaRef ds:uri="http://www.w3.org/XML/1998/namespace"/>
    <ds:schemaRef ds:uri="http://purl.org/dc/elements/1.1/"/>
    <ds:schemaRef ds:uri="http://purl.org/dc/dcmitype/"/>
    <ds:schemaRef ds:uri="http://schemas.microsoft.com/office/2006/documentManagement/types"/>
    <ds:schemaRef ds:uri="http://schemas.openxmlformats.org/package/2006/metadata/core-properties"/>
    <ds:schemaRef ds:uri="ea8da8df-b94d-47a9-86d7-54d6ef796924"/>
    <ds:schemaRef ds:uri="http://purl.org/dc/terms/"/>
    <ds:schemaRef ds:uri="78bc8ffe-2289-4017-bb55-186827275929"/>
    <ds:schemaRef ds:uri="http://schemas.microsoft.com/office/2006/metadata/properties"/>
  </ds:schemaRefs>
</ds:datastoreItem>
</file>

<file path=customXml/itemProps3.xml><?xml version="1.0" encoding="utf-8"?>
<ds:datastoreItem xmlns:ds="http://schemas.openxmlformats.org/officeDocument/2006/customXml" ds:itemID="{3F5E1F8D-FFB4-40A3-98D3-D34DA0820516}">
  <ds:schemaRefs>
    <ds:schemaRef ds:uri="http://schemas.microsoft.com/sharepoint/v3/contenttype/forms"/>
  </ds:schemaRefs>
</ds:datastoreItem>
</file>

<file path=docMetadata/LabelInfo.xml><?xml version="1.0" encoding="utf-8"?>
<clbl:labelList xmlns:clbl="http://schemas.microsoft.com/office/2020/mipLabelMetadata">
  <clbl:label id="{5e66e4c4-c0f1-4c5c-a3e7-775eb7b48787}" enabled="0" method="" siteId="{5e66e4c4-c0f1-4c5c-a3e7-775eb7b48787}" removed="1"/>
</clbl:labelList>
</file>

<file path=docProps/app.xml><?xml version="1.0" encoding="utf-8"?>
<Properties xmlns="http://schemas.openxmlformats.org/officeDocument/2006/extended-properties" xmlns:vt="http://schemas.openxmlformats.org/officeDocument/2006/docPropsVTypes">
  <Template>Office Theme</Template>
  <TotalTime>3414</TotalTime>
  <Words>1382</Words>
  <Application>Microsoft Office PowerPoint</Application>
  <PresentationFormat>Custom</PresentationFormat>
  <Paragraphs>140</Paragraphs>
  <Slides>4</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Aptos</vt:lpstr>
      <vt:lpstr>Aptos Display</vt:lpstr>
      <vt:lpstr>Arial</vt:lpstr>
      <vt:lpstr>Calibri</vt:lpstr>
      <vt:lpstr>Symbol</vt:lpstr>
      <vt:lpstr>Office Theme</vt:lpstr>
      <vt:lpstr>Building safety resident engagement commitment</vt:lpstr>
      <vt:lpstr>Building safety resident engagement commitment</vt:lpstr>
      <vt:lpstr>Building safety resident engagement commitment</vt:lpstr>
      <vt:lpstr>Building safety resident engagement commitment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safety resident engagement commitment</dc:title>
  <dc:creator>Umang Jeshani</dc:creator>
  <cp:lastModifiedBy>Vinoraj Thavarasa</cp:lastModifiedBy>
  <cp:revision>34</cp:revision>
  <dcterms:created xsi:type="dcterms:W3CDTF">2024-02-20T10:41:44Z</dcterms:created>
  <dcterms:modified xsi:type="dcterms:W3CDTF">2026-07-30T18:06:35Z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0x010100802E79495E351747A918935D054C665D</vt:lpwstr>
  </property>
  <property fmtid="{D5CDD505-2E9C-101B-9397-08002B2CF9AE}" pid="3" name="MediaServiceImageTags">
    <vt:lpwstr/>
  </property>
</Properties>
</file>