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modernComment_102_EA76F77F.xml" ContentType="application/vnd.ms-powerpoint.comments+xml"/>
  <Override PartName="/ppt/notesSlides/notesSlide1.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9"/>
  </p:notesMasterIdLst>
  <p:sldIdLst>
    <p:sldId id="258" r:id="rId5"/>
    <p:sldId id="259" r:id="rId6"/>
    <p:sldId id="257" r:id="rId7"/>
    <p:sldId id="256" r:id="rId8"/>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5B33596-636E-5BE8-29FD-2F9644540DD9}" name="Amir Miah" initials="AM" userId="S::Amir.Miah@nhg.org.uk::170a9e2f-eb9d-4110-b474-e19cb9444a7c" providerId="AD"/>
  <p188:author id="{6644AFFF-676B-BB99-4354-1C1633C32E42}" name="Amir Miah" initials="AM" userId="S::amir.miah@nhg.org.uk::170a9e2f-eb9d-4110-b474-e19cb9444a7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0" d="100"/>
          <a:sy n="70" d="100"/>
        </p:scale>
        <p:origin x="716" y="-5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5" Type="http://schemas.microsoft.com/office/2018/10/relationships/authors" Target="authors.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r Patel" userId="a769d5e3-2bf8-4262-a071-c3706857cd70" providerId="ADAL" clId="{0CEFE216-86C4-4AF3-B10C-41E5CEB0DAE0}"/>
    <pc:docChg chg="undo redo custSel modSld">
      <pc:chgData name="Amar Patel" userId="a769d5e3-2bf8-4262-a071-c3706857cd70" providerId="ADAL" clId="{0CEFE216-86C4-4AF3-B10C-41E5CEB0DAE0}" dt="2025-11-28T18:18:38.108" v="411" actId="20577"/>
      <pc:docMkLst>
        <pc:docMk/>
      </pc:docMkLst>
      <pc:sldChg chg="modSp mod">
        <pc:chgData name="Amar Patel" userId="a769d5e3-2bf8-4262-a071-c3706857cd70" providerId="ADAL" clId="{0CEFE216-86C4-4AF3-B10C-41E5CEB0DAE0}" dt="2025-11-28T18:18:38.108" v="411" actId="20577"/>
        <pc:sldMkLst>
          <pc:docMk/>
          <pc:sldMk cId="1552092708" sldId="256"/>
        </pc:sldMkLst>
        <pc:spChg chg="mod">
          <ac:chgData name="Amar Patel" userId="a769d5e3-2bf8-4262-a071-c3706857cd70" providerId="ADAL" clId="{0CEFE216-86C4-4AF3-B10C-41E5CEB0DAE0}" dt="2025-11-28T18:08:57.529" v="253" actId="2711"/>
          <ac:spMkLst>
            <pc:docMk/>
            <pc:sldMk cId="1552092708" sldId="256"/>
            <ac:spMk id="2" creationId="{F0B3A698-E975-CEED-AB3E-3846C051953E}"/>
          </ac:spMkLst>
        </pc:spChg>
        <pc:spChg chg="mod">
          <ac:chgData name="Amar Patel" userId="a769d5e3-2bf8-4262-a071-c3706857cd70" providerId="ADAL" clId="{0CEFE216-86C4-4AF3-B10C-41E5CEB0DAE0}" dt="2025-11-28T17:30:35.264" v="8"/>
          <ac:spMkLst>
            <pc:docMk/>
            <pc:sldMk cId="1552092708" sldId="256"/>
            <ac:spMk id="5" creationId="{546B8FD8-E612-3D48-038D-34847B3D056F}"/>
          </ac:spMkLst>
        </pc:spChg>
        <pc:graphicFrameChg chg="mod modGraphic">
          <ac:chgData name="Amar Patel" userId="a769d5e3-2bf8-4262-a071-c3706857cd70" providerId="ADAL" clId="{0CEFE216-86C4-4AF3-B10C-41E5CEB0DAE0}" dt="2025-11-28T18:16:34.529" v="390" actId="6549"/>
          <ac:graphicFrameMkLst>
            <pc:docMk/>
            <pc:sldMk cId="1552092708" sldId="256"/>
            <ac:graphicFrameMk id="23" creationId="{558D64DF-BE1D-24CF-B7A1-373D09D87518}"/>
          </ac:graphicFrameMkLst>
        </pc:graphicFrameChg>
        <pc:graphicFrameChg chg="mod modGraphic">
          <ac:chgData name="Amar Patel" userId="a769d5e3-2bf8-4262-a071-c3706857cd70" providerId="ADAL" clId="{0CEFE216-86C4-4AF3-B10C-41E5CEB0DAE0}" dt="2025-11-28T18:18:38.108" v="411" actId="20577"/>
          <ac:graphicFrameMkLst>
            <pc:docMk/>
            <pc:sldMk cId="1552092708" sldId="256"/>
            <ac:graphicFrameMk id="26" creationId="{EC9917E4-D704-56E6-372C-F2599CD95E37}"/>
          </ac:graphicFrameMkLst>
        </pc:graphicFrameChg>
        <pc:picChg chg="mod">
          <ac:chgData name="Amar Patel" userId="a769d5e3-2bf8-4262-a071-c3706857cd70" providerId="ADAL" clId="{0CEFE216-86C4-4AF3-B10C-41E5CEB0DAE0}" dt="2025-11-28T18:09:06.042" v="255" actId="14100"/>
          <ac:picMkLst>
            <pc:docMk/>
            <pc:sldMk cId="1552092708" sldId="256"/>
            <ac:picMk id="4" creationId="{0C08E415-9A93-4C6A-7C70-A4AB1A21FB5E}"/>
          </ac:picMkLst>
        </pc:picChg>
      </pc:sldChg>
      <pc:sldChg chg="modSp mod">
        <pc:chgData name="Amar Patel" userId="a769d5e3-2bf8-4262-a071-c3706857cd70" providerId="ADAL" clId="{0CEFE216-86C4-4AF3-B10C-41E5CEB0DAE0}" dt="2025-11-28T18:08:46.856" v="252" actId="14826"/>
        <pc:sldMkLst>
          <pc:docMk/>
          <pc:sldMk cId="3132364506" sldId="257"/>
        </pc:sldMkLst>
        <pc:spChg chg="mod">
          <ac:chgData name="Amar Patel" userId="a769d5e3-2bf8-4262-a071-c3706857cd70" providerId="ADAL" clId="{0CEFE216-86C4-4AF3-B10C-41E5CEB0DAE0}" dt="2025-11-28T17:30:30.973" v="7"/>
          <ac:spMkLst>
            <pc:docMk/>
            <pc:sldMk cId="3132364506" sldId="257"/>
            <ac:spMk id="3" creationId="{994F69C1-CEAA-066D-15CD-5F631FE51995}"/>
          </ac:spMkLst>
        </pc:spChg>
        <pc:spChg chg="mod">
          <ac:chgData name="Amar Patel" userId="a769d5e3-2bf8-4262-a071-c3706857cd70" providerId="ADAL" clId="{0CEFE216-86C4-4AF3-B10C-41E5CEB0DAE0}" dt="2025-11-28T18:00:41.490" v="235" actId="20577"/>
          <ac:spMkLst>
            <pc:docMk/>
            <pc:sldMk cId="3132364506" sldId="257"/>
            <ac:spMk id="15" creationId="{7B9BCBA2-4283-2423-890E-3070F173DB83}"/>
          </ac:spMkLst>
        </pc:spChg>
        <pc:spChg chg="mod">
          <ac:chgData name="Amar Patel" userId="a769d5e3-2bf8-4262-a071-c3706857cd70" providerId="ADAL" clId="{0CEFE216-86C4-4AF3-B10C-41E5CEB0DAE0}" dt="2025-11-28T17:56:15.022" v="86"/>
          <ac:spMkLst>
            <pc:docMk/>
            <pc:sldMk cId="3132364506" sldId="257"/>
            <ac:spMk id="20" creationId="{981586DF-7B98-3A80-3CD7-B9069DC9ED17}"/>
          </ac:spMkLst>
        </pc:spChg>
        <pc:picChg chg="mod">
          <ac:chgData name="Amar Patel" userId="a769d5e3-2bf8-4262-a071-c3706857cd70" providerId="ADAL" clId="{0CEFE216-86C4-4AF3-B10C-41E5CEB0DAE0}" dt="2025-11-28T18:08:46.856" v="252" actId="14826"/>
          <ac:picMkLst>
            <pc:docMk/>
            <pc:sldMk cId="3132364506" sldId="257"/>
            <ac:picMk id="4" creationId="{45B182B4-556E-72C6-7B7E-71E86557C5D2}"/>
          </ac:picMkLst>
        </pc:picChg>
      </pc:sldChg>
      <pc:sldChg chg="modSp mod">
        <pc:chgData name="Amar Patel" userId="a769d5e3-2bf8-4262-a071-c3706857cd70" providerId="ADAL" clId="{0CEFE216-86C4-4AF3-B10C-41E5CEB0DAE0}" dt="2025-11-28T18:07:06.317" v="244" actId="14100"/>
        <pc:sldMkLst>
          <pc:docMk/>
          <pc:sldMk cId="3933665151" sldId="258"/>
        </pc:sldMkLst>
        <pc:spChg chg="mod">
          <ac:chgData name="Amar Patel" userId="a769d5e3-2bf8-4262-a071-c3706857cd70" providerId="ADAL" clId="{0CEFE216-86C4-4AF3-B10C-41E5CEB0DAE0}" dt="2025-11-28T17:30:14.259" v="5" actId="20577"/>
          <ac:spMkLst>
            <pc:docMk/>
            <pc:sldMk cId="3933665151" sldId="258"/>
            <ac:spMk id="4" creationId="{A81D5F08-8620-5AA7-29B9-B9F4598B7E79}"/>
          </ac:spMkLst>
        </pc:spChg>
        <pc:spChg chg="mod">
          <ac:chgData name="Amar Patel" userId="a769d5e3-2bf8-4262-a071-c3706857cd70" providerId="ADAL" clId="{0CEFE216-86C4-4AF3-B10C-41E5CEB0DAE0}" dt="2025-11-28T18:01:22.115" v="241" actId="20577"/>
          <ac:spMkLst>
            <pc:docMk/>
            <pc:sldMk cId="3933665151" sldId="258"/>
            <ac:spMk id="7" creationId="{5537F788-32A2-04A0-7AA4-CEA1261D5AFA}"/>
          </ac:spMkLst>
        </pc:spChg>
        <pc:picChg chg="mod">
          <ac:chgData name="Amar Patel" userId="a769d5e3-2bf8-4262-a071-c3706857cd70" providerId="ADAL" clId="{0CEFE216-86C4-4AF3-B10C-41E5CEB0DAE0}" dt="2025-11-28T18:07:06.317" v="244" actId="14100"/>
          <ac:picMkLst>
            <pc:docMk/>
            <pc:sldMk cId="3933665151" sldId="258"/>
            <ac:picMk id="9" creationId="{4F9C9876-01CB-0F72-94BA-C81190BBF4C3}"/>
          </ac:picMkLst>
        </pc:picChg>
      </pc:sldChg>
      <pc:sldChg chg="modSp mod">
        <pc:chgData name="Amar Patel" userId="a769d5e3-2bf8-4262-a071-c3706857cd70" providerId="ADAL" clId="{0CEFE216-86C4-4AF3-B10C-41E5CEB0DAE0}" dt="2025-11-28T18:08:30.328" v="251" actId="14100"/>
        <pc:sldMkLst>
          <pc:docMk/>
          <pc:sldMk cId="4007706647" sldId="259"/>
        </pc:sldMkLst>
        <pc:spChg chg="mod">
          <ac:chgData name="Amar Patel" userId="a769d5e3-2bf8-4262-a071-c3706857cd70" providerId="ADAL" clId="{0CEFE216-86C4-4AF3-B10C-41E5CEB0DAE0}" dt="2025-11-28T17:30:25.154" v="6"/>
          <ac:spMkLst>
            <pc:docMk/>
            <pc:sldMk cId="4007706647" sldId="259"/>
            <ac:spMk id="7" creationId="{72126666-92D5-8DEC-9B67-B4D95A40ECF8}"/>
          </ac:spMkLst>
        </pc:spChg>
        <pc:spChg chg="mod">
          <ac:chgData name="Amar Patel" userId="a769d5e3-2bf8-4262-a071-c3706857cd70" providerId="ADAL" clId="{0CEFE216-86C4-4AF3-B10C-41E5CEB0DAE0}" dt="2025-11-28T18:00:04.526" v="233" actId="27107"/>
          <ac:spMkLst>
            <pc:docMk/>
            <pc:sldMk cId="4007706647" sldId="259"/>
            <ac:spMk id="15" creationId="{7F64C16A-63E4-0C1C-E0EE-E54E47A00060}"/>
          </ac:spMkLst>
        </pc:spChg>
        <pc:picChg chg="mod">
          <ac:chgData name="Amar Patel" userId="a769d5e3-2bf8-4262-a071-c3706857cd70" providerId="ADAL" clId="{0CEFE216-86C4-4AF3-B10C-41E5CEB0DAE0}" dt="2025-11-28T18:08:30.328" v="251" actId="14100"/>
          <ac:picMkLst>
            <pc:docMk/>
            <pc:sldMk cId="4007706647" sldId="259"/>
            <ac:picMk id="3" creationId="{241C8306-9659-50E8-C868-36CE7E227CBE}"/>
          </ac:picMkLst>
        </pc:picChg>
      </pc:sldChg>
    </pc:docChg>
  </pc:docChgLst>
</pc:chgInfo>
</file>

<file path=ppt/comments/modernComment_102_EA76F77F.xml><?xml version="1.0" encoding="utf-8"?>
<p188:cmLst xmlns:a="http://schemas.openxmlformats.org/drawingml/2006/main" xmlns:r="http://schemas.openxmlformats.org/officeDocument/2006/relationships" xmlns:p188="http://schemas.microsoft.com/office/powerpoint/2018/8/main">
  <p188:cm id="{29FCBDBC-34D5-4124-A8C6-6ECBB2169734}" authorId="{95B33596-636E-5BE8-29FD-2F9644540DD9}" created="2025-12-01T10:04:27.227">
    <ac:deMkLst xmlns:ac="http://schemas.microsoft.com/office/drawing/2013/main/command">
      <pc:docMk xmlns:pc="http://schemas.microsoft.com/office/powerpoint/2013/main/command"/>
      <pc:sldMk xmlns:pc="http://schemas.microsoft.com/office/powerpoint/2013/main/command" cId="3933665151" sldId="258"/>
      <ac:spMk id="7" creationId="{5537F788-32A2-04A0-7AA4-CEA1261D5AFA}"/>
    </ac:deMkLst>
    <p188:pos x="1223683" y="4306214"/>
    <p188:txBody>
      <a:bodyPr/>
      <a:lstStyle/>
      <a:p>
        <a:r>
          <a:rPr lang="en-GB"/>
          <a:t>Confirm date</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9EDF0F-435C-4041-8D31-786891D93525}" type="datetimeFigureOut">
              <a:rPr lang="en-US" smtClean="0"/>
              <a:t>12/1/2025</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88C1BE-95EF-4E6A-9C52-7860E105AF91}" type="slidenum">
              <a:rPr lang="en-US" smtClean="0"/>
              <a:t>‹#›</a:t>
            </a:fld>
            <a:endParaRPr lang="en-US"/>
          </a:p>
        </p:txBody>
      </p:sp>
    </p:spTree>
    <p:extLst>
      <p:ext uri="{BB962C8B-B14F-4D97-AF65-F5344CB8AC3E}">
        <p14:creationId xmlns:p14="http://schemas.microsoft.com/office/powerpoint/2010/main" val="3517310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88C1BE-95EF-4E6A-9C52-7860E105AF91}" type="slidenum">
              <a:rPr lang="en-US" smtClean="0"/>
              <a:t>4</a:t>
            </a:fld>
            <a:endParaRPr lang="en-US"/>
          </a:p>
        </p:txBody>
      </p:sp>
    </p:spTree>
    <p:extLst>
      <p:ext uri="{BB962C8B-B14F-4D97-AF65-F5344CB8AC3E}">
        <p14:creationId xmlns:p14="http://schemas.microsoft.com/office/powerpoint/2010/main" val="2813395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en-GB"/>
              <a:t>Click to edit Master title style</a:t>
            </a:r>
            <a:endParaRPr lang="en-US"/>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4429086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6412378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en-GB"/>
              <a:t>Click to edit Master title style</a:t>
            </a:r>
            <a:endParaRPr lang="en-US"/>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26D1D109-CD88-C04B-8655-79B5F68FA588}"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42634842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519728" y="2846200"/>
            <a:ext cx="3212862"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3827085" y="2846200"/>
            <a:ext cx="3212862"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26D1D109-CD88-C04B-8655-79B5F68FA588}" type="datetimeFigureOut">
              <a:rPr lang="en-US" smtClean="0"/>
              <a:t>12/1/2025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684486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en-GB"/>
              <a:t>Click to edit Master title style</a:t>
            </a:r>
            <a:endParaRPr lang="en-US"/>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GB"/>
              <a:t>Click to edit Master text styles</a:t>
            </a:r>
          </a:p>
        </p:txBody>
      </p:sp>
      <p:sp>
        <p:nvSpPr>
          <p:cNvPr id="4" name="Content Placeholder 3"/>
          <p:cNvSpPr>
            <a:spLocks noGrp="1"/>
          </p:cNvSpPr>
          <p:nvPr>
            <p:ph sz="half" idx="2"/>
          </p:nvPr>
        </p:nvSpPr>
        <p:spPr>
          <a:xfrm>
            <a:off x="520713" y="3905482"/>
            <a:ext cx="3198096"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GB"/>
              <a:t>Click to edit Master text styles</a:t>
            </a:r>
          </a:p>
        </p:txBody>
      </p:sp>
      <p:sp>
        <p:nvSpPr>
          <p:cNvPr id="6" name="Content Placeholder 5"/>
          <p:cNvSpPr>
            <a:spLocks noGrp="1"/>
          </p:cNvSpPr>
          <p:nvPr>
            <p:ph sz="quarter" idx="4"/>
          </p:nvPr>
        </p:nvSpPr>
        <p:spPr>
          <a:xfrm>
            <a:off x="3827086" y="3905482"/>
            <a:ext cx="3213847"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26D1D109-CD88-C04B-8655-79B5F68FA588}" type="datetimeFigureOut">
              <a:rPr lang="en-US" smtClean="0"/>
              <a:t>12/1/2025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396924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26D1D109-CD88-C04B-8655-79B5F68FA588}" type="datetimeFigureOut">
              <a:rPr lang="en-US" smtClean="0"/>
              <a:t>12/1/2025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301516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D1D109-CD88-C04B-8655-79B5F68FA588}" type="datetimeFigureOut">
              <a:rPr lang="en-US" smtClean="0"/>
              <a:t>12/1/2025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560721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n-GB"/>
              <a:t>Click to edit Master title style</a:t>
            </a:r>
            <a:endParaRPr lang="en-US"/>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GB"/>
              <a:t>Click to edit Master text styles</a:t>
            </a:r>
          </a:p>
        </p:txBody>
      </p:sp>
      <p:sp>
        <p:nvSpPr>
          <p:cNvPr id="5" name="Date Placeholder 4"/>
          <p:cNvSpPr>
            <a:spLocks noGrp="1"/>
          </p:cNvSpPr>
          <p:nvPr>
            <p:ph type="dt" sz="half" idx="10"/>
          </p:nvPr>
        </p:nvSpPr>
        <p:spPr/>
        <p:txBody>
          <a:bodyPr/>
          <a:lstStyle/>
          <a:p>
            <a:fld id="{26D1D109-CD88-C04B-8655-79B5F68FA588}" type="datetimeFigureOut">
              <a:rPr lang="en-US" smtClean="0"/>
              <a:t>12/1/2025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8851167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n-GB"/>
              <a:t>Click to edit Master title style</a:t>
            </a:r>
            <a:endParaRPr lang="en-US"/>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en-GB"/>
              <a:t>Click icon to add picture</a:t>
            </a:r>
            <a:endParaRPr lang="en-US"/>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GB"/>
              <a:t>Click to edit Master text styles</a:t>
            </a:r>
          </a:p>
        </p:txBody>
      </p:sp>
      <p:sp>
        <p:nvSpPr>
          <p:cNvPr id="5" name="Date Placeholder 4"/>
          <p:cNvSpPr>
            <a:spLocks noGrp="1"/>
          </p:cNvSpPr>
          <p:nvPr>
            <p:ph type="dt" sz="half" idx="10"/>
          </p:nvPr>
        </p:nvSpPr>
        <p:spPr/>
        <p:txBody>
          <a:bodyPr/>
          <a:lstStyle/>
          <a:p>
            <a:fld id="{26D1D109-CD88-C04B-8655-79B5F68FA588}" type="datetimeFigureOut">
              <a:rPr lang="en-US" smtClean="0"/>
              <a:t>12/1/2025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163830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2026210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736633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26D1D109-CD88-C04B-8655-79B5F68FA588}" type="datetimeFigureOut">
              <a:rPr lang="en-US" smtClean="0"/>
              <a:t>12/1/2025</a:t>
            </a:fld>
            <a:endParaRPr 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F9278FDA-B84B-5546-8D53-7FB2D7BCE5E0}" type="slidenum">
              <a:rPr lang="en-US" smtClean="0"/>
              <a:t>‹#›</a:t>
            </a:fld>
            <a:endParaRPr lang="en-US"/>
          </a:p>
        </p:txBody>
      </p:sp>
    </p:spTree>
    <p:extLst>
      <p:ext uri="{BB962C8B-B14F-4D97-AF65-F5344CB8AC3E}">
        <p14:creationId xmlns:p14="http://schemas.microsoft.com/office/powerpoint/2010/main" val="32559142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microsoft.com/office/2018/10/relationships/comments" Target="../comments/modernComment_102_EA76F77F.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svg"/><Relationship Id="rId7"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5.svg"/><Relationship Id="rId7" Type="http://schemas.openxmlformats.org/officeDocument/2006/relationships/image" Target="../media/image19.svg"/><Relationship Id="rId2"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sv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22.png"/><Relationship Id="rId4" Type="http://schemas.openxmlformats.org/officeDocument/2006/relationships/image" Target="../media/image21.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3A698-E975-CEED-AB3E-3846C051953E}"/>
              </a:ext>
            </a:extLst>
          </p:cNvPr>
          <p:cNvSpPr>
            <a:spLocks noGrp="1"/>
          </p:cNvSpPr>
          <p:nvPr>
            <p:ph type="ctrTitle"/>
          </p:nvPr>
        </p:nvSpPr>
        <p:spPr>
          <a:xfrm>
            <a:off x="298034" y="486612"/>
            <a:ext cx="5847272" cy="361392"/>
          </a:xfrm>
        </p:spPr>
        <p:txBody>
          <a:bodyPr>
            <a:normAutofit/>
          </a:bodyPr>
          <a:lstStyle/>
          <a:p>
            <a:pPr algn="l"/>
            <a:r>
              <a:rPr lang="en-US" sz="14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Building safety resident engagement commitment</a:t>
            </a:r>
          </a:p>
        </p:txBody>
      </p:sp>
      <p:sp>
        <p:nvSpPr>
          <p:cNvPr id="3" name="Subtitle 2">
            <a:extLst>
              <a:ext uri="{FF2B5EF4-FFF2-40B4-BE49-F238E27FC236}">
                <a16:creationId xmlns:a16="http://schemas.microsoft.com/office/drawing/2014/main" id="{21550B9A-765C-E546-49D0-4AF75FC39745}"/>
              </a:ext>
            </a:extLst>
          </p:cNvPr>
          <p:cNvSpPr>
            <a:spLocks noGrp="1"/>
          </p:cNvSpPr>
          <p:nvPr>
            <p:ph type="subTitle" idx="1"/>
          </p:nvPr>
        </p:nvSpPr>
        <p:spPr>
          <a:xfrm>
            <a:off x="493455" y="1761992"/>
            <a:ext cx="6450923" cy="361392"/>
          </a:xfrm>
        </p:spPr>
        <p:txBody>
          <a:bodyPr>
            <a:normAutofit/>
          </a:bodyPr>
          <a:lstStyle/>
          <a:p>
            <a:pPr algn="l"/>
            <a:r>
              <a:rPr lang="en-US" sz="1600" b="1">
                <a:latin typeface="Calibri" panose="020F0502020204030204" pitchFamily="34" charset="0"/>
                <a:ea typeface="Calibri" panose="020F0502020204030204" pitchFamily="34" charset="0"/>
                <a:cs typeface="Calibri" panose="020F0502020204030204" pitchFamily="34" charset="0"/>
              </a:rPr>
              <a:t>What is the commitment?</a:t>
            </a:r>
          </a:p>
        </p:txBody>
      </p:sp>
      <p:sp>
        <p:nvSpPr>
          <p:cNvPr id="4" name="Title 1">
            <a:extLst>
              <a:ext uri="{FF2B5EF4-FFF2-40B4-BE49-F238E27FC236}">
                <a16:creationId xmlns:a16="http://schemas.microsoft.com/office/drawing/2014/main" id="{A81D5F08-8620-5AA7-29B9-B9F4598B7E79}"/>
              </a:ext>
            </a:extLst>
          </p:cNvPr>
          <p:cNvSpPr txBox="1">
            <a:spLocks/>
          </p:cNvSpPr>
          <p:nvPr/>
        </p:nvSpPr>
        <p:spPr>
          <a:xfrm>
            <a:off x="298034" y="919252"/>
            <a:ext cx="4243486" cy="534955"/>
          </a:xfrm>
          <a:prstGeom prst="rect">
            <a:avLst/>
          </a:prstGeom>
        </p:spPr>
        <p:txBody>
          <a:bodyPr vert="horz" lIns="91440" tIns="45720" rIns="91440" bIns="45720" rtlCol="0" anchor="b">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GB"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Brecon Court</a:t>
            </a:r>
            <a:endParaRPr lang="en-US"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5537F788-32A2-04A0-7AA4-CEA1261D5AFA}"/>
              </a:ext>
            </a:extLst>
          </p:cNvPr>
          <p:cNvSpPr txBox="1"/>
          <p:nvPr/>
        </p:nvSpPr>
        <p:spPr>
          <a:xfrm>
            <a:off x="370167" y="2046961"/>
            <a:ext cx="6836545" cy="5101397"/>
          </a:xfrm>
          <a:prstGeom prst="rect">
            <a:avLst/>
          </a:prstGeom>
          <a:noFill/>
          <a:ln>
            <a:solidFill>
              <a:schemeClr val="bg2">
                <a:lumMod val="90000"/>
              </a:schemeClr>
            </a:solidFill>
            <a:prstDash val="dash"/>
          </a:ln>
        </p:spPr>
        <p:txBody>
          <a:bodyPr wrap="square" lIns="91440" tIns="45720" rIns="91440" bIns="45720" rtlCol="0" anchor="t">
            <a:spAutoFit/>
          </a:bodyPr>
          <a:lstStyle/>
          <a:p>
            <a:pPr algn="just"/>
            <a:r>
              <a:rPr lang="en-GB" sz="1050" kern="100" dirty="0">
                <a:effectLst/>
                <a:latin typeface="Calibri" panose="020F0502020204030204" pitchFamily="34" charset="0"/>
                <a:ea typeface="Calibri" panose="020F0502020204030204" pitchFamily="34" charset="0"/>
                <a:cs typeface="Calibri" panose="020F0502020204030204" pitchFamily="34" charset="0"/>
              </a:rPr>
              <a:t>This engagement commitment sets out how we can work together to make decisions that affect the safety of your building. This could be about works being carried out or how your building is managed for example. </a:t>
            </a:r>
            <a:r>
              <a:rPr lang="en-GB" sz="1050" kern="100" dirty="0">
                <a:effectLst/>
                <a:latin typeface="Calibri"/>
                <a:ea typeface="Calibri" panose="020F0502020204030204" pitchFamily="34" charset="0"/>
                <a:cs typeface="Calibri"/>
              </a:rPr>
              <a:t>Your Building Safety Manager Amar has put this together based on responses from surveys, drop ins and door knocking over recent weeks. If responses were low, we might use responses from other similar buildings to help us, </a:t>
            </a:r>
            <a:r>
              <a:rPr lang="en-GB" sz="1050" kern="100" dirty="0">
                <a:effectLst/>
                <a:latin typeface="Calibri" panose="020F0502020204030204" pitchFamily="34" charset="0"/>
                <a:ea typeface="Calibri" panose="020F0502020204030204" pitchFamily="34" charset="0"/>
                <a:cs typeface="Calibri" panose="020F0502020204030204" pitchFamily="34" charset="0"/>
              </a:rPr>
              <a:t>as well as Notting Hill Genesis’ own processes.</a:t>
            </a:r>
            <a:endParaRPr lang="en-GB" sz="1050" b="1" kern="100" dirty="0">
              <a:latin typeface="Calibri" panose="020F0502020204030204" pitchFamily="34" charset="0"/>
              <a:ea typeface="Calibri" panose="020F0502020204030204" pitchFamily="34" charset="0"/>
              <a:cs typeface="Calibri" panose="020F0502020204030204" pitchFamily="34" charset="0"/>
            </a:endParaRPr>
          </a:p>
          <a:p>
            <a:pPr algn="just"/>
            <a:endParaRPr lang="en-GB" sz="1050" b="1" kern="100" dirty="0">
              <a:latin typeface="Calibri" panose="020F0502020204030204" pitchFamily="34" charset="0"/>
              <a:ea typeface="Calibri" panose="020F0502020204030204" pitchFamily="34" charset="0"/>
              <a:cs typeface="Calibri" panose="020F0502020204030204" pitchFamily="34" charset="0"/>
            </a:endParaRPr>
          </a:p>
          <a:p>
            <a:pPr algn="just"/>
            <a:r>
              <a:rPr lang="en-GB" sz="1050" b="1" kern="100" dirty="0">
                <a:effectLst/>
                <a:latin typeface="Calibri" panose="020F0502020204030204" pitchFamily="34" charset="0"/>
                <a:ea typeface="Calibri" panose="020F0502020204030204" pitchFamily="34" charset="0"/>
                <a:cs typeface="Calibri" panose="020F0502020204030204" pitchFamily="34" charset="0"/>
              </a:rPr>
              <a:t>Methodology</a:t>
            </a:r>
          </a:p>
          <a:p>
            <a:pPr algn="just"/>
            <a:r>
              <a:rPr lang="en-GB" sz="1050" kern="100" dirty="0">
                <a:effectLst/>
                <a:latin typeface="Calibri"/>
                <a:ea typeface="Calibri"/>
                <a:cs typeface="Calibri"/>
              </a:rPr>
              <a:t>As your BSM, I aim to work with you to keep your building safe. To do this I visited your block to carry out an inspection on the </a:t>
            </a:r>
            <a:r>
              <a:rPr lang="en-GB" sz="1050" kern="100" dirty="0">
                <a:latin typeface="Calibri"/>
                <a:ea typeface="Calibri"/>
                <a:cs typeface="Calibri"/>
              </a:rPr>
              <a:t>17</a:t>
            </a:r>
            <a:r>
              <a:rPr lang="en-GB" sz="1050" kern="100" baseline="30000" dirty="0">
                <a:effectLst/>
                <a:latin typeface="Calibri"/>
                <a:ea typeface="Calibri"/>
                <a:cs typeface="Calibri"/>
              </a:rPr>
              <a:t>th</a:t>
            </a:r>
            <a:r>
              <a:rPr lang="en-GB" sz="1050" kern="100" dirty="0">
                <a:effectLst/>
                <a:latin typeface="Calibri"/>
                <a:ea typeface="Calibri"/>
                <a:cs typeface="Calibri"/>
              </a:rPr>
              <a:t> November 2025. I knocked a few resident doors to check what you know about fire safety in your home and was able to speak to </a:t>
            </a:r>
            <a:r>
              <a:rPr lang="en-GB" sz="1050" kern="100" dirty="0">
                <a:latin typeface="Calibri"/>
                <a:ea typeface="Calibri"/>
                <a:cs typeface="Calibri"/>
              </a:rPr>
              <a:t>some </a:t>
            </a:r>
            <a:r>
              <a:rPr lang="en-GB" sz="1050" kern="100" dirty="0">
                <a:effectLst/>
                <a:latin typeface="Calibri"/>
                <a:ea typeface="Calibri"/>
                <a:cs typeface="Calibri"/>
              </a:rPr>
              <a:t>residents whilst inspecting the building. The feedback I received was that residents did feel safe overall in their homes</a:t>
            </a:r>
            <a:r>
              <a:rPr lang="en-GB" sz="1050" kern="100" dirty="0">
                <a:latin typeface="Calibri"/>
                <a:ea typeface="Calibri"/>
                <a:cs typeface="Calibri"/>
              </a:rPr>
              <a:t>.</a:t>
            </a:r>
          </a:p>
          <a:p>
            <a:pPr algn="just"/>
            <a:endParaRPr lang="en-GB" sz="1050" kern="100" dirty="0">
              <a:latin typeface="Calibri" panose="020F0502020204030204" pitchFamily="34" charset="0"/>
              <a:ea typeface="Calibri" panose="020F0502020204030204" pitchFamily="34" charset="0"/>
              <a:cs typeface="Calibri" panose="020F0502020204030204" pitchFamily="34" charset="0"/>
            </a:endParaRPr>
          </a:p>
          <a:p>
            <a:pPr algn="just"/>
            <a:r>
              <a:rPr lang="en-GB" sz="1050" kern="100" dirty="0">
                <a:effectLst/>
                <a:latin typeface="Calibri" panose="020F0502020204030204" pitchFamily="34" charset="0"/>
                <a:ea typeface="Calibri" panose="020F0502020204030204" pitchFamily="34" charset="0"/>
                <a:cs typeface="Calibri" panose="020F0502020204030204" pitchFamily="34" charset="0"/>
              </a:rPr>
              <a:t>During the inspection I found no major issues and the minor issue identified have been raised with your Estate Management Team.</a:t>
            </a:r>
          </a:p>
          <a:p>
            <a:pPr algn="just"/>
            <a:endParaRPr lang="en-GB" sz="1050" kern="100"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algn="just"/>
            <a:r>
              <a:rPr lang="en-GB" sz="1050" kern="100" dirty="0">
                <a:effectLst/>
                <a:latin typeface="Calibri"/>
                <a:ea typeface="Calibri"/>
                <a:cs typeface="Calibri"/>
              </a:rPr>
              <a:t>I sent a building safety survey to understand your information needs, vulnerabilities and awareness of building safety in </a:t>
            </a:r>
            <a:r>
              <a:rPr lang="en-GB" sz="1050" kern="100" dirty="0">
                <a:latin typeface="Calibri"/>
                <a:ea typeface="Calibri"/>
                <a:cs typeface="Calibri"/>
              </a:rPr>
              <a:t>November</a:t>
            </a:r>
            <a:r>
              <a:rPr lang="en-GB" sz="1050" kern="100" dirty="0">
                <a:effectLst/>
                <a:latin typeface="Calibri"/>
                <a:ea typeface="Calibri"/>
                <a:cs typeface="Calibri"/>
              </a:rPr>
              <a:t> 2025 by email. Thi</a:t>
            </a:r>
            <a:r>
              <a:rPr lang="en-GB" sz="1050" kern="100" dirty="0">
                <a:latin typeface="Calibri"/>
                <a:ea typeface="Calibri"/>
                <a:cs typeface="Calibri"/>
              </a:rPr>
              <a:t>s was </a:t>
            </a:r>
            <a:r>
              <a:rPr lang="en-GB" sz="1050" kern="100" dirty="0">
                <a:effectLst/>
                <a:latin typeface="Calibri"/>
                <a:ea typeface="Calibri"/>
                <a:cs typeface="Calibri"/>
              </a:rPr>
              <a:t>to understand how we can work together to keep your building safe but did n</a:t>
            </a:r>
            <a:r>
              <a:rPr lang="en-GB" sz="1050" kern="100" dirty="0">
                <a:latin typeface="Calibri"/>
                <a:ea typeface="Calibri"/>
                <a:cs typeface="Calibri"/>
              </a:rPr>
              <a:t>ot get any responses.</a:t>
            </a:r>
          </a:p>
          <a:p>
            <a:pPr algn="just"/>
            <a:endParaRPr lang="en-GB" sz="1050" kern="100" dirty="0">
              <a:latin typeface="Calibri" panose="020F0502020204030204" pitchFamily="34" charset="0"/>
              <a:ea typeface="Calibri" panose="020F0502020204030204" pitchFamily="34" charset="0"/>
              <a:cs typeface="Calibri" panose="020F0502020204030204" pitchFamily="34" charset="0"/>
            </a:endParaRPr>
          </a:p>
          <a:p>
            <a:pPr algn="just"/>
            <a:r>
              <a:rPr lang="en-GB" sz="1050" kern="100" dirty="0">
                <a:effectLst/>
                <a:latin typeface="Calibri" panose="020F0502020204030204" pitchFamily="34" charset="0"/>
                <a:ea typeface="Calibri" panose="020F0502020204030204" pitchFamily="34" charset="0"/>
                <a:cs typeface="Calibri" panose="020F0502020204030204" pitchFamily="34" charset="0"/>
              </a:rPr>
              <a:t>Please do reach out to me any point should you like to raise any building safety concerns for your building, discuss any vulnerability or would like any relevant safety information.  </a:t>
            </a:r>
          </a:p>
          <a:p>
            <a:pPr algn="just"/>
            <a:endParaRPr lang="en-GB" sz="1050" kern="100" dirty="0">
              <a:latin typeface="Calibri" panose="020F0502020204030204" pitchFamily="34" charset="0"/>
              <a:ea typeface="Calibri" panose="020F0502020204030204" pitchFamily="34" charset="0"/>
              <a:cs typeface="Calibri" panose="020F0502020204030204" pitchFamily="34" charset="0"/>
            </a:endParaRPr>
          </a:p>
          <a:p>
            <a:pPr algn="just"/>
            <a:r>
              <a:rPr lang="en-GB" sz="1050" kern="100" dirty="0">
                <a:effectLst/>
                <a:latin typeface="Calibri" panose="020F0502020204030204" pitchFamily="34" charset="0"/>
                <a:ea typeface="Calibri" panose="020F0502020204030204" pitchFamily="34" charset="0"/>
                <a:cs typeface="Calibri" panose="020F0502020204030204" pitchFamily="34" charset="0"/>
              </a:rPr>
              <a:t>I also informed you that your building had been registered with the Building Safety Regulator (BSR) and provided you with the registration number and the BSR’s contact number for any concerns that you might want to bring to their attention.</a:t>
            </a:r>
            <a:r>
              <a:rPr lang="en-GB" sz="1050" kern="100" dirty="0">
                <a:latin typeface="Calibri" panose="020F0502020204030204" pitchFamily="34" charset="0"/>
                <a:ea typeface="Calibri" panose="020F0502020204030204" pitchFamily="34" charset="0"/>
                <a:cs typeface="Calibri" panose="020F0502020204030204" pitchFamily="34" charset="0"/>
              </a:rPr>
              <a:t> </a:t>
            </a:r>
            <a:endParaRPr lang="en-GB" sz="1050" kern="100" dirty="0">
              <a:effectLst/>
              <a:latin typeface="Calibri" panose="020F0502020204030204" pitchFamily="34" charset="0"/>
              <a:ea typeface="Calibri" panose="020F0502020204030204" pitchFamily="34" charset="0"/>
              <a:cs typeface="Calibri" panose="020F0502020204030204" pitchFamily="34" charset="0"/>
            </a:endParaRPr>
          </a:p>
          <a:p>
            <a:pPr algn="just"/>
            <a:endParaRPr lang="en-GB" sz="1050" kern="100" dirty="0">
              <a:latin typeface="Calibri" panose="020F0502020204030204" pitchFamily="34" charset="0"/>
              <a:ea typeface="Calibri" panose="020F0502020204030204" pitchFamily="34" charset="0"/>
              <a:cs typeface="Calibri" panose="020F0502020204030204" pitchFamily="34" charset="0"/>
            </a:endParaRPr>
          </a:p>
          <a:p>
            <a:pPr algn="just"/>
            <a:r>
              <a:rPr lang="en-GB" sz="1050" kern="100" dirty="0">
                <a:latin typeface="Calibri"/>
                <a:ea typeface="Calibri"/>
                <a:cs typeface="Calibri"/>
              </a:rPr>
              <a:t>In the email,</a:t>
            </a:r>
            <a:r>
              <a:rPr lang="en-GB" sz="1050" kern="100" dirty="0">
                <a:effectLst/>
                <a:latin typeface="Calibri"/>
                <a:ea typeface="Calibri"/>
                <a:cs typeface="Calibri"/>
              </a:rPr>
              <a:t> I also </a:t>
            </a:r>
            <a:r>
              <a:rPr lang="en-GB" sz="1050" kern="100" dirty="0">
                <a:latin typeface="Calibri"/>
                <a:ea typeface="Calibri"/>
                <a:cs typeface="Calibri"/>
              </a:rPr>
              <a:t>sent </a:t>
            </a:r>
            <a:r>
              <a:rPr lang="en-GB" sz="1050" kern="100" dirty="0">
                <a:effectLst/>
                <a:latin typeface="Calibri"/>
                <a:ea typeface="Calibri"/>
                <a:cs typeface="Calibri"/>
              </a:rPr>
              <a:t>you a letter to inform you about the </a:t>
            </a:r>
            <a:r>
              <a:rPr lang="en-GB" sz="1050" kern="100" dirty="0">
                <a:latin typeface="Calibri"/>
                <a:ea typeface="Calibri"/>
                <a:cs typeface="Calibri"/>
              </a:rPr>
              <a:t>evacuation strategy</a:t>
            </a:r>
            <a:r>
              <a:rPr lang="en-GB" sz="1050" kern="100" dirty="0">
                <a:effectLst/>
                <a:latin typeface="Calibri"/>
                <a:ea typeface="Calibri"/>
                <a:cs typeface="Calibri"/>
              </a:rPr>
              <a:t> for your building and the importance of fire doors</a:t>
            </a:r>
            <a:r>
              <a:rPr lang="en-GB" sz="1050" kern="100" dirty="0">
                <a:latin typeface="Calibri"/>
                <a:ea typeface="Calibri"/>
                <a:cs typeface="Calibri"/>
              </a:rPr>
              <a:t>, </a:t>
            </a:r>
            <a:r>
              <a:rPr lang="en-GB" sz="1050" kern="100" dirty="0">
                <a:effectLst/>
                <a:latin typeface="Calibri"/>
                <a:ea typeface="Calibri"/>
                <a:cs typeface="Calibri"/>
              </a:rPr>
              <a:t>your responsibilities and those of NHG in keeping your building</a:t>
            </a:r>
            <a:r>
              <a:rPr lang="en-GB" sz="1050" kern="100" dirty="0">
                <a:latin typeface="Calibri"/>
                <a:ea typeface="Calibri"/>
                <a:cs typeface="Calibri"/>
              </a:rPr>
              <a:t> safe</a:t>
            </a:r>
            <a:r>
              <a:rPr lang="en-GB" sz="1050" kern="100" dirty="0">
                <a:effectLst/>
                <a:latin typeface="Calibri"/>
                <a:ea typeface="Calibri"/>
                <a:cs typeface="Calibri"/>
              </a:rPr>
              <a:t>. You were invited to attend a drop-in surgery on the </a:t>
            </a:r>
            <a:r>
              <a:rPr lang="en-GB" sz="1050" kern="100" dirty="0">
                <a:highlight>
                  <a:srgbClr val="FFFF00"/>
                </a:highlight>
                <a:latin typeface="Calibri"/>
                <a:ea typeface="Calibri"/>
                <a:cs typeface="Calibri"/>
              </a:rPr>
              <a:t>TBC</a:t>
            </a:r>
            <a:r>
              <a:rPr lang="en-GB" sz="1050" kern="100" dirty="0">
                <a:effectLst/>
                <a:latin typeface="Calibri"/>
                <a:ea typeface="Calibri"/>
                <a:cs typeface="Calibri"/>
              </a:rPr>
              <a:t> of December 2025 to further get your views and opinions and answer any queries or  provide clarification.</a:t>
            </a:r>
          </a:p>
          <a:p>
            <a:pPr algn="just"/>
            <a:endParaRPr lang="en-GB" sz="1050" kern="100" dirty="0">
              <a:latin typeface="Calibri"/>
              <a:ea typeface="Calibri"/>
              <a:cs typeface="Calibri"/>
            </a:endParaRPr>
          </a:p>
          <a:p>
            <a:pPr algn="just"/>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This commitment</a:t>
            </a: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has been made in </a:t>
            </a:r>
            <a:r>
              <a:rPr lang="en-GB" sz="1050" b="1" kern="100" dirty="0">
                <a:solidFill>
                  <a:srgbClr val="000000"/>
                </a:solidFill>
                <a:latin typeface="Calibri" panose="020F0502020204030204" pitchFamily="34" charset="0"/>
                <a:ea typeface="Calibri" panose="020F0502020204030204" pitchFamily="34" charset="0"/>
                <a:cs typeface="Calibri" panose="020F0502020204030204" pitchFamily="34" charset="0"/>
              </a:rPr>
              <a:t>December</a:t>
            </a:r>
            <a:r>
              <a:rPr lang="en-GB" sz="1050" b="1"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2025 </a:t>
            </a: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and will be reviewed in </a:t>
            </a:r>
            <a:r>
              <a:rPr lang="en-GB" sz="1050" b="1"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December</a:t>
            </a: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GB" sz="1050" b="1"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2027</a:t>
            </a: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or earlier if you tell us </a:t>
            </a: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we need to.</a:t>
            </a:r>
            <a:endParaRPr lang="en-US" sz="1050" dirty="0">
              <a:latin typeface="Calibri" panose="020F0502020204030204" pitchFamily="34" charset="0"/>
              <a:ea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4F941EB2-510E-D50B-DDB4-6D3BBD4C9B42}"/>
              </a:ext>
            </a:extLst>
          </p:cNvPr>
          <p:cNvSpPr/>
          <p:nvPr/>
        </p:nvSpPr>
        <p:spPr>
          <a:xfrm>
            <a:off x="21259" y="1666653"/>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5" name="Graphic 4" descr="Address Book outline">
            <a:extLst>
              <a:ext uri="{FF2B5EF4-FFF2-40B4-BE49-F238E27FC236}">
                <a16:creationId xmlns:a16="http://schemas.microsoft.com/office/drawing/2014/main" id="{3A0EC41D-90E9-582C-08CE-792FCE76FBB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9800" y="1645176"/>
            <a:ext cx="443655" cy="455889"/>
          </a:xfrm>
          <a:prstGeom prst="rect">
            <a:avLst/>
          </a:prstGeom>
        </p:spPr>
      </p:pic>
      <p:sp>
        <p:nvSpPr>
          <p:cNvPr id="27" name="Subtitle 2">
            <a:extLst>
              <a:ext uri="{FF2B5EF4-FFF2-40B4-BE49-F238E27FC236}">
                <a16:creationId xmlns:a16="http://schemas.microsoft.com/office/drawing/2014/main" id="{B06BEF86-91ED-1556-47AE-A9839BC965B5}"/>
              </a:ext>
            </a:extLst>
          </p:cNvPr>
          <p:cNvSpPr txBox="1">
            <a:spLocks/>
          </p:cNvSpPr>
          <p:nvPr/>
        </p:nvSpPr>
        <p:spPr>
          <a:xfrm>
            <a:off x="368060" y="7376878"/>
            <a:ext cx="6809723" cy="395485"/>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dirty="0">
                <a:latin typeface="Calibri" panose="020F0502020204030204" pitchFamily="34" charset="0"/>
                <a:ea typeface="Calibri" panose="020F0502020204030204" pitchFamily="34" charset="0"/>
                <a:cs typeface="Calibri" panose="020F0502020204030204" pitchFamily="34" charset="0"/>
              </a:rPr>
              <a:t>How we will share information with you and ask for your opinion </a:t>
            </a:r>
          </a:p>
        </p:txBody>
      </p:sp>
      <p:sp>
        <p:nvSpPr>
          <p:cNvPr id="28" name="TextBox 27">
            <a:extLst>
              <a:ext uri="{FF2B5EF4-FFF2-40B4-BE49-F238E27FC236}">
                <a16:creationId xmlns:a16="http://schemas.microsoft.com/office/drawing/2014/main" id="{A836E502-9021-DBF1-A7A1-9E858AC49FB8}"/>
              </a:ext>
            </a:extLst>
          </p:cNvPr>
          <p:cNvSpPr txBox="1"/>
          <p:nvPr/>
        </p:nvSpPr>
        <p:spPr>
          <a:xfrm>
            <a:off x="381892" y="7711725"/>
            <a:ext cx="7078918" cy="2543842"/>
          </a:xfrm>
          <a:prstGeom prst="rect">
            <a:avLst/>
          </a:prstGeom>
          <a:noFill/>
          <a:ln>
            <a:solidFill>
              <a:schemeClr val="bg2">
                <a:lumMod val="90000"/>
              </a:schemeClr>
            </a:solidFill>
            <a:prstDash val="dash"/>
          </a:ln>
        </p:spPr>
        <p:txBody>
          <a:bodyPr wrap="square" lIns="91440" tIns="45720" rIns="91440" bIns="45720" numCol="2" rtlCol="0" anchor="t">
            <a:spAutoFit/>
          </a:bodyPr>
          <a:lstStyle/>
          <a:p>
            <a:pPr>
              <a:lnSpc>
                <a:spcPct val="107000"/>
              </a:lnSpc>
              <a:spcAft>
                <a:spcPts val="800"/>
              </a:spcAft>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To cater for the diverse needs of our residents, we </a:t>
            </a:r>
            <a:r>
              <a:rPr lang="en-GB" sz="1100" kern="100" dirty="0">
                <a:solidFill>
                  <a:srgbClr val="000000"/>
                </a:solidFill>
                <a:latin typeface="Calibri" panose="020F0502020204030204" pitchFamily="34" charset="0"/>
                <a:ea typeface="Calibri" panose="020F0502020204030204" pitchFamily="34" charset="0"/>
                <a:cs typeface="Calibri" panose="020F0502020204030204" pitchFamily="34" charset="0"/>
              </a:rPr>
              <a:t>can </a:t>
            </a: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communicate in a broad range of ways.  We aim to provide this information in different formats that can be understood by all residents including those that have a physical or visual impairment, have other disabilities or who speak another language:   </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sign up</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New resident home visit</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On our website</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During building inspections</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Face to face appointments</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pop up sessions</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By introductory &amp; animation videos</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Symbol" panose="05050102010706020507" pitchFamily="18" charset="2"/>
              <a:buChar char=""/>
            </a:pPr>
            <a:endPar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Local newsletters</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Via email</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Via postal or hand delivered letter</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Via text</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spcAft>
                <a:spcPts val="800"/>
              </a:spcAft>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Fire Action Notices</a:t>
            </a:r>
          </a:p>
          <a:p>
            <a:pPr marL="342900" lvl="0" indent="-342900">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On local notice boards</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local surgeries</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spcAft>
                <a:spcPts val="800"/>
              </a:spcAft>
              <a:buFont typeface="Symbol" panose="05050102010706020507" pitchFamily="18" charset="2"/>
              <a:buChar char=""/>
            </a:pP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29" name="Rectangle 28">
            <a:extLst>
              <a:ext uri="{FF2B5EF4-FFF2-40B4-BE49-F238E27FC236}">
                <a16:creationId xmlns:a16="http://schemas.microsoft.com/office/drawing/2014/main" id="{FBD9433A-B1E3-290C-4C3D-8B6634E95FCA}"/>
              </a:ext>
            </a:extLst>
          </p:cNvPr>
          <p:cNvSpPr/>
          <p:nvPr/>
        </p:nvSpPr>
        <p:spPr>
          <a:xfrm>
            <a:off x="-7902" y="7340863"/>
            <a:ext cx="389794" cy="431500"/>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30" name="Graphic 29" descr="Megaphone with solid fill">
            <a:extLst>
              <a:ext uri="{FF2B5EF4-FFF2-40B4-BE49-F238E27FC236}">
                <a16:creationId xmlns:a16="http://schemas.microsoft.com/office/drawing/2014/main" id="{47C0EA2D-7178-10EA-5EBC-CCEF053E7641}"/>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21259" y="7758667"/>
            <a:ext cx="420715" cy="420715"/>
          </a:xfrm>
          <a:prstGeom prst="rect">
            <a:avLst/>
          </a:prstGeom>
        </p:spPr>
      </p:pic>
      <p:pic>
        <p:nvPicPr>
          <p:cNvPr id="9" name="Picture 8">
            <a:extLst>
              <a:ext uri="{FF2B5EF4-FFF2-40B4-BE49-F238E27FC236}">
                <a16:creationId xmlns:a16="http://schemas.microsoft.com/office/drawing/2014/main" id="{4F9C9876-01CB-0F72-94BA-C81190BBF4C3}"/>
              </a:ext>
            </a:extLst>
          </p:cNvPr>
          <p:cNvPicPr>
            <a:picLocks noChangeAspect="1"/>
          </p:cNvPicPr>
          <p:nvPr/>
        </p:nvPicPr>
        <p:blipFill>
          <a:blip r:embed="rId7"/>
          <a:srcRect/>
          <a:stretch/>
        </p:blipFill>
        <p:spPr>
          <a:xfrm>
            <a:off x="4541520" y="126342"/>
            <a:ext cx="2665192" cy="1538300"/>
          </a:xfrm>
          <a:prstGeom prst="rect">
            <a:avLst/>
          </a:prstGeom>
        </p:spPr>
      </p:pic>
    </p:spTree>
    <p:extLst>
      <p:ext uri="{BB962C8B-B14F-4D97-AF65-F5344CB8AC3E}">
        <p14:creationId xmlns:p14="http://schemas.microsoft.com/office/powerpoint/2010/main" val="3933665151"/>
      </p:ext>
    </p:extLst>
  </p:cSld>
  <p:clrMapOvr>
    <a:masterClrMapping/>
  </p:clrMapOvr>
  <p:extLst>
    <p:ext uri="{6950BFC3-D8DA-4A85-94F7-54DA5524770B}">
      <p188:commentRel xmlns:p188="http://schemas.microsoft.com/office/powerpoint/2018/8/main" r:id="rId2"/>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E5F30-CB84-7E4A-02EE-BCAF99C9EC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7B3BBF-DE73-DF03-A579-1E364ACED3FF}"/>
              </a:ext>
            </a:extLst>
          </p:cNvPr>
          <p:cNvSpPr>
            <a:spLocks noGrp="1"/>
          </p:cNvSpPr>
          <p:nvPr>
            <p:ph type="ctrTitle"/>
          </p:nvPr>
        </p:nvSpPr>
        <p:spPr>
          <a:xfrm>
            <a:off x="298034" y="385880"/>
            <a:ext cx="5847272" cy="361392"/>
          </a:xfrm>
        </p:spPr>
        <p:txBody>
          <a:bodyPr>
            <a:normAutofit/>
          </a:bodyPr>
          <a:lstStyle/>
          <a:p>
            <a:pPr algn="just"/>
            <a:r>
              <a:rPr lang="en-US" sz="14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Building safety resident engagement commitment</a:t>
            </a:r>
          </a:p>
        </p:txBody>
      </p:sp>
      <p:sp>
        <p:nvSpPr>
          <p:cNvPr id="4" name="Title 1">
            <a:extLst>
              <a:ext uri="{FF2B5EF4-FFF2-40B4-BE49-F238E27FC236}">
                <a16:creationId xmlns:a16="http://schemas.microsoft.com/office/drawing/2014/main" id="{3B98A1C4-62F4-3B04-13BE-78B945B6EEC8}"/>
              </a:ext>
            </a:extLst>
          </p:cNvPr>
          <p:cNvSpPr txBox="1">
            <a:spLocks/>
          </p:cNvSpPr>
          <p:nvPr/>
        </p:nvSpPr>
        <p:spPr>
          <a:xfrm>
            <a:off x="298034" y="818520"/>
            <a:ext cx="4243486" cy="534955"/>
          </a:xfrm>
          <a:prstGeom prst="rect">
            <a:avLst/>
          </a:prstGeom>
        </p:spPr>
        <p:txBody>
          <a:bodyPr vert="horz" lIns="91440" tIns="45720" rIns="91440" bIns="45720" rtlCol="0" anchor="b">
            <a:normAutofit fontScale="92500" lnSpcReduction="20000"/>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just"/>
            <a:endParaRPr lang="en-US" sz="40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 name="Subtitle 2">
            <a:extLst>
              <a:ext uri="{FF2B5EF4-FFF2-40B4-BE49-F238E27FC236}">
                <a16:creationId xmlns:a16="http://schemas.microsoft.com/office/drawing/2014/main" id="{05DABAFC-4100-FD45-B784-2ACEEE92C680}"/>
              </a:ext>
            </a:extLst>
          </p:cNvPr>
          <p:cNvSpPr txBox="1">
            <a:spLocks/>
          </p:cNvSpPr>
          <p:nvPr/>
        </p:nvSpPr>
        <p:spPr>
          <a:xfrm>
            <a:off x="538533" y="1834521"/>
            <a:ext cx="6450923" cy="361391"/>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just"/>
            <a:r>
              <a:rPr lang="en-US" sz="1600" b="1" dirty="0">
                <a:latin typeface="Calibri" panose="020F0502020204030204" pitchFamily="34" charset="0"/>
                <a:ea typeface="Calibri" panose="020F0502020204030204" pitchFamily="34" charset="0"/>
                <a:cs typeface="Calibri" panose="020F0502020204030204" pitchFamily="34" charset="0"/>
              </a:rPr>
              <a:t>Information we will provide you with about building safety decisions</a:t>
            </a:r>
          </a:p>
        </p:txBody>
      </p:sp>
      <p:sp>
        <p:nvSpPr>
          <p:cNvPr id="9" name="Rectangle 8">
            <a:extLst>
              <a:ext uri="{FF2B5EF4-FFF2-40B4-BE49-F238E27FC236}">
                <a16:creationId xmlns:a16="http://schemas.microsoft.com/office/drawing/2014/main" id="{A3912AB5-D465-FB5B-2117-3C73DF2609CB}"/>
              </a:ext>
            </a:extLst>
          </p:cNvPr>
          <p:cNvSpPr/>
          <p:nvPr/>
        </p:nvSpPr>
        <p:spPr>
          <a:xfrm>
            <a:off x="49800" y="1775196"/>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14" name="Graphic 13" descr="Cheers with solid fill">
            <a:extLst>
              <a:ext uri="{FF2B5EF4-FFF2-40B4-BE49-F238E27FC236}">
                <a16:creationId xmlns:a16="http://schemas.microsoft.com/office/drawing/2014/main" id="{CC29547E-6D86-FC48-E639-61FC0B28A37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6469" y="1775196"/>
            <a:ext cx="420717" cy="420717"/>
          </a:xfrm>
          <a:prstGeom prst="rect">
            <a:avLst/>
          </a:prstGeom>
        </p:spPr>
      </p:pic>
      <p:sp>
        <p:nvSpPr>
          <p:cNvPr id="15" name="TextBox 14">
            <a:extLst>
              <a:ext uri="{FF2B5EF4-FFF2-40B4-BE49-F238E27FC236}">
                <a16:creationId xmlns:a16="http://schemas.microsoft.com/office/drawing/2014/main" id="{7F64C16A-63E4-0C1C-E0EE-E54E47A00060}"/>
              </a:ext>
            </a:extLst>
          </p:cNvPr>
          <p:cNvSpPr txBox="1"/>
          <p:nvPr/>
        </p:nvSpPr>
        <p:spPr>
          <a:xfrm>
            <a:off x="577207" y="2056139"/>
            <a:ext cx="6516000" cy="776110"/>
          </a:xfrm>
          <a:prstGeom prst="rect">
            <a:avLst/>
          </a:prstGeom>
          <a:noFill/>
          <a:ln>
            <a:solidFill>
              <a:schemeClr val="bg2">
                <a:lumMod val="90000"/>
              </a:schemeClr>
            </a:solidFill>
            <a:prstDash val="dash"/>
          </a:ln>
        </p:spPr>
        <p:txBody>
          <a:bodyPr wrap="square" numCol="1" rtlCol="0">
            <a:spAutoFit/>
          </a:bodyPr>
          <a:lstStyle/>
          <a:p>
            <a:pPr algn="just">
              <a:lnSpc>
                <a:spcPct val="107000"/>
              </a:lnSpc>
              <a:spcAft>
                <a:spcPts val="800"/>
              </a:spcAft>
            </a:pPr>
            <a:r>
              <a:rPr lang="en-GB" sz="1050" kern="100" dirty="0">
                <a:effectLst/>
                <a:latin typeface="Calibri" panose="020F0502020204030204" pitchFamily="34" charset="0"/>
                <a:ea typeface="Calibri" panose="020F0502020204030204" pitchFamily="34" charset="0"/>
                <a:cs typeface="Calibri" panose="020F0502020204030204" pitchFamily="34" charset="0"/>
              </a:rPr>
              <a:t>When we need to make decisions about building safety matters, we will make sure to provide you with information to help you understand and influence these decisions. For example: a summary of the technical advice we have received, advice we have received about how to reduce risk, timescales for completion of work, any cost implications for you, and details of who you can get in touch with to ask for more information. </a:t>
            </a:r>
          </a:p>
        </p:txBody>
      </p:sp>
      <p:sp>
        <p:nvSpPr>
          <p:cNvPr id="17" name="TextBox 16">
            <a:extLst>
              <a:ext uri="{FF2B5EF4-FFF2-40B4-BE49-F238E27FC236}">
                <a16:creationId xmlns:a16="http://schemas.microsoft.com/office/drawing/2014/main" id="{B25E3693-E326-901F-1950-98EE48355C13}"/>
              </a:ext>
            </a:extLst>
          </p:cNvPr>
          <p:cNvSpPr txBox="1"/>
          <p:nvPr/>
        </p:nvSpPr>
        <p:spPr>
          <a:xfrm>
            <a:off x="604244" y="3563021"/>
            <a:ext cx="6488963" cy="1640449"/>
          </a:xfrm>
          <a:prstGeom prst="rect">
            <a:avLst/>
          </a:prstGeom>
          <a:noFill/>
          <a:ln>
            <a:solidFill>
              <a:schemeClr val="bg2">
                <a:lumMod val="90000"/>
              </a:schemeClr>
            </a:solidFill>
            <a:prstDash val="dash"/>
          </a:ln>
        </p:spPr>
        <p:txBody>
          <a:bodyPr wrap="square" numCol="2" rtlCol="0">
            <a:spAutoFit/>
          </a:bodyPr>
          <a:lstStyle/>
          <a:p>
            <a:pPr marL="342900" lvl="0" indent="-342900" algn="just">
              <a:lnSpc>
                <a:spcPct val="107000"/>
              </a:lnSpc>
              <a:buFont typeface="Symbol" panose="05050102010706020507" pitchFamily="18" charset="2"/>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Action to take in the event of fire or structural emergency</a:t>
            </a:r>
            <a:endParaRPr lang="en-GB" sz="105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07000"/>
              </a:lnSpc>
              <a:buFont typeface="Symbol" panose="05050102010706020507" pitchFamily="18" charset="2"/>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General information to understand legislation impacting your home including the Building Safety Act and the Fire Safety England Regs</a:t>
            </a:r>
            <a:endParaRPr lang="en-GB" sz="105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07000"/>
              </a:lnSpc>
              <a:buFont typeface="Symbol" panose="05050102010706020507" pitchFamily="18" charset="2"/>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Resident and landlord responsibilities</a:t>
            </a:r>
          </a:p>
          <a:p>
            <a:pPr marL="800100" lvl="1" indent="-342900" algn="just">
              <a:lnSpc>
                <a:spcPct val="107000"/>
              </a:lnSpc>
              <a:buFont typeface="Symbol" panose="05050102010706020507" pitchFamily="18" charset="2"/>
              <a:buChar char=""/>
            </a:pPr>
            <a:endPar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endPar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endPar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endPar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endPar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Remediation works</a:t>
            </a:r>
          </a:p>
          <a:p>
            <a:pPr marL="800100" lvl="1" indent="-342900" algn="just">
              <a:lnSpc>
                <a:spcPct val="107000"/>
              </a:lnSpc>
              <a:buFont typeface="Symbol" panose="05050102010706020507" pitchFamily="18" charset="2"/>
              <a:buChar char=""/>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Changes in fire strategy</a:t>
            </a:r>
            <a:endPar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Other major works</a:t>
            </a:r>
          </a:p>
          <a:p>
            <a:pPr marL="800100" lvl="1" indent="-342900" algn="just">
              <a:lnSpc>
                <a:spcPct val="107000"/>
              </a:lnSpc>
              <a:buFont typeface="Symbol" panose="05050102010706020507" pitchFamily="18" charset="2"/>
              <a:buChar char=""/>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Topics or themes that you are interested in</a:t>
            </a:r>
            <a:endPar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07000"/>
              </a:lnSpc>
              <a:buFont typeface="Symbol" panose="05050102010706020507" pitchFamily="18" charset="2"/>
              <a:buChar char=""/>
            </a:pPr>
            <a:endParaRPr lang="en-GB" sz="1200" kern="1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18" name="Subtitle 2">
            <a:extLst>
              <a:ext uri="{FF2B5EF4-FFF2-40B4-BE49-F238E27FC236}">
                <a16:creationId xmlns:a16="http://schemas.microsoft.com/office/drawing/2014/main" id="{363E0E2D-B95B-4213-2EAA-B48278192986}"/>
              </a:ext>
            </a:extLst>
          </p:cNvPr>
          <p:cNvSpPr txBox="1">
            <a:spLocks/>
          </p:cNvSpPr>
          <p:nvPr/>
        </p:nvSpPr>
        <p:spPr>
          <a:xfrm>
            <a:off x="545207" y="3167108"/>
            <a:ext cx="6770910" cy="349244"/>
          </a:xfrm>
          <a:prstGeom prst="rect">
            <a:avLst/>
          </a:prstGeom>
        </p:spPr>
        <p:txBody>
          <a:bodyPr vert="horz" lIns="91440" tIns="45720" rIns="91440" bIns="45720" rtlCol="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just"/>
            <a:r>
              <a:rPr lang="en-US" sz="1600" b="1" dirty="0">
                <a:latin typeface="Calibri" panose="020F0502020204030204" pitchFamily="34" charset="0"/>
                <a:ea typeface="Calibri" panose="020F0502020204030204" pitchFamily="34" charset="0"/>
                <a:cs typeface="Calibri" panose="020F0502020204030204" pitchFamily="34" charset="0"/>
              </a:rPr>
              <a:t>Other types of information you would like to see</a:t>
            </a:r>
          </a:p>
        </p:txBody>
      </p:sp>
      <p:sp>
        <p:nvSpPr>
          <p:cNvPr id="19" name="Rectangle 18">
            <a:extLst>
              <a:ext uri="{FF2B5EF4-FFF2-40B4-BE49-F238E27FC236}">
                <a16:creationId xmlns:a16="http://schemas.microsoft.com/office/drawing/2014/main" id="{E1609155-D042-CDCA-0511-ABFD85C8523E}"/>
              </a:ext>
            </a:extLst>
          </p:cNvPr>
          <p:cNvSpPr/>
          <p:nvPr/>
        </p:nvSpPr>
        <p:spPr>
          <a:xfrm>
            <a:off x="76469" y="3167108"/>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20" name="Graphic 19" descr="Information with solid fill">
            <a:extLst>
              <a:ext uri="{FF2B5EF4-FFF2-40B4-BE49-F238E27FC236}">
                <a16:creationId xmlns:a16="http://schemas.microsoft.com/office/drawing/2014/main" id="{A009BADC-739A-A9DA-1680-F0C0804DC8E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44766" y="3208963"/>
            <a:ext cx="361392" cy="361392"/>
          </a:xfrm>
          <a:prstGeom prst="rect">
            <a:avLst/>
          </a:prstGeom>
        </p:spPr>
      </p:pic>
      <p:sp>
        <p:nvSpPr>
          <p:cNvPr id="21" name="Subtitle 2">
            <a:extLst>
              <a:ext uri="{FF2B5EF4-FFF2-40B4-BE49-F238E27FC236}">
                <a16:creationId xmlns:a16="http://schemas.microsoft.com/office/drawing/2014/main" id="{E847C179-4023-8FFB-825B-2A4D22EA0949}"/>
              </a:ext>
            </a:extLst>
          </p:cNvPr>
          <p:cNvSpPr txBox="1">
            <a:spLocks/>
          </p:cNvSpPr>
          <p:nvPr/>
        </p:nvSpPr>
        <p:spPr>
          <a:xfrm>
            <a:off x="611637" y="5123586"/>
            <a:ext cx="4633342" cy="483380"/>
          </a:xfrm>
          <a:prstGeom prst="rect">
            <a:avLst/>
          </a:prstGeom>
        </p:spPr>
        <p:txBody>
          <a:bodyPr vert="horz" lIns="91440" tIns="45720" rIns="91440" bIns="45720" rtlCol="0">
            <a:normAutofit/>
          </a:bodyPr>
          <a:lstStyle>
            <a:defPPr>
              <a:defRPr lang="en-US"/>
            </a:defPPr>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just"/>
            <a:r>
              <a:rPr lang="en-US" sz="1600" b="1" dirty="0">
                <a:latin typeface="Calibri" panose="020F0502020204030204" pitchFamily="34" charset="0"/>
                <a:ea typeface="Calibri" panose="020F0502020204030204" pitchFamily="34" charset="0"/>
                <a:cs typeface="Calibri" panose="020F0502020204030204" pitchFamily="34" charset="0"/>
              </a:rPr>
              <a:t>What decisions you can be involved in</a:t>
            </a:r>
          </a:p>
        </p:txBody>
      </p:sp>
      <p:sp>
        <p:nvSpPr>
          <p:cNvPr id="22" name="TextBox 8">
            <a:extLst>
              <a:ext uri="{FF2B5EF4-FFF2-40B4-BE49-F238E27FC236}">
                <a16:creationId xmlns:a16="http://schemas.microsoft.com/office/drawing/2014/main" id="{5ECD6F1B-1BF9-B54C-2D2C-E1C97CB5AF15}"/>
              </a:ext>
            </a:extLst>
          </p:cNvPr>
          <p:cNvSpPr txBox="1"/>
          <p:nvPr/>
        </p:nvSpPr>
        <p:spPr>
          <a:xfrm>
            <a:off x="579098" y="5475500"/>
            <a:ext cx="6337960" cy="3255250"/>
          </a:xfrm>
          <a:prstGeom prst="rect">
            <a:avLst/>
          </a:prstGeom>
          <a:noFill/>
          <a:ln>
            <a:solidFill>
              <a:schemeClr val="bg2">
                <a:lumMod val="90000"/>
              </a:schemeClr>
            </a:solidFill>
            <a:prstDash val="dash"/>
          </a:ln>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just">
              <a:lnSpc>
                <a:spcPct val="107000"/>
              </a:lnSpc>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 encourage residents to get involved in making decisions relating to the safety of their buildings</a:t>
            </a:r>
            <a:endParaRPr lang="en-GB" sz="105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r>
              <a:rPr lang="en-GB" sz="1050" kern="100" dirty="0">
                <a:solidFill>
                  <a:srgbClr val="000000"/>
                </a:solidFill>
                <a:effectLst/>
                <a:latin typeface="Calibri"/>
                <a:ea typeface="Calibri"/>
                <a:cs typeface="Calibri"/>
              </a:rPr>
              <a:t>You can contact</a:t>
            </a:r>
            <a:r>
              <a:rPr lang="en-GB" sz="1050" kern="100" dirty="0">
                <a:solidFill>
                  <a:srgbClr val="000000"/>
                </a:solidFill>
                <a:latin typeface="Calibri"/>
                <a:ea typeface="Calibri"/>
                <a:cs typeface="Calibri"/>
              </a:rPr>
              <a:t> your Building Safety Manager or Property Management Executive </a:t>
            </a:r>
            <a:r>
              <a:rPr lang="en-GB" sz="1050" kern="100" dirty="0">
                <a:solidFill>
                  <a:srgbClr val="000000"/>
                </a:solidFill>
                <a:effectLst/>
                <a:latin typeface="Calibri"/>
                <a:ea typeface="Calibri"/>
                <a:cs typeface="Calibri"/>
              </a:rPr>
              <a:t>with any ideas or thoughts you have about safety in your building. </a:t>
            </a:r>
          </a:p>
          <a:p>
            <a:pPr lvl="0" algn="just">
              <a:lnSpc>
                <a:spcPct val="107000"/>
              </a:lnSpc>
              <a:spcAft>
                <a:spcPts val="800"/>
              </a:spcAft>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The types of building safety decisions you can expect to be involved in are:</a:t>
            </a:r>
          </a:p>
          <a:p>
            <a:pPr marL="171450" lvl="0" indent="-171450" algn="just">
              <a:lnSpc>
                <a:spcPct val="107000"/>
              </a:lnSpc>
              <a:spcAft>
                <a:spcPts val="800"/>
              </a:spcAft>
              <a:buFont typeface="Arial" panose="020B0604020202020204" pitchFamily="34" charset="0"/>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Timings of works, particularly for accessing properties</a:t>
            </a:r>
          </a:p>
          <a:p>
            <a:pPr marL="171450" lvl="0" indent="-171450" algn="just">
              <a:lnSpc>
                <a:spcPct val="107000"/>
              </a:lnSpc>
              <a:spcAft>
                <a:spcPts val="800"/>
              </a:spcAft>
              <a:buFont typeface="Arial" panose="020B0604020202020204" pitchFamily="34" charset="0"/>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Placement of equipment during works</a:t>
            </a:r>
          </a:p>
          <a:p>
            <a:pPr marL="171450" lvl="0" indent="-171450" algn="just">
              <a:lnSpc>
                <a:spcPct val="107000"/>
              </a:lnSpc>
              <a:spcAft>
                <a:spcPts val="800"/>
              </a:spcAft>
              <a:buFont typeface="Arial" panose="020B0604020202020204" pitchFamily="34" charset="0"/>
              <a:buChar char="•"/>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Parts of the specification of works that aren’t guided by regulation or expert guidance</a:t>
            </a:r>
          </a:p>
          <a:p>
            <a:pPr lvl="0" algn="just">
              <a:lnSpc>
                <a:spcPct val="107000"/>
              </a:lnSpc>
              <a:spcAft>
                <a:spcPts val="800"/>
              </a:spcAft>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Some works can’t always be consulted on. These might involve:</a:t>
            </a:r>
          </a:p>
          <a:p>
            <a:pPr marL="171450" lvl="0" indent="-171450" algn="just">
              <a:lnSpc>
                <a:spcPct val="107000"/>
              </a:lnSpc>
              <a:spcAft>
                <a:spcPts val="800"/>
              </a:spcAft>
              <a:buFont typeface="Arial" panose="020B0604020202020204" pitchFamily="34" charset="0"/>
              <a:buChar char="•"/>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Emergency works – where quick action is needed to reduce a risk</a:t>
            </a:r>
          </a:p>
          <a:p>
            <a:pPr marL="171450" lvl="0" indent="-171450" algn="just">
              <a:lnSpc>
                <a:spcPct val="107000"/>
              </a:lnSpc>
              <a:spcAft>
                <a:spcPts val="800"/>
              </a:spcAft>
              <a:buFont typeface="Arial" panose="020B0604020202020204" pitchFamily="34" charset="0"/>
              <a:buChar char="•"/>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Where a specific product or material is needed to meet a regulation or other requirement</a:t>
            </a:r>
          </a:p>
          <a:p>
            <a:pPr marL="171450" lvl="0" indent="-171450" algn="just">
              <a:lnSpc>
                <a:spcPct val="107000"/>
              </a:lnSpc>
              <a:spcAft>
                <a:spcPts val="800"/>
              </a:spcAft>
              <a:buFont typeface="Arial" panose="020B0604020202020204" pitchFamily="34" charset="0"/>
              <a:buChar char="•"/>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If works will take less than one day and won’t be very disruptive</a:t>
            </a:r>
          </a:p>
          <a:p>
            <a:pPr lvl="0" algn="just">
              <a:lnSpc>
                <a:spcPct val="107000"/>
              </a:lnSpc>
              <a:spcAft>
                <a:spcPts val="800"/>
              </a:spcAft>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We might only consult with people directly affected by the work. For example, works accessing the balconies would only be discussed with properties with balconies. </a:t>
            </a:r>
          </a:p>
        </p:txBody>
      </p:sp>
      <p:sp>
        <p:nvSpPr>
          <p:cNvPr id="23" name="Rectangle 22">
            <a:extLst>
              <a:ext uri="{FF2B5EF4-FFF2-40B4-BE49-F238E27FC236}">
                <a16:creationId xmlns:a16="http://schemas.microsoft.com/office/drawing/2014/main" id="{737696A8-5242-1957-A80D-AB707684B353}"/>
              </a:ext>
            </a:extLst>
          </p:cNvPr>
          <p:cNvSpPr/>
          <p:nvPr/>
        </p:nvSpPr>
        <p:spPr>
          <a:xfrm>
            <a:off x="131183" y="5139580"/>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just"/>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24" name="Graphic 21" descr="Fork In Road with solid fill">
            <a:extLst>
              <a:ext uri="{FF2B5EF4-FFF2-40B4-BE49-F238E27FC236}">
                <a16:creationId xmlns:a16="http://schemas.microsoft.com/office/drawing/2014/main" id="{656D070F-4B43-D375-5280-55545331AB24}"/>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200856" y="5139580"/>
            <a:ext cx="361392" cy="374472"/>
          </a:xfrm>
          <a:prstGeom prst="rect">
            <a:avLst/>
          </a:prstGeom>
        </p:spPr>
      </p:pic>
      <p:sp>
        <p:nvSpPr>
          <p:cNvPr id="7" name="Title 1">
            <a:extLst>
              <a:ext uri="{FF2B5EF4-FFF2-40B4-BE49-F238E27FC236}">
                <a16:creationId xmlns:a16="http://schemas.microsoft.com/office/drawing/2014/main" id="{72126666-92D5-8DEC-9B67-B4D95A40ECF8}"/>
              </a:ext>
            </a:extLst>
          </p:cNvPr>
          <p:cNvSpPr txBox="1">
            <a:spLocks/>
          </p:cNvSpPr>
          <p:nvPr/>
        </p:nvSpPr>
        <p:spPr>
          <a:xfrm>
            <a:off x="298034" y="919252"/>
            <a:ext cx="4243486" cy="534955"/>
          </a:xfrm>
          <a:prstGeom prst="rect">
            <a:avLst/>
          </a:prstGeom>
        </p:spPr>
        <p:txBody>
          <a:bodyPr vert="horz" lIns="91440" tIns="45720" rIns="91440" bIns="45720" rtlCol="0" anchor="b">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GB"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Brecon Court</a:t>
            </a:r>
            <a:endParaRPr lang="en-US"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241C8306-9659-50E8-C868-36CE7E227CBE}"/>
              </a:ext>
            </a:extLst>
          </p:cNvPr>
          <p:cNvPicPr>
            <a:picLocks noChangeAspect="1"/>
          </p:cNvPicPr>
          <p:nvPr/>
        </p:nvPicPr>
        <p:blipFill>
          <a:blip r:embed="rId8"/>
          <a:srcRect/>
          <a:stretch/>
        </p:blipFill>
        <p:spPr>
          <a:xfrm>
            <a:off x="4541520" y="125197"/>
            <a:ext cx="2587542" cy="1519167"/>
          </a:xfrm>
          <a:prstGeom prst="rect">
            <a:avLst/>
          </a:prstGeom>
        </p:spPr>
      </p:pic>
    </p:spTree>
    <p:extLst>
      <p:ext uri="{BB962C8B-B14F-4D97-AF65-F5344CB8AC3E}">
        <p14:creationId xmlns:p14="http://schemas.microsoft.com/office/powerpoint/2010/main" val="40077066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3A698-E975-CEED-AB3E-3846C051953E}"/>
              </a:ext>
            </a:extLst>
          </p:cNvPr>
          <p:cNvSpPr>
            <a:spLocks noGrp="1"/>
          </p:cNvSpPr>
          <p:nvPr>
            <p:ph type="ctrTitle"/>
          </p:nvPr>
        </p:nvSpPr>
        <p:spPr>
          <a:xfrm>
            <a:off x="132231" y="433905"/>
            <a:ext cx="5847272" cy="361392"/>
          </a:xfrm>
        </p:spPr>
        <p:txBody>
          <a:bodyPr>
            <a:normAutofit/>
          </a:bodyPr>
          <a:lstStyle/>
          <a:p>
            <a:pPr algn="l"/>
            <a:r>
              <a:rPr lang="en-US" sz="1400" b="1" dirty="0">
                <a:solidFill>
                  <a:schemeClr val="tx1">
                    <a:lumMod val="75000"/>
                    <a:lumOff val="25000"/>
                  </a:schemeClr>
                </a:solidFill>
                <a:latin typeface="Arial" panose="020B0604020202020204" pitchFamily="34" charset="0"/>
                <a:cs typeface="Arial" panose="020B0604020202020204" pitchFamily="34" charset="0"/>
              </a:rPr>
              <a:t>Building safety resident engagement commitment</a:t>
            </a:r>
          </a:p>
        </p:txBody>
      </p:sp>
      <p:sp>
        <p:nvSpPr>
          <p:cNvPr id="14" name="Subtitle 2">
            <a:extLst>
              <a:ext uri="{FF2B5EF4-FFF2-40B4-BE49-F238E27FC236}">
                <a16:creationId xmlns:a16="http://schemas.microsoft.com/office/drawing/2014/main" id="{614AF60E-AE1F-BA86-EEC9-6E0383F1ADDF}"/>
              </a:ext>
            </a:extLst>
          </p:cNvPr>
          <p:cNvSpPr txBox="1">
            <a:spLocks/>
          </p:cNvSpPr>
          <p:nvPr/>
        </p:nvSpPr>
        <p:spPr>
          <a:xfrm>
            <a:off x="439363" y="2125728"/>
            <a:ext cx="4244836" cy="483380"/>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dirty="0"/>
              <a:t>How you can influence decisions</a:t>
            </a:r>
          </a:p>
        </p:txBody>
      </p:sp>
      <p:sp>
        <p:nvSpPr>
          <p:cNvPr id="15" name="TextBox 14">
            <a:extLst>
              <a:ext uri="{FF2B5EF4-FFF2-40B4-BE49-F238E27FC236}">
                <a16:creationId xmlns:a16="http://schemas.microsoft.com/office/drawing/2014/main" id="{7B9BCBA2-4283-2423-890E-3070F173DB83}"/>
              </a:ext>
            </a:extLst>
          </p:cNvPr>
          <p:cNvSpPr txBox="1"/>
          <p:nvPr/>
        </p:nvSpPr>
        <p:spPr>
          <a:xfrm>
            <a:off x="531159" y="2453908"/>
            <a:ext cx="6516000" cy="1578253"/>
          </a:xfrm>
          <a:prstGeom prst="rect">
            <a:avLst/>
          </a:prstGeom>
          <a:noFill/>
          <a:ln>
            <a:solidFill>
              <a:schemeClr val="bg2">
                <a:lumMod val="90000"/>
              </a:schemeClr>
            </a:solidFill>
            <a:prstDash val="dash"/>
          </a:ln>
        </p:spPr>
        <p:txBody>
          <a:bodyPr wrap="square" lIns="91440" tIns="45720" rIns="91440" bIns="45720" numCol="2" rtlCol="0" anchor="t">
            <a:spAutoFit/>
          </a:bodyPr>
          <a:lstStyle/>
          <a:p>
            <a:pPr>
              <a:lnSpc>
                <a:spcPct val="107000"/>
              </a:lnSpc>
              <a:spcAft>
                <a:spcPts val="800"/>
              </a:spcAft>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Proactively seeking out resident feedback and using that information to tailor our building safety approach:    	  </a:t>
            </a:r>
            <a:endPar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07000"/>
              </a:lnSpc>
              <a:buSzPct val="130000"/>
              <a:buFont typeface="Arial" panose="020B0604020202020204" pitchFamily="34" charset="0"/>
              <a:buChar char="•"/>
            </a:pPr>
            <a:r>
              <a:rPr lang="en-GB" sz="1050" dirty="0">
                <a:latin typeface="Calibri" panose="020F0502020204030204" pitchFamily="34" charset="0"/>
                <a:cs typeface="Calibri" panose="020F0502020204030204" pitchFamily="34" charset="0"/>
              </a:rPr>
              <a:t>Primarily contacting Property Manager; Anthony Giannone</a:t>
            </a:r>
          </a:p>
          <a:p>
            <a:pPr marL="171450" lvl="0" indent="-171450">
              <a:lnSpc>
                <a:spcPct val="107000"/>
              </a:lnSpc>
              <a:buSzPct val="130000"/>
              <a:buFont typeface="Arial" panose="020B0604020202020204" pitchFamily="34" charset="0"/>
              <a:buChar char="•"/>
            </a:pPr>
            <a:r>
              <a:rPr lang="en-GB" sz="1050" dirty="0">
                <a:latin typeface="Calibri" panose="020F0502020204030204" pitchFamily="34" charset="0"/>
                <a:cs typeface="Calibri" panose="020F0502020204030204" pitchFamily="34" charset="0"/>
              </a:rPr>
              <a:t>Contacting your BSM at NHG if you need to escalate any concerns</a:t>
            </a:r>
          </a:p>
          <a:p>
            <a:pPr marL="171450" lvl="0" indent="-171450">
              <a:lnSpc>
                <a:spcPct val="107000"/>
              </a:lnSpc>
              <a:buSzPct val="130000"/>
              <a:buFont typeface="Arial" panose="020B0604020202020204" pitchFamily="34" charset="0"/>
              <a:buChar char="•"/>
            </a:pPr>
            <a:r>
              <a:rPr lang="en-GB" sz="1050" dirty="0">
                <a:latin typeface="Calibri" panose="020F0502020204030204" pitchFamily="34" charset="0"/>
                <a:cs typeface="Calibri" panose="020F0502020204030204" pitchFamily="34" charset="0"/>
              </a:rPr>
              <a:t>Drop ins</a:t>
            </a:r>
          </a:p>
          <a:p>
            <a:pPr lvl="0" algn="just">
              <a:lnSpc>
                <a:spcPct val="107000"/>
              </a:lnSpc>
              <a:buSzPct val="130000"/>
            </a:pPr>
            <a:endParaRPr lang="en-GB" sz="1050" dirty="0">
              <a:latin typeface="Calibri" panose="020F0502020204030204" pitchFamily="34" charset="0"/>
              <a:cs typeface="Calibri" panose="020F0502020204030204" pitchFamily="34" charset="0"/>
            </a:endParaRPr>
          </a:p>
          <a:p>
            <a:pPr lvl="0" algn="just">
              <a:lnSpc>
                <a:spcPct val="107000"/>
              </a:lnSpc>
              <a:buSzPct val="130000"/>
            </a:pPr>
            <a:r>
              <a:rPr lang="en-GB" sz="1050" dirty="0">
                <a:latin typeface="Calibri" panose="020F0502020204030204" pitchFamily="34" charset="0"/>
                <a:cs typeface="Calibri" panose="020F0502020204030204" pitchFamily="34" charset="0"/>
              </a:rPr>
              <a:t>We will use your feedback in our discussions with our contractors, or other parties like housing management, to consider how we can adapt works planning, timescales and specifications to accommodate as much of 	your feedback as possible. </a:t>
            </a:r>
            <a:endParaRPr lang="en-GB" sz="10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Subtitle 2">
            <a:extLst>
              <a:ext uri="{FF2B5EF4-FFF2-40B4-BE49-F238E27FC236}">
                <a16:creationId xmlns:a16="http://schemas.microsoft.com/office/drawing/2014/main" id="{BAC581F7-2A63-120C-8BCA-330F4B84A308}"/>
              </a:ext>
            </a:extLst>
          </p:cNvPr>
          <p:cNvSpPr txBox="1">
            <a:spLocks/>
          </p:cNvSpPr>
          <p:nvPr/>
        </p:nvSpPr>
        <p:spPr>
          <a:xfrm>
            <a:off x="500738" y="4109626"/>
            <a:ext cx="6450923" cy="361392"/>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a:t>How we’ll gather and use your opinions</a:t>
            </a:r>
          </a:p>
        </p:txBody>
      </p:sp>
      <p:sp>
        <p:nvSpPr>
          <p:cNvPr id="18" name="TextBox 17">
            <a:extLst>
              <a:ext uri="{FF2B5EF4-FFF2-40B4-BE49-F238E27FC236}">
                <a16:creationId xmlns:a16="http://schemas.microsoft.com/office/drawing/2014/main" id="{AF465F6F-44D5-223F-55AC-E5B610CA7A86}"/>
              </a:ext>
            </a:extLst>
          </p:cNvPr>
          <p:cNvSpPr txBox="1"/>
          <p:nvPr/>
        </p:nvSpPr>
        <p:spPr>
          <a:xfrm>
            <a:off x="487686" y="4235963"/>
            <a:ext cx="6490197" cy="1677511"/>
          </a:xfrm>
          <a:prstGeom prst="rect">
            <a:avLst/>
          </a:prstGeom>
          <a:noFill/>
          <a:ln>
            <a:solidFill>
              <a:schemeClr val="bg2">
                <a:lumMod val="90000"/>
              </a:schemeClr>
            </a:solidFill>
            <a:prstDash val="dash"/>
          </a:ln>
        </p:spPr>
        <p:txBody>
          <a:bodyPr wrap="square" rtlCol="0">
            <a:spAutoFit/>
          </a:bodyPr>
          <a:lstStyle/>
          <a:p>
            <a:pPr marL="342900" lvl="0" indent="-342900">
              <a:lnSpc>
                <a:spcPct val="107000"/>
              </a:lnSpc>
              <a:buFont typeface="Symbol" panose="05050102010706020507" pitchFamily="18" charset="2"/>
              <a:buChar char=""/>
            </a:pPr>
            <a:endPar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We’ll keep a record on our Workwise system from our interactions as listed above</a:t>
            </a:r>
            <a:endParaRPr lang="en-GB" sz="105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We’ll gather your thoughts in line with our usual GDPR policies, just like when you contact us about anything else. </a:t>
            </a:r>
          </a:p>
          <a:p>
            <a:pPr marL="342900" indent="-342900">
              <a:lnSpc>
                <a:spcPct val="107000"/>
              </a:lnSpc>
              <a:spcAft>
                <a:spcPts val="800"/>
              </a:spcAft>
              <a:buFont typeface="Symbol" panose="05050102010706020507" pitchFamily="18" charset="2"/>
              <a:buChar char=""/>
            </a:pPr>
            <a:r>
              <a:rPr lang="en-GB" sz="1050" kern="100" dirty="0">
                <a:effectLst/>
                <a:latin typeface="Calibri" panose="020F0502020204030204" pitchFamily="34" charset="0"/>
                <a:ea typeface="Calibri" panose="020F0502020204030204" pitchFamily="34" charset="0"/>
                <a:cs typeface="Times New Roman" panose="02020603050405020304" pitchFamily="18" charset="0"/>
              </a:rPr>
              <a:t>We will feedback to you any decisions made using the information you have told us</a:t>
            </a:r>
          </a:p>
          <a:p>
            <a:pPr marL="342900" lvl="0" indent="-342900">
              <a:lnSpc>
                <a:spcPct val="107000"/>
              </a:lnSpc>
              <a:spcAft>
                <a:spcPts val="800"/>
              </a:spcAft>
              <a:buFont typeface="Symbol" panose="05050102010706020507" pitchFamily="18" charset="2"/>
              <a:buChar char=""/>
            </a:pP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400" dirty="0"/>
          </a:p>
        </p:txBody>
      </p:sp>
      <p:sp>
        <p:nvSpPr>
          <p:cNvPr id="19" name="Subtitle 2">
            <a:extLst>
              <a:ext uri="{FF2B5EF4-FFF2-40B4-BE49-F238E27FC236}">
                <a16:creationId xmlns:a16="http://schemas.microsoft.com/office/drawing/2014/main" id="{492D78D8-C37D-C876-3B66-73C23AAAF256}"/>
              </a:ext>
            </a:extLst>
          </p:cNvPr>
          <p:cNvSpPr txBox="1">
            <a:spLocks/>
          </p:cNvSpPr>
          <p:nvPr/>
        </p:nvSpPr>
        <p:spPr>
          <a:xfrm>
            <a:off x="439363" y="6298260"/>
            <a:ext cx="6450923" cy="361392"/>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dirty="0"/>
              <a:t>How we’ll measure and review this commitment</a:t>
            </a:r>
          </a:p>
        </p:txBody>
      </p:sp>
      <p:sp>
        <p:nvSpPr>
          <p:cNvPr id="20" name="TextBox 19">
            <a:extLst>
              <a:ext uri="{FF2B5EF4-FFF2-40B4-BE49-F238E27FC236}">
                <a16:creationId xmlns:a16="http://schemas.microsoft.com/office/drawing/2014/main" id="{981586DF-7B98-3A80-3CD7-B9069DC9ED17}"/>
              </a:ext>
            </a:extLst>
          </p:cNvPr>
          <p:cNvSpPr txBox="1"/>
          <p:nvPr/>
        </p:nvSpPr>
        <p:spPr>
          <a:xfrm>
            <a:off x="439362" y="6704949"/>
            <a:ext cx="6450923" cy="1728294"/>
          </a:xfrm>
          <a:prstGeom prst="rect">
            <a:avLst/>
          </a:prstGeom>
          <a:noFill/>
          <a:ln>
            <a:solidFill>
              <a:schemeClr val="bg2">
                <a:lumMod val="90000"/>
              </a:schemeClr>
            </a:solidFill>
            <a:prstDash val="dash"/>
          </a:ln>
        </p:spPr>
        <p:txBody>
          <a:bodyPr wrap="square" lIns="91440" tIns="45720" rIns="91440" bIns="45720" rtlCol="0" anchor="t">
            <a:spAutoFit/>
          </a:bodyPr>
          <a:lstStyle/>
          <a:p>
            <a:pPr marL="342900" lvl="0" indent="-342900">
              <a:lnSpc>
                <a:spcPct val="107000"/>
              </a:lnSpc>
              <a:buFont typeface="Symbol" panose="05050102010706020507" pitchFamily="18" charset="2"/>
              <a:buChar char=""/>
            </a:pPr>
            <a:r>
              <a:rPr lang="en-GB" sz="1050" kern="100" dirty="0">
                <a:solidFill>
                  <a:srgbClr val="000000"/>
                </a:solidFill>
                <a:latin typeface="Calibri"/>
                <a:ea typeface="Calibri" panose="020F0502020204030204" pitchFamily="34" charset="0"/>
                <a:cs typeface="Calibri"/>
              </a:rPr>
              <a:t>Use feedback you give us – whether formal or informal – about how this commitment is working.</a:t>
            </a:r>
          </a:p>
          <a:p>
            <a:pPr marL="342900" lvl="0" indent="-342900">
              <a:lnSpc>
                <a:spcPct val="107000"/>
              </a:lnSpc>
              <a:spcAft>
                <a:spcPts val="600"/>
              </a:spcAft>
              <a:buFont typeface="Symbol" panose="05050102010706020507" pitchFamily="18" charset="2"/>
              <a:buChar char=""/>
            </a:pPr>
            <a:r>
              <a:rPr lang="en-GB" sz="1050" kern="100" dirty="0">
                <a:solidFill>
                  <a:srgbClr val="000000"/>
                </a:solidFill>
                <a:latin typeface="Calibri"/>
                <a:ea typeface="Calibri" panose="020F0502020204030204" pitchFamily="34" charset="0"/>
                <a:cs typeface="Calibri"/>
              </a:rPr>
              <a:t>NHG will review feedback periodically to understand if the commitment needs to be reviewed.</a:t>
            </a:r>
          </a:p>
          <a:p>
            <a:pPr marL="342900" lvl="0" indent="-342900">
              <a:lnSpc>
                <a:spcPct val="107000"/>
              </a:lnSpc>
              <a:spcAft>
                <a:spcPts val="600"/>
              </a:spcAft>
              <a:buFont typeface="Symbol" panose="05050102010706020507" pitchFamily="18" charset="2"/>
              <a:buChar char=""/>
            </a:pPr>
            <a:endParaRPr lang="en-GB" sz="1200" kern="100" dirty="0">
              <a:solidFill>
                <a:srgbClr val="000000"/>
              </a:solidFill>
              <a:effectLst/>
              <a:latin typeface="Calibri"/>
              <a:ea typeface="Calibri" panose="020F0502020204030204" pitchFamily="34" charset="0"/>
              <a:cs typeface="Calibri"/>
            </a:endParaRPr>
          </a:p>
          <a:p>
            <a:pPr marL="0" marR="0" lvl="0" indent="0" algn="l" defTabSz="457200" rtl="0" eaLnBrk="1" fontAlgn="auto" latinLnBrk="0" hangingPunct="1">
              <a:lnSpc>
                <a:spcPct val="100000"/>
              </a:lnSpc>
              <a:spcAft>
                <a:spcPts val="60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Calibri"/>
                <a:ea typeface="Calibri" panose="020F0502020204030204" pitchFamily="34" charset="0"/>
                <a:cs typeface="Calibri"/>
              </a:rPr>
              <a:t>Got a question </a:t>
            </a:r>
            <a:r>
              <a:rPr lang="en-GB" sz="1400" b="1" dirty="0">
                <a:solidFill>
                  <a:srgbClr val="000000"/>
                </a:solidFill>
                <a:latin typeface="Calibri"/>
                <a:ea typeface="Calibri" panose="020F0502020204030204" pitchFamily="34" charset="0"/>
                <a:cs typeface="Calibri"/>
              </a:rPr>
              <a:t>or concern </a:t>
            </a:r>
            <a:r>
              <a:rPr kumimoji="0" lang="en-GB" sz="1400" b="1" i="0" u="none" strike="noStrike" kern="1200" cap="none" spc="0" normalizeH="0" baseline="0" noProof="0" dirty="0">
                <a:ln>
                  <a:noFill/>
                </a:ln>
                <a:solidFill>
                  <a:srgbClr val="000000"/>
                </a:solidFill>
                <a:effectLst/>
                <a:uLnTx/>
                <a:uFillTx/>
                <a:latin typeface="Calibri"/>
                <a:ea typeface="Calibri" panose="020F0502020204030204" pitchFamily="34" charset="0"/>
                <a:cs typeface="Calibri"/>
              </a:rPr>
              <a:t>about this commitment? Get in touch with your building safety manager here:</a:t>
            </a:r>
            <a:endParaRPr lang="en-GB" sz="1400" b="1" i="0" u="none" strike="noStrike" kern="1200" cap="none" spc="0" normalizeH="0" baseline="0" noProof="0" dirty="0">
              <a:ln>
                <a:noFill/>
              </a:ln>
              <a:solidFill>
                <a:srgbClr val="000000"/>
              </a:solidFill>
              <a:effectLst/>
              <a:uLnTx/>
              <a:uFillTx/>
              <a:latin typeface="Calibri"/>
              <a:ea typeface="Calibri" panose="020F0502020204030204" pitchFamily="34" charset="0"/>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F9ED5"/>
                </a:solidFill>
                <a:effectLst/>
                <a:uLnTx/>
                <a:uFillTx/>
                <a:latin typeface="Calibri"/>
                <a:ea typeface="+mn-ea"/>
                <a:cs typeface="Calibri"/>
              </a:rPr>
              <a:t>Email: </a:t>
            </a:r>
            <a:r>
              <a:rPr kumimoji="0" lang="en-GB"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a:rPr>
              <a:t>amar.patel@nhg.org.uk </a:t>
            </a:r>
            <a:br>
              <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0F9ED5"/>
                </a:solidFill>
                <a:effectLst/>
                <a:uLnTx/>
                <a:uFillTx/>
                <a:latin typeface="Calibri"/>
                <a:ea typeface="+mn-ea"/>
                <a:cs typeface="Calibri"/>
              </a:rPr>
              <a:t>Phone: </a:t>
            </a:r>
            <a:r>
              <a:rPr kumimoji="0" lang="en-GB" sz="1400" b="1" i="0" u="none" strike="noStrike" kern="1200" cap="none" spc="0" normalizeH="0" baseline="0" noProof="0" dirty="0">
                <a:ln>
                  <a:noFill/>
                </a:ln>
                <a:solidFill>
                  <a:srgbClr val="000000"/>
                </a:solidFill>
                <a:effectLst/>
                <a:uLnTx/>
                <a:uFillTx/>
                <a:latin typeface="Calibri"/>
                <a:ea typeface="Calibri" panose="020F0502020204030204" pitchFamily="34" charset="0"/>
                <a:cs typeface="Calibri"/>
              </a:rPr>
              <a:t>0203 815 0791 </a:t>
            </a:r>
            <a:endPar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8" name="Rectangle 37">
            <a:extLst>
              <a:ext uri="{FF2B5EF4-FFF2-40B4-BE49-F238E27FC236}">
                <a16:creationId xmlns:a16="http://schemas.microsoft.com/office/drawing/2014/main" id="{5F82C241-E2D0-0DA9-3BC1-C0BCE6E76E1C}"/>
              </a:ext>
            </a:extLst>
          </p:cNvPr>
          <p:cNvSpPr/>
          <p:nvPr/>
        </p:nvSpPr>
        <p:spPr>
          <a:xfrm>
            <a:off x="0" y="4077196"/>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2139AB81-F2EE-7DAB-64BA-E5231151A8D2}"/>
              </a:ext>
            </a:extLst>
          </p:cNvPr>
          <p:cNvSpPr/>
          <p:nvPr/>
        </p:nvSpPr>
        <p:spPr>
          <a:xfrm>
            <a:off x="-22763" y="6230098"/>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Graphic 23" descr="Speedometer Middle with solid fill">
            <a:extLst>
              <a:ext uri="{FF2B5EF4-FFF2-40B4-BE49-F238E27FC236}">
                <a16:creationId xmlns:a16="http://schemas.microsoft.com/office/drawing/2014/main" id="{C707492B-B5C8-8716-2617-02FCA6AF18DF}"/>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3382" y="6246318"/>
            <a:ext cx="361392" cy="361392"/>
          </a:xfrm>
          <a:prstGeom prst="rect">
            <a:avLst/>
          </a:prstGeom>
        </p:spPr>
      </p:pic>
      <p:pic>
        <p:nvPicPr>
          <p:cNvPr id="30" name="Graphic 29" descr="Thought bubble with solid fill">
            <a:extLst>
              <a:ext uri="{FF2B5EF4-FFF2-40B4-BE49-F238E27FC236}">
                <a16:creationId xmlns:a16="http://schemas.microsoft.com/office/drawing/2014/main" id="{9709EB74-3487-3214-6A0C-79A092DFF3F3}"/>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8928" y="4120028"/>
            <a:ext cx="335053" cy="335053"/>
          </a:xfrm>
          <a:prstGeom prst="rect">
            <a:avLst/>
          </a:prstGeom>
        </p:spPr>
      </p:pic>
      <p:sp>
        <p:nvSpPr>
          <p:cNvPr id="16" name="Rectangle 15">
            <a:extLst>
              <a:ext uri="{FF2B5EF4-FFF2-40B4-BE49-F238E27FC236}">
                <a16:creationId xmlns:a16="http://schemas.microsoft.com/office/drawing/2014/main" id="{498E439F-0D93-ED3E-F818-A8C3683E3027}"/>
              </a:ext>
            </a:extLst>
          </p:cNvPr>
          <p:cNvSpPr/>
          <p:nvPr/>
        </p:nvSpPr>
        <p:spPr>
          <a:xfrm>
            <a:off x="-16291" y="2148887"/>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descr="Fork In Road with solid fill">
            <a:extLst>
              <a:ext uri="{FF2B5EF4-FFF2-40B4-BE49-F238E27FC236}">
                <a16:creationId xmlns:a16="http://schemas.microsoft.com/office/drawing/2014/main" id="{5033C3F4-37F6-6479-C8FC-1249B294B8A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0421" y="2152662"/>
            <a:ext cx="362212" cy="362212"/>
          </a:xfrm>
          <a:prstGeom prst="rect">
            <a:avLst/>
          </a:prstGeom>
        </p:spPr>
      </p:pic>
      <p:sp>
        <p:nvSpPr>
          <p:cNvPr id="3" name="Title 1">
            <a:extLst>
              <a:ext uri="{FF2B5EF4-FFF2-40B4-BE49-F238E27FC236}">
                <a16:creationId xmlns:a16="http://schemas.microsoft.com/office/drawing/2014/main" id="{994F69C1-CEAA-066D-15CD-5F631FE51995}"/>
              </a:ext>
            </a:extLst>
          </p:cNvPr>
          <p:cNvSpPr txBox="1">
            <a:spLocks/>
          </p:cNvSpPr>
          <p:nvPr/>
        </p:nvSpPr>
        <p:spPr>
          <a:xfrm>
            <a:off x="298034" y="919252"/>
            <a:ext cx="4243486" cy="534955"/>
          </a:xfrm>
          <a:prstGeom prst="rect">
            <a:avLst/>
          </a:prstGeom>
        </p:spPr>
        <p:txBody>
          <a:bodyPr vert="horz" lIns="91440" tIns="45720" rIns="91440" bIns="45720" rtlCol="0" anchor="b">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GB"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Brecon Court</a:t>
            </a:r>
            <a:endParaRPr lang="en-US"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45B182B4-556E-72C6-7B7E-71E86557C5D2}"/>
              </a:ext>
            </a:extLst>
          </p:cNvPr>
          <p:cNvPicPr>
            <a:picLocks noChangeAspect="1"/>
          </p:cNvPicPr>
          <p:nvPr/>
        </p:nvPicPr>
        <p:blipFill>
          <a:blip r:embed="rId8"/>
          <a:srcRect/>
          <a:stretch/>
        </p:blipFill>
        <p:spPr>
          <a:xfrm>
            <a:off x="4783015" y="271300"/>
            <a:ext cx="2363373" cy="1362860"/>
          </a:xfrm>
          <a:prstGeom prst="rect">
            <a:avLst/>
          </a:prstGeom>
        </p:spPr>
      </p:pic>
    </p:spTree>
    <p:extLst>
      <p:ext uri="{BB962C8B-B14F-4D97-AF65-F5344CB8AC3E}">
        <p14:creationId xmlns:p14="http://schemas.microsoft.com/office/powerpoint/2010/main" val="31323645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3A698-E975-CEED-AB3E-3846C051953E}"/>
              </a:ext>
            </a:extLst>
          </p:cNvPr>
          <p:cNvSpPr>
            <a:spLocks noGrp="1"/>
          </p:cNvSpPr>
          <p:nvPr>
            <p:ph type="ctrTitle"/>
          </p:nvPr>
        </p:nvSpPr>
        <p:spPr>
          <a:xfrm>
            <a:off x="298033" y="334100"/>
            <a:ext cx="5847272" cy="361392"/>
          </a:xfrm>
        </p:spPr>
        <p:txBody>
          <a:bodyPr>
            <a:normAutofit/>
          </a:bodyPr>
          <a:lstStyle/>
          <a:p>
            <a:pPr algn="l"/>
            <a:r>
              <a:rPr lang="en-US" sz="14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Building safety resident engagement commitment</a:t>
            </a:r>
          </a:p>
        </p:txBody>
      </p:sp>
      <p:sp>
        <p:nvSpPr>
          <p:cNvPr id="16" name="Subtitle 2">
            <a:extLst>
              <a:ext uri="{FF2B5EF4-FFF2-40B4-BE49-F238E27FC236}">
                <a16:creationId xmlns:a16="http://schemas.microsoft.com/office/drawing/2014/main" id="{930A5F12-19A0-C415-905F-B712BD73D8D6}"/>
              </a:ext>
            </a:extLst>
          </p:cNvPr>
          <p:cNvSpPr txBox="1">
            <a:spLocks/>
          </p:cNvSpPr>
          <p:nvPr/>
        </p:nvSpPr>
        <p:spPr>
          <a:xfrm>
            <a:off x="500738" y="9364784"/>
            <a:ext cx="3708960" cy="1171504"/>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endParaRPr lang="en-GB" sz="1400" b="1" dirty="0">
              <a:latin typeface="Calibri" panose="020F0502020204030204" pitchFamily="34" charset="0"/>
            </a:endParaRPr>
          </a:p>
        </p:txBody>
      </p:sp>
      <p:sp>
        <p:nvSpPr>
          <p:cNvPr id="18" name="TextBox 17">
            <a:extLst>
              <a:ext uri="{FF2B5EF4-FFF2-40B4-BE49-F238E27FC236}">
                <a16:creationId xmlns:a16="http://schemas.microsoft.com/office/drawing/2014/main" id="{AF465F6F-44D5-223F-55AC-E5B610CA7A86}"/>
              </a:ext>
            </a:extLst>
          </p:cNvPr>
          <p:cNvSpPr txBox="1"/>
          <p:nvPr/>
        </p:nvSpPr>
        <p:spPr>
          <a:xfrm>
            <a:off x="478964" y="2225733"/>
            <a:ext cx="6450923" cy="954107"/>
          </a:xfrm>
          <a:prstGeom prst="rect">
            <a:avLst/>
          </a:prstGeom>
          <a:noFill/>
          <a:ln>
            <a:solidFill>
              <a:schemeClr val="bg2">
                <a:lumMod val="90000"/>
              </a:schemeClr>
            </a:solidFill>
            <a:prstDash val="dash"/>
          </a:ln>
        </p:spPr>
        <p:txBody>
          <a:bodyPr wrap="square" rtlCol="0">
            <a:spAutoFit/>
          </a:bodyPr>
          <a:lstStyle/>
          <a:p>
            <a:r>
              <a:rPr lang="en-GB" sz="1050" kern="100" dirty="0">
                <a:effectLst/>
                <a:latin typeface="Calibri" panose="020F0502020204030204" pitchFamily="34" charset="0"/>
                <a:ea typeface="Calibri" panose="020F0502020204030204" pitchFamily="34" charset="0"/>
                <a:cs typeface="Times New Roman" panose="02020603050405020304" pitchFamily="18" charset="0"/>
              </a:rPr>
              <a:t>At Notting Hill Genesis residents are at the heart of what we do.  We want our resident to know they are safe and more importantly feel they are safe.  To do this will be transparent in our management of your building’s safety and the information we provide to you.  This includes but is not limited to fire protection measures, fire prevention measures, maintenance of fire safety systems, fire risk assessments and building safety inspections.</a:t>
            </a:r>
          </a:p>
          <a:p>
            <a:endParaRPr lang="en-US" sz="1400" dirty="0"/>
          </a:p>
        </p:txBody>
      </p:sp>
      <p:sp>
        <p:nvSpPr>
          <p:cNvPr id="19" name="Subtitle 2">
            <a:extLst>
              <a:ext uri="{FF2B5EF4-FFF2-40B4-BE49-F238E27FC236}">
                <a16:creationId xmlns:a16="http://schemas.microsoft.com/office/drawing/2014/main" id="{492D78D8-C37D-C876-3B66-73C23AAAF256}"/>
              </a:ext>
            </a:extLst>
          </p:cNvPr>
          <p:cNvSpPr txBox="1">
            <a:spLocks/>
          </p:cNvSpPr>
          <p:nvPr/>
        </p:nvSpPr>
        <p:spPr>
          <a:xfrm>
            <a:off x="465688" y="1864341"/>
            <a:ext cx="6450923" cy="361392"/>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a:t>Transparency of building safety information</a:t>
            </a:r>
          </a:p>
        </p:txBody>
      </p:sp>
      <p:sp>
        <p:nvSpPr>
          <p:cNvPr id="39" name="Rectangle 38">
            <a:extLst>
              <a:ext uri="{FF2B5EF4-FFF2-40B4-BE49-F238E27FC236}">
                <a16:creationId xmlns:a16="http://schemas.microsoft.com/office/drawing/2014/main" id="{2139AB81-F2EE-7DAB-64BA-E5231151A8D2}"/>
              </a:ext>
            </a:extLst>
          </p:cNvPr>
          <p:cNvSpPr/>
          <p:nvPr/>
        </p:nvSpPr>
        <p:spPr>
          <a:xfrm>
            <a:off x="-4087" y="1722474"/>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F8CBF7E3-89B8-CFD2-F355-77B3225A519F}"/>
              </a:ext>
            </a:extLst>
          </p:cNvPr>
          <p:cNvSpPr/>
          <p:nvPr/>
        </p:nvSpPr>
        <p:spPr>
          <a:xfrm>
            <a:off x="-18469" y="3472741"/>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Graphic 21" descr="Address Book with solid fill">
            <a:extLst>
              <a:ext uri="{FF2B5EF4-FFF2-40B4-BE49-F238E27FC236}">
                <a16:creationId xmlns:a16="http://schemas.microsoft.com/office/drawing/2014/main" id="{79FFC656-A7EA-D1D7-B1B2-23312B4180D4}"/>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6225" y="3482914"/>
            <a:ext cx="320824" cy="320824"/>
          </a:xfrm>
          <a:prstGeom prst="rect">
            <a:avLst/>
          </a:prstGeom>
        </p:spPr>
      </p:pic>
      <p:graphicFrame>
        <p:nvGraphicFramePr>
          <p:cNvPr id="23" name="Table 24">
            <a:extLst>
              <a:ext uri="{FF2B5EF4-FFF2-40B4-BE49-F238E27FC236}">
                <a16:creationId xmlns:a16="http://schemas.microsoft.com/office/drawing/2014/main" id="{558D64DF-BE1D-24CF-B7A1-373D09D87518}"/>
              </a:ext>
            </a:extLst>
          </p:cNvPr>
          <p:cNvGraphicFramePr>
            <a:graphicFrameLocks noGrp="1"/>
          </p:cNvGraphicFramePr>
          <p:nvPr>
            <p:extLst>
              <p:ext uri="{D42A27DB-BD31-4B8C-83A1-F6EECF244321}">
                <p14:modId xmlns:p14="http://schemas.microsoft.com/office/powerpoint/2010/main" val="2953478330"/>
              </p:ext>
            </p:extLst>
          </p:nvPr>
        </p:nvGraphicFramePr>
        <p:xfrm>
          <a:off x="558869" y="3472741"/>
          <a:ext cx="3145556" cy="5910410"/>
        </p:xfrm>
        <a:graphic>
          <a:graphicData uri="http://schemas.openxmlformats.org/drawingml/2006/table">
            <a:tbl>
              <a:tblPr firstRow="1" bandRow="1">
                <a:tableStyleId>{073A0DAA-6AF3-43AB-8588-CEC1D06C72B9}</a:tableStyleId>
              </a:tblPr>
              <a:tblGrid>
                <a:gridCol w="1846706">
                  <a:extLst>
                    <a:ext uri="{9D8B030D-6E8A-4147-A177-3AD203B41FA5}">
                      <a16:colId xmlns:a16="http://schemas.microsoft.com/office/drawing/2014/main" val="1257338991"/>
                    </a:ext>
                  </a:extLst>
                </a:gridCol>
                <a:gridCol w="1298850">
                  <a:extLst>
                    <a:ext uri="{9D8B030D-6E8A-4147-A177-3AD203B41FA5}">
                      <a16:colId xmlns:a16="http://schemas.microsoft.com/office/drawing/2014/main" val="3886342169"/>
                    </a:ext>
                  </a:extLst>
                </a:gridCol>
              </a:tblGrid>
              <a:tr h="270883">
                <a:tc>
                  <a:txBody>
                    <a:bodyPr/>
                    <a:lstStyle/>
                    <a:p>
                      <a:r>
                        <a:rPr lang="en-GB" sz="1200">
                          <a:latin typeface="Calibri" panose="020F0502020204030204" pitchFamily="34" charset="0"/>
                          <a:cs typeface="Calibri" panose="020F0502020204030204" pitchFamily="34" charset="0"/>
                        </a:rPr>
                        <a:t>Maintenance and testing </a:t>
                      </a:r>
                    </a:p>
                  </a:txBody>
                  <a:tcPr/>
                </a:tc>
                <a:tc>
                  <a:txBody>
                    <a:bodyPr/>
                    <a:lstStyle/>
                    <a:p>
                      <a:r>
                        <a:rPr lang="en-GB" sz="1200">
                          <a:latin typeface="Calibri" panose="020F0502020204030204" pitchFamily="34" charset="0"/>
                          <a:cs typeface="Calibri" panose="020F0502020204030204" pitchFamily="34" charset="0"/>
                        </a:rPr>
                        <a:t>Frequency</a:t>
                      </a:r>
                    </a:p>
                  </a:txBody>
                  <a:tcPr/>
                </a:tc>
                <a:extLst>
                  <a:ext uri="{0D108BD9-81ED-4DB2-BD59-A6C34878D82A}">
                    <a16:rowId xmlns:a16="http://schemas.microsoft.com/office/drawing/2014/main" val="2619616964"/>
                  </a:ext>
                </a:extLst>
              </a:tr>
              <a:tr h="451471">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Automatic opening vents</a:t>
                      </a:r>
                      <a:endParaRPr lang="en-GB" sz="120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Bi-annually</a:t>
                      </a:r>
                    </a:p>
                  </a:txBody>
                  <a:tcPr/>
                </a:tc>
                <a:extLst>
                  <a:ext uri="{0D108BD9-81ED-4DB2-BD59-A6C34878D82A}">
                    <a16:rowId xmlns:a16="http://schemas.microsoft.com/office/drawing/2014/main" val="2391338113"/>
                  </a:ext>
                </a:extLst>
              </a:tr>
              <a:tr h="141431">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Alarm sounders</a:t>
                      </a:r>
                      <a:endParaRPr lang="en-GB" sz="120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Annually </a:t>
                      </a:r>
                    </a:p>
                  </a:txBody>
                  <a:tcPr/>
                </a:tc>
                <a:extLst>
                  <a:ext uri="{0D108BD9-81ED-4DB2-BD59-A6C34878D82A}">
                    <a16:rowId xmlns:a16="http://schemas.microsoft.com/office/drawing/2014/main" val="4260161321"/>
                  </a:ext>
                </a:extLst>
              </a:tr>
              <a:tr h="270883">
                <a:tc>
                  <a:txBody>
                    <a:bodyPr/>
                    <a:lstStyle/>
                    <a:p>
                      <a:r>
                        <a:rPr lang="en-GB" sz="1200" kern="1200" dirty="0">
                          <a:solidFill>
                            <a:schemeClr val="dk1"/>
                          </a:solidFill>
                          <a:effectLst/>
                          <a:latin typeface="Calibri" panose="020F0502020204030204" pitchFamily="34" charset="0"/>
                          <a:ea typeface="+mn-ea"/>
                          <a:cs typeface="Calibri" panose="020F0502020204030204" pitchFamily="34" charset="0"/>
                        </a:rPr>
                        <a:t>Building safety inspections</a:t>
                      </a:r>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Annually</a:t>
                      </a:r>
                    </a:p>
                  </a:txBody>
                  <a:tcPr/>
                </a:tc>
                <a:extLst>
                  <a:ext uri="{0D108BD9-81ED-4DB2-BD59-A6C34878D82A}">
                    <a16:rowId xmlns:a16="http://schemas.microsoft.com/office/drawing/2014/main" val="183163381"/>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Communal fire door checks</a:t>
                      </a:r>
                      <a:endParaRPr lang="en-GB" sz="120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Quarterly</a:t>
                      </a:r>
                    </a:p>
                  </a:txBody>
                  <a:tcPr/>
                </a:tc>
                <a:extLst>
                  <a:ext uri="{0D108BD9-81ED-4DB2-BD59-A6C34878D82A}">
                    <a16:rowId xmlns:a16="http://schemas.microsoft.com/office/drawing/2014/main" val="2260620160"/>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Door closers</a:t>
                      </a:r>
                      <a:endParaRPr lang="en-GB" sz="120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Annually</a:t>
                      </a:r>
                    </a:p>
                  </a:txBody>
                  <a:tcPr/>
                </a:tc>
                <a:extLst>
                  <a:ext uri="{0D108BD9-81ED-4DB2-BD59-A6C34878D82A}">
                    <a16:rowId xmlns:a16="http://schemas.microsoft.com/office/drawing/2014/main" val="2435614677"/>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Electrical </a:t>
                      </a:r>
                      <a:endParaRPr lang="en-GB" sz="120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Five yearly</a:t>
                      </a:r>
                    </a:p>
                  </a:txBody>
                  <a:tcPr/>
                </a:tc>
                <a:extLst>
                  <a:ext uri="{0D108BD9-81ED-4DB2-BD59-A6C34878D82A}">
                    <a16:rowId xmlns:a16="http://schemas.microsoft.com/office/drawing/2014/main" val="926543861"/>
                  </a:ext>
                </a:extLst>
              </a:tr>
              <a:tr h="270883">
                <a:tc>
                  <a:txBody>
                    <a:bodyPr/>
                    <a:lstStyle/>
                    <a:p>
                      <a:r>
                        <a:rPr lang="en-GB" sz="1200" kern="1200" dirty="0">
                          <a:solidFill>
                            <a:schemeClr val="dk1"/>
                          </a:solidFill>
                          <a:effectLst/>
                          <a:latin typeface="Calibri" panose="020F0502020204030204" pitchFamily="34" charset="0"/>
                          <a:ea typeface="+mn-ea"/>
                          <a:cs typeface="Calibri" panose="020F0502020204030204" pitchFamily="34" charset="0"/>
                        </a:rPr>
                        <a:t>Emergency lighting</a:t>
                      </a:r>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Monthly – discharged annually</a:t>
                      </a:r>
                    </a:p>
                  </a:txBody>
                  <a:tcPr/>
                </a:tc>
                <a:extLst>
                  <a:ext uri="{0D108BD9-81ED-4DB2-BD59-A6C34878D82A}">
                    <a16:rowId xmlns:a16="http://schemas.microsoft.com/office/drawing/2014/main" val="3846614142"/>
                  </a:ext>
                </a:extLst>
              </a:tr>
              <a:tr h="429739">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Estate inspections</a:t>
                      </a:r>
                      <a:endParaRPr lang="en-GB" sz="120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Quarterly</a:t>
                      </a:r>
                    </a:p>
                  </a:txBody>
                  <a:tcPr/>
                </a:tc>
                <a:extLst>
                  <a:ext uri="{0D108BD9-81ED-4DB2-BD59-A6C34878D82A}">
                    <a16:rowId xmlns:a16="http://schemas.microsoft.com/office/drawing/2014/main" val="1830883389"/>
                  </a:ext>
                </a:extLst>
              </a:tr>
              <a:tr h="270883">
                <a:tc>
                  <a:txBody>
                    <a:bodyPr/>
                    <a:lstStyle/>
                    <a:p>
                      <a:r>
                        <a:rPr lang="en-GB" sz="1200" kern="1200" dirty="0">
                          <a:solidFill>
                            <a:schemeClr val="dk1"/>
                          </a:solidFill>
                          <a:effectLst/>
                          <a:latin typeface="Calibri" panose="020F0502020204030204" pitchFamily="34" charset="0"/>
                          <a:ea typeface="+mn-ea"/>
                          <a:cs typeface="Calibri" panose="020F0502020204030204" pitchFamily="34" charset="0"/>
                        </a:rPr>
                        <a:t>Fire Risk Assessment</a:t>
                      </a:r>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Annually </a:t>
                      </a:r>
                    </a:p>
                  </a:txBody>
                  <a:tcPr/>
                </a:tc>
                <a:extLst>
                  <a:ext uri="{0D108BD9-81ED-4DB2-BD59-A6C34878D82A}">
                    <a16:rowId xmlns:a16="http://schemas.microsoft.com/office/drawing/2014/main" val="4058632657"/>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Fire alarms</a:t>
                      </a:r>
                      <a:endParaRPr lang="en-GB" sz="1200">
                        <a:latin typeface="Calibri" panose="020F0502020204030204" pitchFamily="34" charset="0"/>
                        <a:cs typeface="Calibri" panose="020F0502020204030204" pitchFamily="34" charset="0"/>
                      </a:endParaRPr>
                    </a:p>
                  </a:txBody>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GB" sz="1200" dirty="0">
                          <a:latin typeface="Calibri" panose="020F0502020204030204" pitchFamily="34" charset="0"/>
                          <a:cs typeface="Calibri" panose="020F0502020204030204" pitchFamily="34" charset="0"/>
                        </a:rPr>
                        <a:t>Bi-annually</a:t>
                      </a:r>
                    </a:p>
                  </a:txBody>
                  <a:tcPr/>
                </a:tc>
                <a:extLst>
                  <a:ext uri="{0D108BD9-81ED-4DB2-BD59-A6C34878D82A}">
                    <a16:rowId xmlns:a16="http://schemas.microsoft.com/office/drawing/2014/main" val="117586738"/>
                  </a:ext>
                </a:extLst>
              </a:tr>
              <a:tr h="270883">
                <a:tc>
                  <a:txBody>
                    <a:bodyPr/>
                    <a:lstStyle/>
                    <a:p>
                      <a:r>
                        <a:rPr lang="en-GB" sz="1200" kern="100">
                          <a:effectLst/>
                          <a:latin typeface="Calibri" panose="020F0502020204030204" pitchFamily="34" charset="0"/>
                          <a:ea typeface="Calibri" panose="020F0502020204030204" pitchFamily="34" charset="0"/>
                          <a:cs typeface="Times New Roman" panose="02020603050405020304" pitchFamily="18" charset="0"/>
                        </a:rPr>
                        <a:t>Flat door checks</a:t>
                      </a:r>
                      <a:endParaRPr lang="en-GB" sz="120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Annually </a:t>
                      </a:r>
                    </a:p>
                  </a:txBody>
                  <a:tcPr/>
                </a:tc>
                <a:extLst>
                  <a:ext uri="{0D108BD9-81ED-4DB2-BD59-A6C34878D82A}">
                    <a16:rowId xmlns:a16="http://schemas.microsoft.com/office/drawing/2014/main" val="509357733"/>
                  </a:ext>
                </a:extLst>
              </a:tr>
              <a:tr h="270883">
                <a:tc>
                  <a:txBody>
                    <a:bodyPr/>
                    <a:lstStyle/>
                    <a:p>
                      <a:r>
                        <a:rPr lang="en-GB" sz="1200" kern="100">
                          <a:effectLst/>
                          <a:latin typeface="Calibri" panose="020F0502020204030204" pitchFamily="34" charset="0"/>
                          <a:ea typeface="Calibri" panose="020F0502020204030204" pitchFamily="34" charset="0"/>
                          <a:cs typeface="Times New Roman" panose="02020603050405020304" pitchFamily="18" charset="0"/>
                        </a:rPr>
                        <a:t>Fire alarm panel servicing</a:t>
                      </a:r>
                      <a:endParaRPr lang="en-GB" sz="120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Bi-annually</a:t>
                      </a:r>
                    </a:p>
                  </a:txBody>
                  <a:tcPr/>
                </a:tc>
                <a:extLst>
                  <a:ext uri="{0D108BD9-81ED-4DB2-BD59-A6C34878D82A}">
                    <a16:rowId xmlns:a16="http://schemas.microsoft.com/office/drawing/2014/main" val="2421185404"/>
                  </a:ext>
                </a:extLst>
              </a:tr>
              <a:tr h="270883">
                <a:tc>
                  <a:txBody>
                    <a:bodyPr/>
                    <a:lstStyle/>
                    <a:p>
                      <a:r>
                        <a:rPr lang="en-GB" sz="1200" kern="100" dirty="0">
                          <a:effectLst/>
                          <a:latin typeface="Calibri" panose="020F0502020204030204" pitchFamily="34" charset="0"/>
                          <a:ea typeface="Calibri" panose="020F0502020204030204" pitchFamily="34" charset="0"/>
                          <a:cs typeface="Times New Roman" panose="02020603050405020304" pitchFamily="18" charset="0"/>
                        </a:rPr>
                        <a:t>Fire extinguishers</a:t>
                      </a:r>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N/A</a:t>
                      </a:r>
                    </a:p>
                  </a:txBody>
                  <a:tcPr/>
                </a:tc>
                <a:extLst>
                  <a:ext uri="{0D108BD9-81ED-4DB2-BD59-A6C34878D82A}">
                    <a16:rowId xmlns:a16="http://schemas.microsoft.com/office/drawing/2014/main" val="341375173"/>
                  </a:ext>
                </a:extLst>
              </a:tr>
              <a:tr h="270883">
                <a:tc>
                  <a:txBody>
                    <a:bodyPr/>
                    <a:lstStyle/>
                    <a:p>
                      <a:r>
                        <a:rPr lang="en-GB" sz="1200" dirty="0">
                          <a:latin typeface="Calibri" panose="020F0502020204030204" pitchFamily="34" charset="0"/>
                          <a:cs typeface="Calibri" panose="020F0502020204030204" pitchFamily="34" charset="0"/>
                        </a:rPr>
                        <a:t>Domestic sprinklers </a:t>
                      </a:r>
                    </a:p>
                  </a:txBody>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GB" sz="1200" dirty="0">
                          <a:latin typeface="Calibri" panose="020F0502020204030204" pitchFamily="34" charset="0"/>
                          <a:cs typeface="Calibri" panose="020F0502020204030204" pitchFamily="34" charset="0"/>
                        </a:rPr>
                        <a:t>Annually </a:t>
                      </a:r>
                    </a:p>
                  </a:txBody>
                  <a:tcPr/>
                </a:tc>
                <a:extLst>
                  <a:ext uri="{0D108BD9-81ED-4DB2-BD59-A6C34878D82A}">
                    <a16:rowId xmlns:a16="http://schemas.microsoft.com/office/drawing/2014/main" val="1696109348"/>
                  </a:ext>
                </a:extLst>
              </a:tr>
              <a:tr h="270883">
                <a:tc>
                  <a:txBody>
                    <a:bodyPr/>
                    <a:lstStyle/>
                    <a:p>
                      <a:r>
                        <a:rPr lang="en-GB" sz="1200" dirty="0">
                          <a:latin typeface="Calibri" panose="020F0502020204030204" pitchFamily="34" charset="0"/>
                          <a:cs typeface="Calibri" panose="020F0502020204030204" pitchFamily="34" charset="0"/>
                        </a:rPr>
                        <a:t>Dry Risers</a:t>
                      </a:r>
                    </a:p>
                  </a:txBody>
                  <a:tcPr/>
                </a:tc>
                <a:tc>
                  <a:txBody>
                    <a:bodyPr/>
                    <a:lstStyle/>
                    <a:p>
                      <a:r>
                        <a:rPr lang="en-GB" sz="1200" dirty="0">
                          <a:latin typeface="Calibri" panose="020F0502020204030204" pitchFamily="34" charset="0"/>
                          <a:cs typeface="Calibri" panose="020F0502020204030204" pitchFamily="34" charset="0"/>
                        </a:rPr>
                        <a:t>Monthly – discharged annually</a:t>
                      </a:r>
                    </a:p>
                  </a:txBody>
                  <a:tcPr/>
                </a:tc>
                <a:extLst>
                  <a:ext uri="{0D108BD9-81ED-4DB2-BD59-A6C34878D82A}">
                    <a16:rowId xmlns:a16="http://schemas.microsoft.com/office/drawing/2014/main" val="1549173266"/>
                  </a:ext>
                </a:extLst>
              </a:tr>
              <a:tr h="270883">
                <a:tc>
                  <a:txBody>
                    <a:bodyPr/>
                    <a:lstStyle/>
                    <a:p>
                      <a:r>
                        <a:rPr lang="en-GB" sz="1200" dirty="0">
                          <a:latin typeface="Calibri" panose="020F0502020204030204" pitchFamily="34" charset="0"/>
                          <a:cs typeface="Calibri" panose="020F0502020204030204" pitchFamily="34" charset="0"/>
                        </a:rPr>
                        <a:t>Legionella </a:t>
                      </a:r>
                    </a:p>
                  </a:txBody>
                  <a:tcPr/>
                </a:tc>
                <a:tc>
                  <a:txBody>
                    <a:bodyPr/>
                    <a:lstStyle/>
                    <a:p>
                      <a:r>
                        <a:rPr lang="en-GB" sz="1200" dirty="0">
                          <a:latin typeface="Calibri" panose="020F0502020204030204" pitchFamily="34" charset="0"/>
                          <a:cs typeface="Calibri" panose="020F0502020204030204" pitchFamily="34" charset="0"/>
                        </a:rPr>
                        <a:t>Every 4 years</a:t>
                      </a:r>
                    </a:p>
                  </a:txBody>
                  <a:tcPr/>
                </a:tc>
                <a:extLst>
                  <a:ext uri="{0D108BD9-81ED-4DB2-BD59-A6C34878D82A}">
                    <a16:rowId xmlns:a16="http://schemas.microsoft.com/office/drawing/2014/main" val="427279589"/>
                  </a:ext>
                </a:extLst>
              </a:tr>
            </a:tbl>
          </a:graphicData>
        </a:graphic>
      </p:graphicFrame>
      <p:graphicFrame>
        <p:nvGraphicFramePr>
          <p:cNvPr id="26" name="Table 24">
            <a:extLst>
              <a:ext uri="{FF2B5EF4-FFF2-40B4-BE49-F238E27FC236}">
                <a16:creationId xmlns:a16="http://schemas.microsoft.com/office/drawing/2014/main" id="{EC9917E4-D704-56E6-372C-F2599CD95E37}"/>
              </a:ext>
            </a:extLst>
          </p:cNvPr>
          <p:cNvGraphicFramePr>
            <a:graphicFrameLocks noGrp="1"/>
          </p:cNvGraphicFramePr>
          <p:nvPr>
            <p:extLst>
              <p:ext uri="{D42A27DB-BD31-4B8C-83A1-F6EECF244321}">
                <p14:modId xmlns:p14="http://schemas.microsoft.com/office/powerpoint/2010/main" val="1095158338"/>
              </p:ext>
            </p:extLst>
          </p:nvPr>
        </p:nvGraphicFramePr>
        <p:xfrm>
          <a:off x="3857625" y="3482914"/>
          <a:ext cx="3231895" cy="2798714"/>
        </p:xfrm>
        <a:graphic>
          <a:graphicData uri="http://schemas.openxmlformats.org/drawingml/2006/table">
            <a:tbl>
              <a:tblPr firstRow="1" bandRow="1">
                <a:tableStyleId>{073A0DAA-6AF3-43AB-8588-CEC1D06C72B9}</a:tableStyleId>
              </a:tblPr>
              <a:tblGrid>
                <a:gridCol w="2209253">
                  <a:extLst>
                    <a:ext uri="{9D8B030D-6E8A-4147-A177-3AD203B41FA5}">
                      <a16:colId xmlns:a16="http://schemas.microsoft.com/office/drawing/2014/main" val="1257338991"/>
                    </a:ext>
                  </a:extLst>
                </a:gridCol>
                <a:gridCol w="1022642">
                  <a:extLst>
                    <a:ext uri="{9D8B030D-6E8A-4147-A177-3AD203B41FA5}">
                      <a16:colId xmlns:a16="http://schemas.microsoft.com/office/drawing/2014/main" val="3886342169"/>
                    </a:ext>
                  </a:extLst>
                </a:gridCol>
              </a:tblGrid>
              <a:tr h="329834">
                <a:tc>
                  <a:txBody>
                    <a:bodyPr/>
                    <a:lstStyle/>
                    <a:p>
                      <a:r>
                        <a:rPr lang="en-GB" sz="1200">
                          <a:latin typeface="Calibri" panose="020F0502020204030204" pitchFamily="34" charset="0"/>
                          <a:cs typeface="Calibri" panose="020F0502020204030204" pitchFamily="34" charset="0"/>
                        </a:rPr>
                        <a:t>Maintenance and testing </a:t>
                      </a:r>
                    </a:p>
                  </a:txBody>
                  <a:tcPr/>
                </a:tc>
                <a:tc>
                  <a:txBody>
                    <a:bodyPr/>
                    <a:lstStyle/>
                    <a:p>
                      <a:r>
                        <a:rPr lang="en-GB" sz="1200">
                          <a:latin typeface="Calibri" panose="020F0502020204030204" pitchFamily="34" charset="0"/>
                          <a:cs typeface="Calibri" panose="020F0502020204030204" pitchFamily="34" charset="0"/>
                        </a:rPr>
                        <a:t>Frequency</a:t>
                      </a:r>
                    </a:p>
                  </a:txBody>
                  <a:tcPr/>
                </a:tc>
                <a:extLst>
                  <a:ext uri="{0D108BD9-81ED-4DB2-BD59-A6C34878D82A}">
                    <a16:rowId xmlns:a16="http://schemas.microsoft.com/office/drawing/2014/main" val="2619616964"/>
                  </a:ext>
                </a:extLst>
              </a:tr>
              <a:tr h="260656">
                <a:tc>
                  <a:txBody>
                    <a:bodyPr/>
                    <a:lstStyle/>
                    <a:p>
                      <a:r>
                        <a:rPr lang="en-GB" sz="1200" kern="1200" dirty="0">
                          <a:solidFill>
                            <a:schemeClr val="dk1"/>
                          </a:solidFill>
                          <a:effectLst/>
                          <a:latin typeface="Calibri" panose="020F0502020204030204" pitchFamily="34" charset="0"/>
                          <a:ea typeface="+mn-ea"/>
                          <a:cs typeface="Calibri" panose="020F0502020204030204" pitchFamily="34" charset="0"/>
                        </a:rPr>
                        <a:t>Booster Pumps</a:t>
                      </a:r>
                      <a:endParaRPr lang="en-GB" sz="1200" dirty="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Annually</a:t>
                      </a:r>
                      <a:endParaRPr lang="en-GB" sz="12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391338113"/>
                  </a:ext>
                </a:extLst>
              </a:tr>
              <a:tr h="260656">
                <a:tc>
                  <a:txBody>
                    <a:bodyPr/>
                    <a:lstStyle/>
                    <a:p>
                      <a:r>
                        <a:rPr lang="en-GB" sz="1200" kern="1200" dirty="0">
                          <a:solidFill>
                            <a:schemeClr val="dk1"/>
                          </a:solidFill>
                          <a:effectLst/>
                          <a:latin typeface="Calibri" panose="020F0502020204030204" pitchFamily="34" charset="0"/>
                          <a:ea typeface="+mn-ea"/>
                          <a:cs typeface="Calibri" panose="020F0502020204030204" pitchFamily="34" charset="0"/>
                        </a:rPr>
                        <a:t>Lifts servicing</a:t>
                      </a:r>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Monthly</a:t>
                      </a:r>
                    </a:p>
                  </a:txBody>
                  <a:tcPr/>
                </a:tc>
                <a:extLst>
                  <a:ext uri="{0D108BD9-81ED-4DB2-BD59-A6C34878D82A}">
                    <a16:rowId xmlns:a16="http://schemas.microsoft.com/office/drawing/2014/main" val="4260161321"/>
                  </a:ext>
                </a:extLst>
              </a:tr>
              <a:tr h="260656">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GB" sz="1200" kern="1200" dirty="0">
                          <a:solidFill>
                            <a:schemeClr val="dk1"/>
                          </a:solidFill>
                          <a:effectLst/>
                          <a:latin typeface="Calibri" panose="020F0502020204030204" pitchFamily="34" charset="0"/>
                          <a:ea typeface="+mn-ea"/>
                          <a:cs typeface="Calibri" panose="020F0502020204030204" pitchFamily="34" charset="0"/>
                        </a:rPr>
                        <a:t>Lifting operations and lifting equipment regulations (LOLERS)</a:t>
                      </a:r>
                    </a:p>
                    <a:p>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Bi-annually </a:t>
                      </a:r>
                    </a:p>
                  </a:txBody>
                  <a:tcPr/>
                </a:tc>
                <a:extLst>
                  <a:ext uri="{0D108BD9-81ED-4DB2-BD59-A6C34878D82A}">
                    <a16:rowId xmlns:a16="http://schemas.microsoft.com/office/drawing/2014/main" val="183163381"/>
                  </a:ext>
                </a:extLst>
              </a:tr>
              <a:tr h="260656">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GB" sz="1200" kern="1200" dirty="0">
                          <a:solidFill>
                            <a:schemeClr val="dk1"/>
                          </a:solidFill>
                          <a:effectLst/>
                          <a:latin typeface="Calibri" panose="020F0502020204030204" pitchFamily="34" charset="0"/>
                          <a:ea typeface="+mn-ea"/>
                          <a:cs typeface="Calibri" panose="020F0502020204030204" pitchFamily="34" charset="0"/>
                        </a:rPr>
                        <a:t>Lightning protection</a:t>
                      </a:r>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Annually</a:t>
                      </a:r>
                    </a:p>
                  </a:txBody>
                  <a:tcPr/>
                </a:tc>
                <a:extLst>
                  <a:ext uri="{0D108BD9-81ED-4DB2-BD59-A6C34878D82A}">
                    <a16:rowId xmlns:a16="http://schemas.microsoft.com/office/drawing/2014/main" val="2260620160"/>
                  </a:ext>
                </a:extLst>
              </a:tr>
              <a:tr h="260656">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GB" sz="1200" kern="1200" dirty="0">
                          <a:solidFill>
                            <a:schemeClr val="dk1"/>
                          </a:solidFill>
                          <a:effectLst/>
                          <a:latin typeface="Calibri" panose="020F0502020204030204" pitchFamily="34" charset="0"/>
                          <a:ea typeface="+mn-ea"/>
                          <a:cs typeface="Calibri" panose="020F0502020204030204" pitchFamily="34" charset="0"/>
                        </a:rPr>
                        <a:t>Mansafe</a:t>
                      </a:r>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Annually</a:t>
                      </a:r>
                    </a:p>
                  </a:txBody>
                  <a:tcPr/>
                </a:tc>
                <a:extLst>
                  <a:ext uri="{0D108BD9-81ED-4DB2-BD59-A6C34878D82A}">
                    <a16:rowId xmlns:a16="http://schemas.microsoft.com/office/drawing/2014/main" val="1980826220"/>
                  </a:ext>
                </a:extLst>
              </a:tr>
              <a:tr h="260656">
                <a:tc>
                  <a:txBody>
                    <a:bodyPr/>
                    <a:lstStyle/>
                    <a:p>
                      <a:r>
                        <a:rPr lang="en-GB" sz="1200" kern="1200" dirty="0">
                          <a:solidFill>
                            <a:schemeClr val="dk1"/>
                          </a:solidFill>
                          <a:effectLst/>
                          <a:latin typeface="Calibri" panose="020F0502020204030204" pitchFamily="34" charset="0"/>
                          <a:ea typeface="+mn-ea"/>
                          <a:cs typeface="Calibri" panose="020F0502020204030204" pitchFamily="34" charset="0"/>
                        </a:rPr>
                        <a:t>Smoke alarms (communal)</a:t>
                      </a:r>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Quarterly</a:t>
                      </a:r>
                    </a:p>
                  </a:txBody>
                  <a:tcPr/>
                </a:tc>
                <a:extLst>
                  <a:ext uri="{0D108BD9-81ED-4DB2-BD59-A6C34878D82A}">
                    <a16:rowId xmlns:a16="http://schemas.microsoft.com/office/drawing/2014/main" val="1830883389"/>
                  </a:ext>
                </a:extLst>
              </a:tr>
              <a:tr h="260656">
                <a:tc>
                  <a:txBody>
                    <a:bodyPr/>
                    <a:lstStyle/>
                    <a:p>
                      <a:r>
                        <a:rPr lang="en-GB" sz="1200" kern="1200" dirty="0">
                          <a:solidFill>
                            <a:schemeClr val="dk1"/>
                          </a:solidFill>
                          <a:effectLst/>
                          <a:latin typeface="Calibri" panose="020F0502020204030204" pitchFamily="34" charset="0"/>
                          <a:ea typeface="+mn-ea"/>
                          <a:cs typeface="Calibri" panose="020F0502020204030204" pitchFamily="34" charset="0"/>
                        </a:rPr>
                        <a:t>Wayfinding signage</a:t>
                      </a:r>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Quarterly and Annually </a:t>
                      </a:r>
                    </a:p>
                  </a:txBody>
                  <a:tcPr/>
                </a:tc>
                <a:extLst>
                  <a:ext uri="{0D108BD9-81ED-4DB2-BD59-A6C34878D82A}">
                    <a16:rowId xmlns:a16="http://schemas.microsoft.com/office/drawing/2014/main" val="117586738"/>
                  </a:ext>
                </a:extLst>
              </a:tr>
            </a:tbl>
          </a:graphicData>
        </a:graphic>
      </p:graphicFrame>
      <p:pic>
        <p:nvPicPr>
          <p:cNvPr id="3" name="Picture 2">
            <a:extLst>
              <a:ext uri="{FF2B5EF4-FFF2-40B4-BE49-F238E27FC236}">
                <a16:creationId xmlns:a16="http://schemas.microsoft.com/office/drawing/2014/main" id="{EBD0BCBC-0A0F-5DA2-138E-C4620458661C}"/>
              </a:ext>
            </a:extLst>
          </p:cNvPr>
          <p:cNvPicPr>
            <a:picLocks noChangeAspect="1"/>
          </p:cNvPicPr>
          <p:nvPr/>
        </p:nvPicPr>
        <p:blipFill>
          <a:blip r:embed="rId5"/>
          <a:stretch>
            <a:fillRect/>
          </a:stretch>
        </p:blipFill>
        <p:spPr>
          <a:xfrm>
            <a:off x="130379" y="1780898"/>
            <a:ext cx="335309" cy="335309"/>
          </a:xfrm>
          <a:prstGeom prst="rect">
            <a:avLst/>
          </a:prstGeom>
        </p:spPr>
      </p:pic>
      <p:sp>
        <p:nvSpPr>
          <p:cNvPr id="5" name="Title 1">
            <a:extLst>
              <a:ext uri="{FF2B5EF4-FFF2-40B4-BE49-F238E27FC236}">
                <a16:creationId xmlns:a16="http://schemas.microsoft.com/office/drawing/2014/main" id="{546B8FD8-E612-3D48-038D-34847B3D056F}"/>
              </a:ext>
            </a:extLst>
          </p:cNvPr>
          <p:cNvSpPr txBox="1">
            <a:spLocks/>
          </p:cNvSpPr>
          <p:nvPr/>
        </p:nvSpPr>
        <p:spPr>
          <a:xfrm>
            <a:off x="347049" y="889127"/>
            <a:ext cx="4271585" cy="534955"/>
          </a:xfrm>
          <a:prstGeom prst="rect">
            <a:avLst/>
          </a:prstGeom>
        </p:spPr>
        <p:txBody>
          <a:bodyPr vert="horz" lIns="91440" tIns="45720" rIns="91440" bIns="45720" rtlCol="0" anchor="b">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GB"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Brecon Court</a:t>
            </a:r>
            <a:endParaRPr lang="en-US"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0C08E415-9A93-4C6A-7C70-A4AB1A21FB5E}"/>
              </a:ext>
            </a:extLst>
          </p:cNvPr>
          <p:cNvPicPr>
            <a:picLocks noChangeAspect="1"/>
          </p:cNvPicPr>
          <p:nvPr/>
        </p:nvPicPr>
        <p:blipFill>
          <a:blip r:embed="rId6"/>
          <a:srcRect/>
          <a:stretch/>
        </p:blipFill>
        <p:spPr>
          <a:xfrm>
            <a:off x="4618635" y="243029"/>
            <a:ext cx="2555596" cy="1381112"/>
          </a:xfrm>
          <a:prstGeom prst="rect">
            <a:avLst/>
          </a:prstGeom>
        </p:spPr>
      </p:pic>
    </p:spTree>
    <p:extLst>
      <p:ext uri="{BB962C8B-B14F-4D97-AF65-F5344CB8AC3E}">
        <p14:creationId xmlns:p14="http://schemas.microsoft.com/office/powerpoint/2010/main" val="155209270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8bc8ffe-2289-4017-bb55-186827275929" xsi:nil="true"/>
    <lcf76f155ced4ddcb4097134ff3c332f xmlns="ea8da8df-b94d-47a9-86d7-54d6ef796924">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02E79495E351747A918935D054C665D" ma:contentTypeVersion="17" ma:contentTypeDescription="Create a new document." ma:contentTypeScope="" ma:versionID="1571289c7f3407b86f7b0b629cf01f1e">
  <xsd:schema xmlns:xsd="http://www.w3.org/2001/XMLSchema" xmlns:xs="http://www.w3.org/2001/XMLSchema" xmlns:p="http://schemas.microsoft.com/office/2006/metadata/properties" xmlns:ns2="ea8da8df-b94d-47a9-86d7-54d6ef796924" xmlns:ns3="78bc8ffe-2289-4017-bb55-186827275929" targetNamespace="http://schemas.microsoft.com/office/2006/metadata/properties" ma:root="true" ma:fieldsID="209219a2df2993d8464458d6826e5fba" ns2:_="" ns3:_="">
    <xsd:import namespace="ea8da8df-b94d-47a9-86d7-54d6ef796924"/>
    <xsd:import namespace="78bc8ffe-2289-4017-bb55-18682727592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3:SharedWithUsers" minOccurs="0"/>
                <xsd:element ref="ns3:SharedWithDetails" minOccurs="0"/>
                <xsd:element ref="ns2:MediaServiceObjectDetectorVersions"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a8da8df-b94d-47a9-86d7-54d6ef79692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8ce87fc4-357e-4711-b70b-a85f341929d1"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8bc8ffe-2289-4017-bb55-18682727592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565b746d-a45e-452f-be95-3fbaa598f281}" ma:internalName="TaxCatchAll" ma:showField="CatchAllData" ma:web="78bc8ffe-2289-4017-bb55-186827275929">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FD194DD-A342-440F-A90A-6B8A5E223545}">
  <ds:schemaRefs>
    <ds:schemaRef ds:uri="http://schemas.microsoft.com/office/2006/documentManagement/types"/>
    <ds:schemaRef ds:uri="http://schemas.microsoft.com/office/2006/metadata/properties"/>
    <ds:schemaRef ds:uri="78bc8ffe-2289-4017-bb55-186827275929"/>
    <ds:schemaRef ds:uri="http://schemas.openxmlformats.org/package/2006/metadata/core-properties"/>
    <ds:schemaRef ds:uri="http://purl.org/dc/terms/"/>
    <ds:schemaRef ds:uri="http://schemas.microsoft.com/office/infopath/2007/PartnerControls"/>
    <ds:schemaRef ds:uri="http://www.w3.org/XML/1998/namespace"/>
    <ds:schemaRef ds:uri="http://purl.org/dc/elements/1.1/"/>
    <ds:schemaRef ds:uri="ea8da8df-b94d-47a9-86d7-54d6ef796924"/>
    <ds:schemaRef ds:uri="http://purl.org/dc/dcmitype/"/>
  </ds:schemaRefs>
</ds:datastoreItem>
</file>

<file path=customXml/itemProps2.xml><?xml version="1.0" encoding="utf-8"?>
<ds:datastoreItem xmlns:ds="http://schemas.openxmlformats.org/officeDocument/2006/customXml" ds:itemID="{3F5E1F8D-FFB4-40A3-98D3-D34DA0820516}">
  <ds:schemaRefs>
    <ds:schemaRef ds:uri="http://schemas.microsoft.com/sharepoint/v3/contenttype/forms"/>
  </ds:schemaRefs>
</ds:datastoreItem>
</file>

<file path=customXml/itemProps3.xml><?xml version="1.0" encoding="utf-8"?>
<ds:datastoreItem xmlns:ds="http://schemas.openxmlformats.org/officeDocument/2006/customXml" ds:itemID="{C9184CFE-F014-4E24-A43C-C16BECCB6F7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a8da8df-b94d-47a9-86d7-54d6ef796924"/>
    <ds:schemaRef ds:uri="78bc8ffe-2289-4017-bb55-18682727592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5e66e4c4-c0f1-4c5c-a3e7-775eb7b48787}" enabled="0" method="" siteId="{5e66e4c4-c0f1-4c5c-a3e7-775eb7b48787}" removed="1"/>
</clbl:labelList>
</file>

<file path=docProps/app.xml><?xml version="1.0" encoding="utf-8"?>
<Properties xmlns="http://schemas.openxmlformats.org/officeDocument/2006/extended-properties" xmlns:vt="http://schemas.openxmlformats.org/officeDocument/2006/docPropsVTypes">
  <Template>Office Theme</Template>
  <TotalTime>3332</TotalTime>
  <Words>1283</Words>
  <Application>Microsoft Office PowerPoint</Application>
  <PresentationFormat>Custom</PresentationFormat>
  <Paragraphs>140</Paragraphs>
  <Slides>4</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Aptos</vt:lpstr>
      <vt:lpstr>Aptos Display</vt:lpstr>
      <vt:lpstr>Arial</vt:lpstr>
      <vt:lpstr>Calibri</vt:lpstr>
      <vt:lpstr>Symbol</vt:lpstr>
      <vt:lpstr>Office Theme</vt:lpstr>
      <vt:lpstr>Building safety resident engagement commitment</vt:lpstr>
      <vt:lpstr>Building safety resident engagement commitment</vt:lpstr>
      <vt:lpstr>Building safety resident engagement commitment</vt:lpstr>
      <vt:lpstr>Building safety resident engagement commitment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safety resident engagement commitment</dc:title>
  <dc:creator>Umang Jeshani</dc:creator>
  <cp:lastModifiedBy>Amir Miah</cp:lastModifiedBy>
  <cp:revision>32</cp:revision>
  <dcterms:created xsi:type="dcterms:W3CDTF">2024-02-20T10:41:44Z</dcterms:created>
  <dcterms:modified xsi:type="dcterms:W3CDTF">2025-12-01T10:04:36Z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0x010100802E79495E351747A918935D054C665D</vt:lpwstr>
  </property>
  <property fmtid="{D5CDD505-2E9C-101B-9397-08002B2CF9AE}" pid="3" name="MediaServiceImageTags">
    <vt:lpwstr/>
  </property>
</Properties>
</file>