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58" r:id="rId5"/>
    <p:sldId id="259" r:id="rId6"/>
    <p:sldId id="257" r:id="rId7"/>
    <p:sldId id="256" r:id="rId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7FEE51-AB4F-CA6A-4186-10F333A76B3A}" v="1" dt="2026-08-19T15:34:20.126"/>
    <p1510:client id="{D65649B2-E3F8-B7C3-0F71-FC3790D975AF}" v="31" dt="2026-08-19T11:05:44.1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ya Jewett" userId="S::freya.jewett@nhg.org.uk::18f7226e-b1bb-4fae-a52a-3f8ace6dc940" providerId="AD" clId="Web-{D65649B2-E3F8-B7C3-0F71-FC3790D975AF}"/>
    <pc:docChg chg="modSld">
      <pc:chgData name="Freya Jewett" userId="S::freya.jewett@nhg.org.uk::18f7226e-b1bb-4fae-a52a-3f8ace6dc940" providerId="AD" clId="Web-{D65649B2-E3F8-B7C3-0F71-FC3790D975AF}" dt="2026-08-19T11:05:44.151" v="16" actId="20577"/>
      <pc:docMkLst>
        <pc:docMk/>
      </pc:docMkLst>
      <pc:sldChg chg="modSp">
        <pc:chgData name="Freya Jewett" userId="S::freya.jewett@nhg.org.uk::18f7226e-b1bb-4fae-a52a-3f8ace6dc940" providerId="AD" clId="Web-{D65649B2-E3F8-B7C3-0F71-FC3790D975AF}" dt="2026-08-19T11:05:44.151" v="16" actId="20577"/>
        <pc:sldMkLst>
          <pc:docMk/>
          <pc:sldMk cId="3933665151" sldId="258"/>
        </pc:sldMkLst>
        <pc:spChg chg="mod">
          <ac:chgData name="Freya Jewett" userId="S::freya.jewett@nhg.org.uk::18f7226e-b1bb-4fae-a52a-3f8ace6dc940" providerId="AD" clId="Web-{D65649B2-E3F8-B7C3-0F71-FC3790D975AF}" dt="2026-08-19T11:05:44.151" v="16" actId="20577"/>
          <ac:spMkLst>
            <pc:docMk/>
            <pc:sldMk cId="3933665151" sldId="258"/>
            <ac:spMk id="7" creationId="{5537F788-32A2-04A0-7AA4-CEA1261D5AFA}"/>
          </ac:spMkLst>
        </pc:spChg>
        <pc:spChg chg="mod">
          <ac:chgData name="Freya Jewett" userId="S::freya.jewett@nhg.org.uk::18f7226e-b1bb-4fae-a52a-3f8ace6dc940" providerId="AD" clId="Web-{D65649B2-E3F8-B7C3-0F71-FC3790D975AF}" dt="2026-08-19T11:04:36.087" v="4" actId="1076"/>
          <ac:spMkLst>
            <pc:docMk/>
            <pc:sldMk cId="3933665151" sldId="258"/>
            <ac:spMk id="28" creationId="{A836E502-9021-DBF1-A7A1-9E858AC49FB8}"/>
          </ac:spMkLst>
        </pc:spChg>
      </pc:sldChg>
    </pc:docChg>
  </pc:docChgLst>
  <pc:docChgLst>
    <pc:chgData name="Freya Jewett" userId="18f7226e-b1bb-4fae-a52a-3f8ace6dc940" providerId="ADAL" clId="{0F60E34A-64CE-4FC6-B468-29F204DF2EDE}"/>
    <pc:docChg chg="undo custSel modSld">
      <pc:chgData name="Freya Jewett" userId="18f7226e-b1bb-4fae-a52a-3f8ace6dc940" providerId="ADAL" clId="{0F60E34A-64CE-4FC6-B468-29F204DF2EDE}" dt="2026-07-26T20:00:24.743" v="1430" actId="20577"/>
      <pc:docMkLst>
        <pc:docMk/>
      </pc:docMkLst>
      <pc:sldChg chg="modSp mod">
        <pc:chgData name="Freya Jewett" userId="18f7226e-b1bb-4fae-a52a-3f8ace6dc940" providerId="ADAL" clId="{0F60E34A-64CE-4FC6-B468-29F204DF2EDE}" dt="2026-07-26T20:00:24.743" v="1430" actId="20577"/>
        <pc:sldMkLst>
          <pc:docMk/>
          <pc:sldMk cId="3933665151" sldId="258"/>
        </pc:sldMkLst>
        <pc:spChg chg="mod">
          <ac:chgData name="Freya Jewett" userId="18f7226e-b1bb-4fae-a52a-3f8ace6dc940" providerId="ADAL" clId="{0F60E34A-64CE-4FC6-B468-29F204DF2EDE}" dt="2026-07-26T20:00:24.743" v="1430" actId="20577"/>
          <ac:spMkLst>
            <pc:docMk/>
            <pc:sldMk cId="3933665151" sldId="258"/>
            <ac:spMk id="7" creationId="{5537F788-32A2-04A0-7AA4-CEA1261D5AFA}"/>
          </ac:spMkLst>
        </pc:spChg>
        <pc:spChg chg="mod">
          <ac:chgData name="Freya Jewett" userId="18f7226e-b1bb-4fae-a52a-3f8ace6dc940" providerId="ADAL" clId="{0F60E34A-64CE-4FC6-B468-29F204DF2EDE}" dt="2026-07-26T19:59:15.701" v="1358" actId="1076"/>
          <ac:spMkLst>
            <pc:docMk/>
            <pc:sldMk cId="3933665151" sldId="258"/>
            <ac:spMk id="27" creationId="{B06BEF86-91ED-1556-47AE-A9839BC965B5}"/>
          </ac:spMkLst>
        </pc:spChg>
        <pc:spChg chg="mod">
          <ac:chgData name="Freya Jewett" userId="18f7226e-b1bb-4fae-a52a-3f8ace6dc940" providerId="ADAL" clId="{0F60E34A-64CE-4FC6-B468-29F204DF2EDE}" dt="2026-07-26T19:59:35.090" v="1364" actId="5793"/>
          <ac:spMkLst>
            <pc:docMk/>
            <pc:sldMk cId="3933665151" sldId="258"/>
            <ac:spMk id="28" creationId="{A836E502-9021-DBF1-A7A1-9E858AC49FB8}"/>
          </ac:spMkLst>
        </pc:spChg>
        <pc:spChg chg="mod">
          <ac:chgData name="Freya Jewett" userId="18f7226e-b1bb-4fae-a52a-3f8ace6dc940" providerId="ADAL" clId="{0F60E34A-64CE-4FC6-B468-29F204DF2EDE}" dt="2026-07-26T19:59:05.569" v="1356" actId="1076"/>
          <ac:spMkLst>
            <pc:docMk/>
            <pc:sldMk cId="3933665151" sldId="258"/>
            <ac:spMk id="29" creationId="{FBD9433A-B1E3-290C-4C3D-8B6634E95FCA}"/>
          </ac:spMkLst>
        </pc:spChg>
        <pc:picChg chg="mod">
          <ac:chgData name="Freya Jewett" userId="18f7226e-b1bb-4fae-a52a-3f8ace6dc940" providerId="ADAL" clId="{0F60E34A-64CE-4FC6-B468-29F204DF2EDE}" dt="2026-07-26T19:59:05.569" v="1356" actId="1076"/>
          <ac:picMkLst>
            <pc:docMk/>
            <pc:sldMk cId="3933665151" sldId="258"/>
            <ac:picMk id="30" creationId="{47C0EA2D-7178-10EA-5EBC-CCEF053E7641}"/>
          </ac:picMkLst>
        </pc:picChg>
      </pc:sldChg>
    </pc:docChg>
  </pc:docChgLst>
  <pc:docChgLst>
    <pc:chgData name="Amir Miah" userId="S::amir.miah@nhg.org.uk::170a9e2f-eb9d-4110-b474-e19cb9444a7c" providerId="AD" clId="Web-{1DC9FFFA-F31D-2C69-9CFE-50D2AC08AFF9}"/>
    <pc:docChg chg="modSld">
      <pc:chgData name="Amir Miah" userId="S::amir.miah@nhg.org.uk::170a9e2f-eb9d-4110-b474-e19cb9444a7c" providerId="AD" clId="Web-{1DC9FFFA-F31D-2C69-9CFE-50D2AC08AFF9}" dt="2026-08-17T14:34:58.007" v="76" actId="20577"/>
      <pc:docMkLst>
        <pc:docMk/>
      </pc:docMkLst>
      <pc:sldChg chg="modSp">
        <pc:chgData name="Amir Miah" userId="S::amir.miah@nhg.org.uk::170a9e2f-eb9d-4110-b474-e19cb9444a7c" providerId="AD" clId="Web-{1DC9FFFA-F31D-2C69-9CFE-50D2AC08AFF9}" dt="2026-08-17T14:34:58.007" v="76" actId="20577"/>
        <pc:sldMkLst>
          <pc:docMk/>
          <pc:sldMk cId="3933665151" sldId="258"/>
        </pc:sldMkLst>
        <pc:spChg chg="mod">
          <ac:chgData name="Amir Miah" userId="S::amir.miah@nhg.org.uk::170a9e2f-eb9d-4110-b474-e19cb9444a7c" providerId="AD" clId="Web-{1DC9FFFA-F31D-2C69-9CFE-50D2AC08AFF9}" dt="2026-08-17T14:34:58.007" v="76" actId="20577"/>
          <ac:spMkLst>
            <pc:docMk/>
            <pc:sldMk cId="3933665151" sldId="258"/>
            <ac:spMk id="7" creationId="{5537F788-32A2-04A0-7AA4-CEA1261D5AFA}"/>
          </ac:spMkLst>
        </pc:spChg>
        <pc:spChg chg="mod">
          <ac:chgData name="Amir Miah" userId="S::amir.miah@nhg.org.uk::170a9e2f-eb9d-4110-b474-e19cb9444a7c" providerId="AD" clId="Web-{1DC9FFFA-F31D-2C69-9CFE-50D2AC08AFF9}" dt="2026-08-17T14:34:51.975" v="74" actId="20577"/>
          <ac:spMkLst>
            <pc:docMk/>
            <pc:sldMk cId="3933665151" sldId="258"/>
            <ac:spMk id="27" creationId="{B06BEF86-91ED-1556-47AE-A9839BC965B5}"/>
          </ac:spMkLst>
        </pc:spChg>
      </pc:sldChg>
    </pc:docChg>
  </pc:docChgLst>
  <pc:docChgLst>
    <pc:chgData clId="Web-{20F3DBD3-FC85-F595-499D-5A3E656682FD}"/>
    <pc:docChg chg="modSld">
      <pc:chgData name="" userId="" providerId="" clId="Web-{20F3DBD3-FC85-F595-499D-5A3E656682FD}" dt="2026-08-17T14:32:10.876" v="4" actId="20577"/>
      <pc:docMkLst>
        <pc:docMk/>
      </pc:docMkLst>
      <pc:sldChg chg="modSp">
        <pc:chgData name="" userId="" providerId="" clId="Web-{20F3DBD3-FC85-F595-499D-5A3E656682FD}" dt="2026-08-17T14:32:10.876" v="4" actId="20577"/>
        <pc:sldMkLst>
          <pc:docMk/>
          <pc:sldMk cId="3933665151" sldId="258"/>
        </pc:sldMkLst>
        <pc:spChg chg="mod">
          <ac:chgData name="" userId="" providerId="" clId="Web-{20F3DBD3-FC85-F595-499D-5A3E656682FD}" dt="2026-08-17T14:32:10.876" v="4" actId="20577"/>
          <ac:spMkLst>
            <pc:docMk/>
            <pc:sldMk cId="3933665151" sldId="258"/>
            <ac:spMk id="7" creationId="{5537F788-32A2-04A0-7AA4-CEA1261D5AFA}"/>
          </ac:spMkLst>
        </pc:spChg>
      </pc:sldChg>
    </pc:docChg>
  </pc:docChgLst>
  <pc:docChgLst>
    <pc:chgData name="Freya Jewett" userId="S::freya.jewett@nhg.org.uk::18f7226e-b1bb-4fae-a52a-3f8ace6dc940" providerId="AD" clId="Web-{20F3DBD3-FC85-F595-499D-5A3E656682FD}"/>
    <pc:docChg chg="modSld">
      <pc:chgData name="Freya Jewett" userId="S::freya.jewett@nhg.org.uk::18f7226e-b1bb-4fae-a52a-3f8ace6dc940" providerId="AD" clId="Web-{20F3DBD3-FC85-F595-499D-5A3E656682FD}" dt="2026-08-17T14:32:44.767" v="10" actId="1076"/>
      <pc:docMkLst>
        <pc:docMk/>
      </pc:docMkLst>
      <pc:sldChg chg="modSp">
        <pc:chgData name="Freya Jewett" userId="S::freya.jewett@nhg.org.uk::18f7226e-b1bb-4fae-a52a-3f8ace6dc940" providerId="AD" clId="Web-{20F3DBD3-FC85-F595-499D-5A3E656682FD}" dt="2026-08-17T14:32:44.767" v="10" actId="1076"/>
        <pc:sldMkLst>
          <pc:docMk/>
          <pc:sldMk cId="3933665151" sldId="258"/>
        </pc:sldMkLst>
        <pc:spChg chg="mod">
          <ac:chgData name="Freya Jewett" userId="S::freya.jewett@nhg.org.uk::18f7226e-b1bb-4fae-a52a-3f8ace6dc940" providerId="AD" clId="Web-{20F3DBD3-FC85-F595-499D-5A3E656682FD}" dt="2026-08-17T14:32:38.564" v="9" actId="14100"/>
          <ac:spMkLst>
            <pc:docMk/>
            <pc:sldMk cId="3933665151" sldId="258"/>
            <ac:spMk id="7" creationId="{5537F788-32A2-04A0-7AA4-CEA1261D5AFA}"/>
          </ac:spMkLst>
        </pc:spChg>
        <pc:spChg chg="mod">
          <ac:chgData name="Freya Jewett" userId="S::freya.jewett@nhg.org.uk::18f7226e-b1bb-4fae-a52a-3f8ace6dc940" providerId="AD" clId="Web-{20F3DBD3-FC85-F595-499D-5A3E656682FD}" dt="2026-08-17T14:32:21.392" v="4" actId="1076"/>
          <ac:spMkLst>
            <pc:docMk/>
            <pc:sldMk cId="3933665151" sldId="258"/>
            <ac:spMk id="27" creationId="{B06BEF86-91ED-1556-47AE-A9839BC965B5}"/>
          </ac:spMkLst>
        </pc:spChg>
        <pc:spChg chg="mod">
          <ac:chgData name="Freya Jewett" userId="S::freya.jewett@nhg.org.uk::18f7226e-b1bb-4fae-a52a-3f8ace6dc940" providerId="AD" clId="Web-{20F3DBD3-FC85-F595-499D-5A3E656682FD}" dt="2026-08-17T14:32:44.767" v="10" actId="1076"/>
          <ac:spMkLst>
            <pc:docMk/>
            <pc:sldMk cId="3933665151" sldId="258"/>
            <ac:spMk id="28" creationId="{A836E502-9021-DBF1-A7A1-9E858AC49FB8}"/>
          </ac:spMkLst>
        </pc:spChg>
      </pc:sldChg>
    </pc:docChg>
  </pc:docChgLst>
</pc:chgInfo>
</file>

<file path=ppt/comments/modernComment_102_EA76F77F.xml><?xml version="1.0" encoding="utf-8"?>
<p188:cmLst xmlns:a="http://schemas.openxmlformats.org/drawingml/2006/main" xmlns:r="http://schemas.openxmlformats.org/officeDocument/2006/relationships" xmlns:p188="http://schemas.microsoft.com/office/powerpoint/2018/8/main">
  <p188:cm id="{4063352B-F8C2-44C6-9D80-4BE6554D94A0}" authorId="{6644AFFF-676B-BB99-4354-1C1633C32E42}" created="2026-08-19T15:34:20.126">
    <ac:de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deMkLst>
    <p188:txBody>
      <a:bodyPr/>
      <a:lstStyle/>
      <a:p>
        <a:r>
          <a:rPr lang="en-GB"/>
          <a:t>Update surgery info once completed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8/19/2026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88C1BE-95EF-4E6A-9C52-7860E105AF91}" type="slidenum">
              <a:rPr lang="en-US" smtClean="0"/>
              <a:t>4</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8/19/2026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microsoft.com/office/2018/10/relationships/comments" Target="../comments/modernComment_102_EA76F77F.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Endeavour House</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90992" y="2067762"/>
            <a:ext cx="6794895" cy="5747727"/>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a:effectLst/>
                <a:latin typeface="Calibri"/>
                <a:ea typeface="Calibri" panose="020F0502020204030204" pitchFamily="34" charset="0"/>
                <a:cs typeface="Calibri"/>
              </a:rPr>
              <a:t>Your Building Safety Manager </a:t>
            </a:r>
            <a:r>
              <a:rPr lang="en-GB" sz="1050" kern="100">
                <a:latin typeface="Calibri"/>
                <a:ea typeface="Calibri" panose="020F0502020204030204" pitchFamily="34" charset="0"/>
                <a:cs typeface="Calibri"/>
              </a:rPr>
              <a:t>Freya</a:t>
            </a:r>
            <a:r>
              <a:rPr lang="en-GB" sz="1050" kern="100">
                <a:effectLst/>
                <a:latin typeface="Calibri"/>
                <a:ea typeface="Calibri" panose="020F0502020204030204" pitchFamily="34" charset="0"/>
                <a:cs typeface="Calibri"/>
              </a:rPr>
              <a:t> has put this together based on responses from surveys, drop ins and door knocking over recent weeks. If responses were low, we might use responses from other similar buildings to help us, </a:t>
            </a:r>
            <a:r>
              <a:rPr lang="en-GB" sz="1050" kern="10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dirty="0">
                <a:effectLst/>
                <a:latin typeface="Calibri"/>
                <a:ea typeface="Calibri"/>
                <a:cs typeface="Calibri"/>
              </a:rPr>
              <a:t>As your BSM, I aim to work with you to keep your building safe. To do this I visited your block to carry out an inspection on the </a:t>
            </a:r>
            <a:r>
              <a:rPr lang="en-GB" sz="1050" kern="100" dirty="0">
                <a:latin typeface="Calibri"/>
                <a:ea typeface="Calibri"/>
                <a:cs typeface="Calibri"/>
              </a:rPr>
              <a:t>20</a:t>
            </a:r>
            <a:r>
              <a:rPr lang="en-GB" sz="1050" kern="100" baseline="30000" dirty="0">
                <a:latin typeface="Calibri"/>
                <a:ea typeface="Calibri"/>
                <a:cs typeface="Calibri"/>
              </a:rPr>
              <a:t>th</a:t>
            </a:r>
            <a:r>
              <a:rPr lang="en-GB" sz="1050" kern="100" dirty="0">
                <a:latin typeface="Calibri"/>
                <a:ea typeface="Calibri"/>
                <a:cs typeface="Calibri"/>
              </a:rPr>
              <a:t> July 2026</a:t>
            </a:r>
            <a:r>
              <a:rPr lang="en-GB" sz="1050" kern="100" dirty="0">
                <a:effectLst/>
                <a:latin typeface="Calibri"/>
                <a:ea typeface="Calibri"/>
                <a:cs typeface="Calibri"/>
              </a:rPr>
              <a:t>. I knocked a few resident doors to check what you know about fire safety in your home and was able to speak to </a:t>
            </a:r>
            <a:r>
              <a:rPr lang="en-GB" sz="1050" kern="100" dirty="0">
                <a:latin typeface="Calibri"/>
                <a:ea typeface="Calibri"/>
                <a:cs typeface="Calibri"/>
              </a:rPr>
              <a:t>some </a:t>
            </a:r>
            <a:r>
              <a:rPr lang="en-GB" sz="1050" kern="100" dirty="0">
                <a:effectLst/>
                <a:latin typeface="Calibri"/>
                <a:ea typeface="Calibri"/>
                <a:cs typeface="Calibri"/>
              </a:rPr>
              <a:t>residents while inspecting the building. The feedback I received was that ther</a:t>
            </a:r>
            <a:r>
              <a:rPr lang="en-GB" sz="1050" kern="100" dirty="0">
                <a:latin typeface="Calibri"/>
                <a:ea typeface="Calibri"/>
                <a:cs typeface="Calibri"/>
              </a:rPr>
              <a:t>e was some damage to the communal fire doors and issues with ASB which affected the building. Quarterly communal fire door checks are completed at Endeavour House by our contractors Savills where identify any issues with fire doors in your building. They will then report their findings to NHG and any urgent door actions will be remediated by our Fire Team. I noted there were several  faulty door locks on the utility risers and some emergency lights which were not operating. There was also items being stored in the communal risers including bicycles. These have been highlighted to your Housing Officer to make the necessary arrangements to action. As a reminder, all communal areas must be clear of items as these areas are escape routes should a fire occur. Items being stored in hallways and/or in communal risers could impede safe access and even </a:t>
            </a:r>
            <a:r>
              <a:rPr lang="en-GB" sz="1050" kern="100">
                <a:latin typeface="Calibri"/>
                <a:ea typeface="Calibri"/>
                <a:cs typeface="Calibri"/>
              </a:rPr>
              <a:t>worsen the effects of a fire, should one occur. Please continue to report any  ASB or repair concerns and especially faults for any of the fire safety equipment which may arise. </a:t>
            </a:r>
            <a:endParaRPr lang="en-GB" sz="1050" kern="100">
              <a:effectLst/>
              <a:latin typeface="Calibri"/>
              <a:ea typeface="Calibri"/>
              <a:cs typeface="Calibri"/>
            </a:endParaRPr>
          </a:p>
          <a:p>
            <a:pPr algn="just"/>
            <a:endParaRPr lang="en-GB" sz="1050" kern="10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50" kern="100">
                <a:latin typeface="Calibri"/>
                <a:ea typeface="Calibri"/>
                <a:cs typeface="Calibri"/>
              </a:rPr>
              <a:t>A </a:t>
            </a:r>
            <a:r>
              <a:rPr lang="en-GB" sz="1050" kern="100">
                <a:effectLst/>
                <a:latin typeface="Calibri"/>
                <a:ea typeface="Calibri"/>
                <a:cs typeface="Calibri"/>
              </a:rPr>
              <a:t>building safety survey to understand your information needs, vulnerabilities and awareness of building safety in </a:t>
            </a:r>
            <a:r>
              <a:rPr lang="en-GB" sz="1050" kern="100">
                <a:latin typeface="Calibri"/>
                <a:ea typeface="Calibri"/>
                <a:cs typeface="Calibri"/>
              </a:rPr>
              <a:t>October 2025 </a:t>
            </a:r>
            <a:r>
              <a:rPr lang="en-GB" sz="1050" kern="100">
                <a:effectLst/>
                <a:latin typeface="Calibri"/>
                <a:ea typeface="Calibri"/>
                <a:cs typeface="Calibri"/>
              </a:rPr>
              <a:t>by email. Thi</a:t>
            </a:r>
            <a:r>
              <a:rPr lang="en-GB" sz="1050" kern="100">
                <a:latin typeface="Calibri"/>
                <a:ea typeface="Calibri"/>
                <a:cs typeface="Calibri"/>
              </a:rPr>
              <a:t>s was </a:t>
            </a:r>
            <a:r>
              <a:rPr lang="en-GB" sz="1050" kern="100">
                <a:effectLst/>
                <a:latin typeface="Calibri"/>
                <a:ea typeface="Calibri"/>
                <a:cs typeface="Calibri"/>
              </a:rPr>
              <a:t>to understand how we can work together to keep your building safe but did n</a:t>
            </a:r>
            <a:r>
              <a:rPr lang="en-GB" sz="1050" kern="100">
                <a:latin typeface="Calibri"/>
                <a:ea typeface="Calibri"/>
                <a:cs typeface="Calibri"/>
              </a:rPr>
              <a:t>ot get any responses. This survey will be sent again during next year’s building safety audit.  </a:t>
            </a:r>
            <a:r>
              <a:rPr lang="en-GB" sz="1050" kern="100">
                <a:effectLst/>
                <a:latin typeface="Calibri"/>
                <a:ea typeface="Calibri"/>
                <a:cs typeface="Calibri"/>
              </a:rPr>
              <a:t>Please do reach out to me any point should you like to raise any building safety concerns for your building, discuss any vulnerability or would like any relevant safety information.  </a:t>
            </a:r>
          </a:p>
          <a:p>
            <a:pPr algn="just"/>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a:ea typeface="Calibri"/>
                <a:cs typeface="Calibri"/>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dirty="0">
                <a:latin typeface="Calibri"/>
                <a:ea typeface="Calibri"/>
                <a:cs typeface="Calibri"/>
              </a:rPr>
              <a:t>  In the email,</a:t>
            </a:r>
            <a:r>
              <a:rPr lang="en-GB" sz="1050" kern="100" dirty="0">
                <a:effectLst/>
                <a:latin typeface="Calibri"/>
                <a:ea typeface="Calibri"/>
                <a:cs typeface="Calibri"/>
              </a:rPr>
              <a:t> I also </a:t>
            </a:r>
            <a:r>
              <a:rPr lang="en-GB" sz="1050" kern="100" dirty="0">
                <a:latin typeface="Calibri"/>
                <a:ea typeface="Calibri"/>
                <a:cs typeface="Calibri"/>
              </a:rPr>
              <a:t>sent </a:t>
            </a:r>
            <a:r>
              <a:rPr lang="en-GB" sz="1050" kern="100" dirty="0">
                <a:effectLst/>
                <a:latin typeface="Calibri"/>
                <a:ea typeface="Calibri"/>
                <a:cs typeface="Calibri"/>
              </a:rPr>
              <a:t>you a letter to inform you about the </a:t>
            </a:r>
            <a:r>
              <a:rPr lang="en-GB" sz="1050" kern="100" dirty="0">
                <a:latin typeface="Calibri"/>
                <a:ea typeface="Calibri"/>
                <a:cs typeface="Calibri"/>
              </a:rPr>
              <a:t>evacuation strategy</a:t>
            </a:r>
            <a:r>
              <a:rPr lang="en-GB" sz="1050" kern="100" dirty="0">
                <a:effectLst/>
                <a:latin typeface="Calibri"/>
                <a:ea typeface="Calibri"/>
                <a:cs typeface="Calibri"/>
              </a:rPr>
              <a:t> for your building and the importance of fire doors</a:t>
            </a:r>
            <a:r>
              <a:rPr lang="en-GB" sz="1050" kern="100" dirty="0">
                <a:latin typeface="Calibri"/>
                <a:ea typeface="Calibri"/>
                <a:cs typeface="Calibri"/>
              </a:rPr>
              <a:t>, </a:t>
            </a:r>
            <a:r>
              <a:rPr lang="en-GB" sz="1050" kern="100" dirty="0">
                <a:effectLst/>
                <a:latin typeface="Calibri"/>
                <a:ea typeface="Calibri"/>
                <a:cs typeface="Calibri"/>
              </a:rPr>
              <a:t>your responsibilities and those of NHG in keeping your building</a:t>
            </a:r>
            <a:r>
              <a:rPr lang="en-GB" sz="1050" kern="100" dirty="0">
                <a:latin typeface="Calibri"/>
                <a:ea typeface="Calibri"/>
                <a:cs typeface="Calibri"/>
              </a:rPr>
              <a:t> safe</a:t>
            </a:r>
            <a:r>
              <a:rPr lang="en-GB" sz="1050" kern="100" dirty="0">
                <a:effectLst/>
                <a:latin typeface="Calibri"/>
                <a:ea typeface="Calibri"/>
                <a:cs typeface="Calibri"/>
              </a:rPr>
              <a:t>.</a:t>
            </a:r>
            <a:r>
              <a:rPr lang="en-GB" sz="1050" kern="100" dirty="0">
                <a:latin typeface="Calibri"/>
                <a:ea typeface="Calibri"/>
                <a:cs typeface="Calibri"/>
              </a:rPr>
              <a:t>  Invitations </a:t>
            </a:r>
            <a:r>
              <a:rPr lang="en-GB" sz="1050" kern="100" dirty="0">
                <a:effectLst/>
                <a:latin typeface="Calibri"/>
                <a:ea typeface="Calibri"/>
                <a:cs typeface="Calibri"/>
              </a:rPr>
              <a:t>to attend a drop-in surgery </a:t>
            </a:r>
            <a:r>
              <a:rPr lang="en-GB" sz="1050" kern="100" dirty="0">
                <a:latin typeface="Calibri"/>
                <a:ea typeface="Calibri"/>
                <a:cs typeface="Calibri"/>
              </a:rPr>
              <a:t>on 20th </a:t>
            </a:r>
            <a:r>
              <a:rPr lang="en-GB" sz="1050" kern="100">
                <a:latin typeface="Calibri"/>
                <a:ea typeface="Calibri"/>
                <a:cs typeface="Calibri"/>
              </a:rPr>
              <a:t>August has been sent to</a:t>
            </a:r>
            <a:r>
              <a:rPr lang="en-GB" sz="1050" kern="100">
                <a:effectLst/>
                <a:latin typeface="Calibri"/>
                <a:ea typeface="Calibri"/>
                <a:cs typeface="Calibri"/>
              </a:rPr>
              <a:t> </a:t>
            </a:r>
            <a:r>
              <a:rPr lang="en-GB" sz="1050" kern="100" dirty="0">
                <a:effectLst/>
                <a:latin typeface="Calibri"/>
                <a:ea typeface="Calibri"/>
                <a:cs typeface="Calibri"/>
              </a:rPr>
              <a:t>further get your views and opinions and answer any queries or  provide clarification.</a:t>
            </a:r>
          </a:p>
          <a:p>
            <a:pPr algn="just"/>
            <a:endParaRPr lang="en-GB" sz="1050" kern="100" dirty="0">
              <a:solidFill>
                <a:srgbClr val="000000"/>
              </a:solidFill>
              <a:effectLst/>
              <a:latin typeface="Calibri"/>
              <a:ea typeface="Calibri"/>
              <a:cs typeface="Calibri"/>
            </a:endParaRPr>
          </a:p>
          <a:p>
            <a:pPr algn="just"/>
            <a:r>
              <a:rPr lang="en-GB" sz="1050" kern="100">
                <a:solidFill>
                  <a:srgbClr val="000000"/>
                </a:solidFill>
                <a:latin typeface="Calibri"/>
                <a:ea typeface="Calibri"/>
                <a:cs typeface="Calibri"/>
              </a:rPr>
              <a:t>This commitment has been made in </a:t>
            </a:r>
            <a:r>
              <a:rPr lang="en-GB" sz="1050" b="1" kern="100">
                <a:solidFill>
                  <a:srgbClr val="000000"/>
                </a:solidFill>
                <a:latin typeface="Calibri"/>
                <a:ea typeface="Calibri"/>
                <a:cs typeface="Calibri"/>
              </a:rPr>
              <a:t>October 2025 </a:t>
            </a:r>
            <a:r>
              <a:rPr lang="en-GB" sz="1050" kern="100">
                <a:solidFill>
                  <a:srgbClr val="000000"/>
                </a:solidFill>
                <a:latin typeface="Calibri"/>
                <a:ea typeface="Calibri"/>
                <a:cs typeface="Calibri"/>
              </a:rPr>
              <a:t>and updated in </a:t>
            </a:r>
            <a:r>
              <a:rPr lang="en-GB" sz="1050" b="1" kern="100">
                <a:solidFill>
                  <a:srgbClr val="000000"/>
                </a:solidFill>
                <a:latin typeface="Calibri"/>
                <a:ea typeface="Calibri"/>
                <a:cs typeface="Calibri"/>
              </a:rPr>
              <a:t>July 2026 </a:t>
            </a:r>
            <a:r>
              <a:rPr lang="en-GB" sz="1050" kern="100">
                <a:solidFill>
                  <a:srgbClr val="000000"/>
                </a:solidFill>
                <a:latin typeface="Calibri"/>
                <a:ea typeface="Calibri"/>
                <a:cs typeface="Calibri"/>
              </a:rPr>
              <a:t>will be reviewed in </a:t>
            </a:r>
            <a:r>
              <a:rPr lang="en-GB" sz="1050" b="1" kern="100">
                <a:solidFill>
                  <a:srgbClr val="000000"/>
                </a:solidFill>
                <a:latin typeface="Calibri"/>
                <a:ea typeface="Calibri"/>
                <a:cs typeface="Calibri"/>
              </a:rPr>
              <a:t>July </a:t>
            </a:r>
            <a:r>
              <a:rPr lang="en-GB" sz="1050" kern="100" dirty="0">
                <a:solidFill>
                  <a:srgbClr val="000000"/>
                </a:solidFill>
                <a:latin typeface="Calibri"/>
                <a:ea typeface="Calibri"/>
                <a:cs typeface="Calibri"/>
              </a:rPr>
              <a:t> </a:t>
            </a:r>
            <a:r>
              <a:rPr lang="en-GB" sz="1050" b="1" kern="100">
                <a:solidFill>
                  <a:srgbClr val="000000"/>
                </a:solidFill>
                <a:latin typeface="Calibri"/>
                <a:ea typeface="Calibri"/>
                <a:cs typeface="Calibri"/>
              </a:rPr>
              <a:t>2027</a:t>
            </a:r>
            <a:r>
              <a:rPr lang="en-GB" sz="1050" kern="100">
                <a:solidFill>
                  <a:srgbClr val="000000"/>
                </a:solidFill>
                <a:latin typeface="Calibri"/>
                <a:ea typeface="Calibri"/>
                <a:cs typeface="Calibri"/>
              </a:rPr>
              <a:t> or earlier if you tell us we need to</a:t>
            </a:r>
            <a:endParaRPr lang="en-US" sz="1050">
              <a:latin typeface="Calibri"/>
              <a:ea typeface="Calibri"/>
              <a:cs typeface="Calibri"/>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59" y="7975055"/>
            <a:ext cx="6809723" cy="361391"/>
          </a:xfrm>
          <a:prstGeom prst="rect">
            <a:avLst/>
          </a:prstGeom>
        </p:spPr>
        <p:txBody>
          <a:bodyPr vert="horz" lIns="91440" tIns="45720" rIns="91440" bIns="45720" rtlCol="0" anchor="t">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latin typeface="Calibri"/>
                <a:ea typeface="Calibri"/>
                <a:cs typeface="Calibri"/>
              </a:rPr>
              <a:t>How we will share information with you and ask for your opinion </a:t>
            </a:r>
            <a:endParaRPr lang="en-US"/>
          </a:p>
        </p:txBody>
      </p:sp>
      <p:sp>
        <p:nvSpPr>
          <p:cNvPr id="28" name="TextBox 27">
            <a:extLst>
              <a:ext uri="{FF2B5EF4-FFF2-40B4-BE49-F238E27FC236}">
                <a16:creationId xmlns:a16="http://schemas.microsoft.com/office/drawing/2014/main" id="{A836E502-9021-DBF1-A7A1-9E858AC49FB8}"/>
              </a:ext>
            </a:extLst>
          </p:cNvPr>
          <p:cNvSpPr txBox="1"/>
          <p:nvPr/>
        </p:nvSpPr>
        <p:spPr>
          <a:xfrm>
            <a:off x="390461" y="8177368"/>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endPar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endParaRPr lang="en-GB" sz="11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endPar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0" y="8181201"/>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0" y="8169519"/>
            <a:ext cx="420715" cy="420715"/>
          </a:xfrm>
          <a:prstGeom prst="rect">
            <a:avLst/>
          </a:prstGeom>
        </p:spPr>
      </p:pic>
      <p:pic>
        <p:nvPicPr>
          <p:cNvPr id="9" name="Picture 8">
            <a:extLst>
              <a:ext uri="{FF2B5EF4-FFF2-40B4-BE49-F238E27FC236}">
                <a16:creationId xmlns:a16="http://schemas.microsoft.com/office/drawing/2014/main" id="{4F9C9876-01CB-0F72-94BA-C81190BBF4C3}"/>
              </a:ext>
            </a:extLst>
          </p:cNvPr>
          <p:cNvPicPr>
            <a:picLocks noChangeAspect="1"/>
          </p:cNvPicPr>
          <p:nvPr/>
        </p:nvPicPr>
        <p:blipFill>
          <a:blip r:embed="rId5"/>
          <a:srcRect/>
          <a:stretch/>
        </p:blipFill>
        <p:spPr>
          <a:xfrm>
            <a:off x="4756853" y="126342"/>
            <a:ext cx="2420929" cy="1518834"/>
          </a:xfrm>
          <a:prstGeom prst="rect">
            <a:avLst/>
          </a:prstGeom>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a:solidFill>
                  <a:srgbClr val="000000"/>
                </a:solidFill>
                <a:effectLst/>
                <a:latin typeface="Calibri"/>
                <a:ea typeface="Calibri"/>
                <a:cs typeface="Calibri"/>
              </a:rPr>
              <a:t>You can contact</a:t>
            </a:r>
            <a:r>
              <a:rPr lang="en-GB" sz="1050" kern="100">
                <a:solidFill>
                  <a:srgbClr val="000000"/>
                </a:solidFill>
                <a:latin typeface="Calibri"/>
                <a:ea typeface="Calibri"/>
                <a:cs typeface="Calibri"/>
              </a:rPr>
              <a:t> your Building Safety Manager or Property Management Executive </a:t>
            </a:r>
            <a:r>
              <a:rPr lang="en-GB" sz="1050" kern="10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Endeavour House</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63F82AE0-FA07-DEC5-7D91-22BCE0450517}"/>
              </a:ext>
            </a:extLst>
          </p:cNvPr>
          <p:cNvPicPr>
            <a:picLocks noChangeAspect="1"/>
          </p:cNvPicPr>
          <p:nvPr/>
        </p:nvPicPr>
        <p:blipFill>
          <a:blip r:embed="rId5"/>
          <a:stretch>
            <a:fillRect/>
          </a:stretch>
        </p:blipFill>
        <p:spPr>
          <a:xfrm>
            <a:off x="4672885" y="148525"/>
            <a:ext cx="2420322" cy="1518036"/>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457200" rtl="0" eaLnBrk="1" fontAlgn="auto" latinLnBrk="0" hangingPunct="1">
              <a:lnSpc>
                <a:spcPct val="107000"/>
              </a:lnSpc>
              <a:spcBef>
                <a:spcPts val="0"/>
              </a:spcBef>
              <a:spcAft>
                <a:spcPts val="0"/>
              </a:spcAft>
              <a:buClrTx/>
              <a:buSzPct val="130000"/>
              <a:buFont typeface="Arial" panose="020B0604020202020204" pitchFamily="34" charset="0"/>
              <a:buChar char="•"/>
              <a:tabLst/>
              <a:defRPr/>
            </a:pPr>
            <a:r>
              <a:rPr kumimoji="0" lang="en-GB" sz="105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Primarily contacting BSM or your Housing Officer: Connor Pithers</a:t>
            </a:r>
          </a:p>
          <a:p>
            <a:pPr marL="171450" lvl="0" indent="-171450">
              <a:lnSpc>
                <a:spcPct val="107000"/>
              </a:lnSpc>
              <a:buSzPct val="130000"/>
              <a:buFont typeface="Arial" panose="020B0604020202020204" pitchFamily="34" charset="0"/>
              <a:buChar char="•"/>
            </a:pPr>
            <a:r>
              <a:rPr lang="en-GB" sz="105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a:latin typeface="Calibri" panose="020F0502020204030204" pitchFamily="34" charset="0"/>
                <a:cs typeface="Calibri" panose="020F0502020204030204" pitchFamily="34" charset="0"/>
              </a:rPr>
              <a:t>Drop ins</a:t>
            </a:r>
          </a:p>
          <a:p>
            <a:pPr lvl="0" algn="just">
              <a:lnSpc>
                <a:spcPct val="107000"/>
              </a:lnSpc>
              <a:buSzPct val="130000"/>
            </a:pPr>
            <a:endParaRPr lang="en-GB" sz="1050">
              <a:latin typeface="Calibri" panose="020F0502020204030204" pitchFamily="34" charset="0"/>
              <a:cs typeface="Calibri" panose="020F0502020204030204" pitchFamily="34" charset="0"/>
            </a:endParaRPr>
          </a:p>
          <a:p>
            <a:pPr lvl="0" algn="just">
              <a:lnSpc>
                <a:spcPct val="107000"/>
              </a:lnSpc>
              <a:buSzPct val="130000"/>
            </a:pPr>
            <a:r>
              <a:rPr lang="en-GB" sz="105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Got a question </a:t>
            </a:r>
            <a:r>
              <a:rPr lang="en-GB" sz="1400" b="1">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F9ED5"/>
                </a:solidFill>
                <a:effectLst/>
                <a:uLnTx/>
                <a:uFillTx/>
                <a:latin typeface="Calibri"/>
                <a:ea typeface="+mn-ea"/>
                <a:cs typeface="Calibri"/>
              </a:rPr>
              <a:t>Email: </a:t>
            </a:r>
            <a:r>
              <a:rPr kumimoji="0" lang="en-GB"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a:rPr>
              <a:t>freya.jewett@nhg.org.uk</a:t>
            </a:r>
            <a:br>
              <a:rPr kumimoji="0" lang="en-US" sz="1400" b="1" i="0" u="none" strike="noStrike" kern="1200" cap="none" spc="0" normalizeH="0" baseline="0" noProof="0">
                <a:ln>
                  <a:noFill/>
                </a:ln>
                <a:solidFill>
                  <a:prstClr val="black"/>
                </a:solidFill>
                <a:effectLst/>
                <a:uLnTx/>
                <a:uFillTx/>
                <a:latin typeface="Calibri" panose="020F0502020204030204" pitchFamily="34" charset="0"/>
                <a:ea typeface="+mn-ea"/>
                <a:cs typeface="+mn-cs"/>
              </a:rPr>
            </a:br>
            <a:r>
              <a:rPr kumimoji="0" lang="en-US" sz="1400" b="1" i="0" u="none" strike="noStrike" kern="1200" cap="none" spc="0" normalizeH="0" baseline="0" noProof="0">
                <a:ln>
                  <a:noFill/>
                </a:ln>
                <a:solidFill>
                  <a:srgbClr val="0F9ED5"/>
                </a:solidFill>
                <a:effectLst/>
                <a:uLnTx/>
                <a:uFillTx/>
                <a:latin typeface="Calibri"/>
                <a:ea typeface="+mn-ea"/>
                <a:cs typeface="Calibri"/>
              </a:rPr>
              <a:t>Phone: </a:t>
            </a: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07352744438</a:t>
            </a:r>
            <a:endParaRPr kumimoji="0" lang="en-US" sz="1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Endeavour House</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DA93CCA-E9A4-FA72-9491-39B9A442CD29}"/>
              </a:ext>
            </a:extLst>
          </p:cNvPr>
          <p:cNvPicPr>
            <a:picLocks noChangeAspect="1"/>
          </p:cNvPicPr>
          <p:nvPr/>
        </p:nvPicPr>
        <p:blipFill>
          <a:blip r:embed="rId5"/>
          <a:stretch>
            <a:fillRect/>
          </a:stretch>
        </p:blipFill>
        <p:spPr>
          <a:xfrm>
            <a:off x="4769342" y="138122"/>
            <a:ext cx="2420322" cy="1518036"/>
          </a:xfrm>
          <a:prstGeom prst="rect">
            <a:avLst/>
          </a:prstGeom>
        </p:spPr>
      </p:pic>
    </p:spTree>
    <p:extLst>
      <p:ext uri="{BB962C8B-B14F-4D97-AF65-F5344CB8AC3E}">
        <p14:creationId xmlns:p14="http://schemas.microsoft.com/office/powerpoint/2010/main" val="313236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endParaRPr lang="en-GB" sz="1400" b="1">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954107"/>
          </a:xfrm>
          <a:prstGeom prst="rect">
            <a:avLst/>
          </a:prstGeom>
          <a:noFill/>
          <a:ln>
            <a:solidFill>
              <a:schemeClr val="bg2">
                <a:lumMod val="90000"/>
              </a:schemeClr>
            </a:solidFill>
            <a:prstDash val="dash"/>
          </a:ln>
        </p:spPr>
        <p:txBody>
          <a:bodyPr wrap="square" rtlCol="0">
            <a:spAutoFit/>
          </a:bodyPr>
          <a:lstStyle/>
          <a:p>
            <a:r>
              <a:rPr lang="en-GB" sz="1050" kern="10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fire risk assessments and building safety inspections.</a:t>
            </a:r>
          </a:p>
          <a:p>
            <a:endParaRPr lang="en-US" sz="140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4087" y="1722474"/>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18469" y="347274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225" y="3482914"/>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4238024315"/>
              </p:ext>
            </p:extLst>
          </p:nvPr>
        </p:nvGraphicFramePr>
        <p:xfrm>
          <a:off x="558869" y="3472741"/>
          <a:ext cx="3145556" cy="5572111"/>
        </p:xfrm>
        <a:graphic>
          <a:graphicData uri="http://schemas.openxmlformats.org/drawingml/2006/table">
            <a:tbl>
              <a:tblPr firstRow="1" bandRow="1">
                <a:tableStyleId>{073A0DAA-6AF3-43AB-8588-CEC1D06C72B9}</a:tableStyleId>
              </a:tblPr>
              <a:tblGrid>
                <a:gridCol w="1788546">
                  <a:extLst>
                    <a:ext uri="{9D8B030D-6E8A-4147-A177-3AD203B41FA5}">
                      <a16:colId xmlns:a16="http://schemas.microsoft.com/office/drawing/2014/main" val="1257338991"/>
                    </a:ext>
                  </a:extLst>
                </a:gridCol>
                <a:gridCol w="1357010">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391338113"/>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Alarm sounders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426016132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Asbestos surveys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18316338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43561467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2654386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Electrical </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3846614142"/>
                  </a:ext>
                </a:extLst>
              </a:tr>
              <a:tr h="632060">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Emergency lighting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830883389"/>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Estate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17586738"/>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alarms</a:t>
                      </a:r>
                      <a:endParaRPr lang="en-GB" sz="1200">
                        <a:latin typeface="Calibri" panose="020F0502020204030204" pitchFamily="34" charset="0"/>
                        <a:cs typeface="Calibri" panose="020F0502020204030204" pitchFamily="34" charset="0"/>
                      </a:endParaRP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50935773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2421185404"/>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34137517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extinguishers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1696109348"/>
                  </a:ext>
                </a:extLst>
              </a:tr>
              <a:tr h="270883">
                <a:tc>
                  <a:txBody>
                    <a:bodyPr/>
                    <a:lstStyle/>
                    <a:p>
                      <a:r>
                        <a:rPr lang="en-GB" sz="1200">
                          <a:latin typeface="Calibri" panose="020F0502020204030204" pitchFamily="34" charset="0"/>
                          <a:cs typeface="Calibri" panose="020F0502020204030204" pitchFamily="34" charset="0"/>
                        </a:rPr>
                        <a:t>Domestic sprinklers </a:t>
                      </a:r>
                    </a:p>
                  </a:txBody>
                  <a:tcPr/>
                </a:tc>
                <a:tc>
                  <a:txBody>
                    <a:bodyPr/>
                    <a:lstStyle/>
                    <a:p>
                      <a:r>
                        <a:rPr lang="en-GB" sz="1200">
                          <a:latin typeface="Calibri" panose="020F0502020204030204" pitchFamily="34" charset="0"/>
                          <a:cs typeface="Calibri" panose="020F0502020204030204" pitchFamily="34" charset="0"/>
                        </a:rPr>
                        <a:t>N/A </a:t>
                      </a:r>
                    </a:p>
                  </a:txBody>
                  <a:tcPr/>
                </a:tc>
                <a:extLst>
                  <a:ext uri="{0D108BD9-81ED-4DB2-BD59-A6C34878D82A}">
                    <a16:rowId xmlns:a16="http://schemas.microsoft.com/office/drawing/2014/main" val="1549173266"/>
                  </a:ext>
                </a:extLst>
              </a:tr>
              <a:tr h="270883">
                <a:tc>
                  <a:txBody>
                    <a:bodyPr/>
                    <a:lstStyle/>
                    <a:p>
                      <a:r>
                        <a:rPr lang="en-GB" sz="1200">
                          <a:latin typeface="Calibri" panose="020F0502020204030204" pitchFamily="34" charset="0"/>
                          <a:cs typeface="Calibri" panose="020F0502020204030204" pitchFamily="34" charset="0"/>
                        </a:rPr>
                        <a:t>Legionella </a:t>
                      </a:r>
                    </a:p>
                  </a:txBody>
                  <a:tcPr/>
                </a:tc>
                <a:tc>
                  <a:txBody>
                    <a:bodyPr/>
                    <a:lstStyle/>
                    <a:p>
                      <a:r>
                        <a:rPr lang="en-GB" sz="1200">
                          <a:latin typeface="Calibri" panose="020F0502020204030204" pitchFamily="34" charset="0"/>
                          <a:cs typeface="Calibri" panose="020F0502020204030204" pitchFamily="34" charset="0"/>
                        </a:rPr>
                        <a:t>Every 4 years</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1401908244"/>
              </p:ext>
            </p:extLst>
          </p:nvPr>
        </p:nvGraphicFramePr>
        <p:xfrm>
          <a:off x="3857625" y="3482914"/>
          <a:ext cx="3231895" cy="2919235"/>
        </p:xfrm>
        <a:graphic>
          <a:graphicData uri="http://schemas.openxmlformats.org/drawingml/2006/table">
            <a:tbl>
              <a:tblPr firstRow="1" bandRow="1">
                <a:tableStyleId>{073A0DAA-6AF3-43AB-8588-CEC1D06C72B9}</a:tableStyleId>
              </a:tblPr>
              <a:tblGrid>
                <a:gridCol w="2209253">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Booster Pumps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391338113"/>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Lifts servicing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p>
                    <a:p>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183163381"/>
                  </a:ext>
                </a:extLst>
              </a:tr>
              <a:tr h="450355">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a:solidFill>
                            <a:schemeClr val="dk1"/>
                          </a:solidFill>
                          <a:effectLst/>
                          <a:latin typeface="Calibri" panose="020F0502020204030204" pitchFamily="34" charset="0"/>
                          <a:ea typeface="+mn-ea"/>
                          <a:cs typeface="Calibri" panose="020F0502020204030204" pitchFamily="34" charset="0"/>
                        </a:rPr>
                        <a:t>Lightning protection</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a:solidFill>
                            <a:schemeClr val="dk1"/>
                          </a:solidFill>
                          <a:effectLst/>
                          <a:latin typeface="Calibri" panose="020F0502020204030204" pitchFamily="34" charset="0"/>
                          <a:ea typeface="+mn-ea"/>
                          <a:cs typeface="Calibri" panose="020F0502020204030204" pitchFamily="34" charset="0"/>
                        </a:rPr>
                        <a:t>Mansafe</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Smoke alarms (communal)</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1830883389"/>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Wayfinding signage</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 and Annually </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4"/>
          <a:stretch>
            <a:fillRect/>
          </a:stretch>
        </p:blipFill>
        <p:spPr>
          <a:xfrm>
            <a:off x="130379" y="1780898"/>
            <a:ext cx="335309" cy="335309"/>
          </a:xfrm>
          <a:prstGeom prst="rect">
            <a:avLst/>
          </a:prstGeom>
        </p:spPr>
      </p:pic>
      <p:sp>
        <p:nvSpPr>
          <p:cNvPr id="5" name="Title 1">
            <a:extLst>
              <a:ext uri="{FF2B5EF4-FFF2-40B4-BE49-F238E27FC236}">
                <a16:creationId xmlns:a16="http://schemas.microsoft.com/office/drawing/2014/main" id="{546B8FD8-E612-3D48-038D-34847B3D056F}"/>
              </a:ext>
            </a:extLst>
          </p:cNvPr>
          <p:cNvSpPr txBox="1">
            <a:spLocks/>
          </p:cNvSpPr>
          <p:nvPr/>
        </p:nvSpPr>
        <p:spPr>
          <a:xfrm>
            <a:off x="375148" y="889127"/>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Endeavour House</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695C980-9718-64A3-5217-F7D117CE7CD7}"/>
              </a:ext>
            </a:extLst>
          </p:cNvPr>
          <p:cNvPicPr>
            <a:picLocks noChangeAspect="1"/>
          </p:cNvPicPr>
          <p:nvPr/>
        </p:nvPicPr>
        <p:blipFill>
          <a:blip r:embed="rId5"/>
          <a:stretch>
            <a:fillRect/>
          </a:stretch>
        </p:blipFill>
        <p:spPr>
          <a:xfrm>
            <a:off x="4764205" y="126176"/>
            <a:ext cx="2420322" cy="1518036"/>
          </a:xfrm>
          <a:prstGeom prst="rect">
            <a:avLst/>
          </a:prstGeom>
        </p:spPr>
      </p:pic>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D194DD-A342-440F-A90A-6B8A5E223545}">
  <ds:schemaRefs>
    <ds:schemaRef ds:uri="78bc8ffe-2289-4017-bb55-186827275929"/>
    <ds:schemaRef ds:uri="ea8da8df-b94d-47a9-86d7-54d6ef7969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74D63D24-ECFB-4976-91F3-DC90C5312280}"/>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4</Slides>
  <Notes>1</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Building safety resident engagement commitment</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revision>9</cp:revision>
  <dcterms:created xsi:type="dcterms:W3CDTF">2024-02-20T10:41:44Z</dcterms:created>
  <dcterms:modified xsi:type="dcterms:W3CDTF">2026-08-19T15:34:20Z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