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EA76F77F.xml" ContentType="application/vnd.ms-powerpoint.comments+xml"/>
  <Override PartName="/ppt/comments/modernComment_103_EEE0C017.xml" ContentType="application/vnd.ms-powerpoint.comments+xml"/>
  <Override PartName="/ppt/comments/modernComment_101_BAB416DA.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58" r:id="rId5"/>
    <p:sldId id="259" r:id="rId6"/>
    <p:sldId id="257" r:id="rId7"/>
    <p:sldId id="256" r:id="rId8"/>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B33596-636E-5BE8-29FD-2F9644540DD9}" name="Amir Miah" initials="AM" userId="S::Amir.Miah@nhg.org.uk::170a9e2f-eb9d-4110-b474-e19cb9444a7c" providerId="AD"/>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32C5A7-A902-4030-A753-C3648F08020B}" v="1" dt="2025-12-01T15:06:35.6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23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r Patel" userId="a769d5e3-2bf8-4262-a071-c3706857cd70" providerId="ADAL" clId="{0CEFE216-86C4-4AF3-B10C-41E5CEB0DAE0}"/>
    <pc:docChg chg="undo custSel modSld">
      <pc:chgData name="Amar Patel" userId="a769d5e3-2bf8-4262-a071-c3706857cd70" providerId="ADAL" clId="{0CEFE216-86C4-4AF3-B10C-41E5CEB0DAE0}" dt="2025-11-28T18:19:05.032" v="356" actId="20577"/>
      <pc:docMkLst>
        <pc:docMk/>
      </pc:docMkLst>
      <pc:sldChg chg="modSp mod">
        <pc:chgData name="Amar Patel" userId="a769d5e3-2bf8-4262-a071-c3706857cd70" providerId="ADAL" clId="{0CEFE216-86C4-4AF3-B10C-41E5CEB0DAE0}" dt="2025-11-28T18:19:05.032" v="356" actId="20577"/>
        <pc:sldMkLst>
          <pc:docMk/>
          <pc:sldMk cId="1552092708" sldId="256"/>
        </pc:sldMkLst>
        <pc:spChg chg="mod">
          <ac:chgData name="Amar Patel" userId="a769d5e3-2bf8-4262-a071-c3706857cd70" providerId="ADAL" clId="{0CEFE216-86C4-4AF3-B10C-41E5CEB0DAE0}" dt="2025-11-28T18:05:42.768" v="337" actId="2711"/>
          <ac:spMkLst>
            <pc:docMk/>
            <pc:sldMk cId="1552092708" sldId="256"/>
            <ac:spMk id="2" creationId="{F0B3A698-E975-CEED-AB3E-3846C051953E}"/>
          </ac:spMkLst>
        </pc:spChg>
        <pc:spChg chg="mod">
          <ac:chgData name="Amar Patel" userId="a769d5e3-2bf8-4262-a071-c3706857cd70" providerId="ADAL" clId="{0CEFE216-86C4-4AF3-B10C-41E5CEB0DAE0}" dt="2025-11-28T17:29:51.656" v="10"/>
          <ac:spMkLst>
            <pc:docMk/>
            <pc:sldMk cId="1552092708" sldId="256"/>
            <ac:spMk id="5" creationId="{546B8FD8-E612-3D48-038D-34847B3D056F}"/>
          </ac:spMkLst>
        </pc:spChg>
        <pc:graphicFrameChg chg="mod modGraphic">
          <ac:chgData name="Amar Patel" userId="a769d5e3-2bf8-4262-a071-c3706857cd70" providerId="ADAL" clId="{0CEFE216-86C4-4AF3-B10C-41E5CEB0DAE0}" dt="2025-11-28T18:18:05.228" v="344"/>
          <ac:graphicFrameMkLst>
            <pc:docMk/>
            <pc:sldMk cId="1552092708" sldId="256"/>
            <ac:graphicFrameMk id="23" creationId="{558D64DF-BE1D-24CF-B7A1-373D09D87518}"/>
          </ac:graphicFrameMkLst>
        </pc:graphicFrameChg>
        <pc:graphicFrameChg chg="mod modGraphic">
          <ac:chgData name="Amar Patel" userId="a769d5e3-2bf8-4262-a071-c3706857cd70" providerId="ADAL" clId="{0CEFE216-86C4-4AF3-B10C-41E5CEB0DAE0}" dt="2025-11-28T18:19:05.032" v="356" actId="20577"/>
          <ac:graphicFrameMkLst>
            <pc:docMk/>
            <pc:sldMk cId="1552092708" sldId="256"/>
            <ac:graphicFrameMk id="26" creationId="{EC9917E4-D704-56E6-372C-F2599CD95E37}"/>
          </ac:graphicFrameMkLst>
        </pc:graphicFrameChg>
        <pc:picChg chg="mod">
          <ac:chgData name="Amar Patel" userId="a769d5e3-2bf8-4262-a071-c3706857cd70" providerId="ADAL" clId="{0CEFE216-86C4-4AF3-B10C-41E5CEB0DAE0}" dt="2025-11-28T18:05:45.800" v="338" actId="14826"/>
          <ac:picMkLst>
            <pc:docMk/>
            <pc:sldMk cId="1552092708" sldId="256"/>
            <ac:picMk id="6" creationId="{4EC8C839-A4E4-1CB5-4294-EA80B5EF20D8}"/>
          </ac:picMkLst>
        </pc:picChg>
      </pc:sldChg>
      <pc:sldChg chg="modSp mod">
        <pc:chgData name="Amar Patel" userId="a769d5e3-2bf8-4262-a071-c3706857cd70" providerId="ADAL" clId="{0CEFE216-86C4-4AF3-B10C-41E5CEB0DAE0}" dt="2025-11-28T18:05:31.275" v="336" actId="14100"/>
        <pc:sldMkLst>
          <pc:docMk/>
          <pc:sldMk cId="3132364506" sldId="257"/>
        </pc:sldMkLst>
        <pc:spChg chg="mod">
          <ac:chgData name="Amar Patel" userId="a769d5e3-2bf8-4262-a071-c3706857cd70" providerId="ADAL" clId="{0CEFE216-86C4-4AF3-B10C-41E5CEB0DAE0}" dt="2025-11-28T18:05:18.897" v="334" actId="14100"/>
          <ac:spMkLst>
            <pc:docMk/>
            <pc:sldMk cId="3132364506" sldId="257"/>
            <ac:spMk id="2" creationId="{F0B3A698-E975-CEED-AB3E-3846C051953E}"/>
          </ac:spMkLst>
        </pc:spChg>
        <pc:spChg chg="mod">
          <ac:chgData name="Amar Patel" userId="a769d5e3-2bf8-4262-a071-c3706857cd70" providerId="ADAL" clId="{0CEFE216-86C4-4AF3-B10C-41E5CEB0DAE0}" dt="2025-11-28T17:29:32.363" v="8"/>
          <ac:spMkLst>
            <pc:docMk/>
            <pc:sldMk cId="3132364506" sldId="257"/>
            <ac:spMk id="3" creationId="{994F69C1-CEAA-066D-15CD-5F631FE51995}"/>
          </ac:spMkLst>
        </pc:spChg>
        <pc:spChg chg="mod">
          <ac:chgData name="Amar Patel" userId="a769d5e3-2bf8-4262-a071-c3706857cd70" providerId="ADAL" clId="{0CEFE216-86C4-4AF3-B10C-41E5CEB0DAE0}" dt="2025-11-28T17:59:15.728" v="324" actId="20577"/>
          <ac:spMkLst>
            <pc:docMk/>
            <pc:sldMk cId="3132364506" sldId="257"/>
            <ac:spMk id="15" creationId="{7B9BCBA2-4283-2423-890E-3070F173DB83}"/>
          </ac:spMkLst>
        </pc:spChg>
        <pc:spChg chg="mod">
          <ac:chgData name="Amar Patel" userId="a769d5e3-2bf8-4262-a071-c3706857cd70" providerId="ADAL" clId="{0CEFE216-86C4-4AF3-B10C-41E5CEB0DAE0}" dt="2025-11-28T17:55:54.483" v="285"/>
          <ac:spMkLst>
            <pc:docMk/>
            <pc:sldMk cId="3132364506" sldId="257"/>
            <ac:spMk id="20" creationId="{981586DF-7B98-3A80-3CD7-B9069DC9ED17}"/>
          </ac:spMkLst>
        </pc:spChg>
        <pc:picChg chg="mod">
          <ac:chgData name="Amar Patel" userId="a769d5e3-2bf8-4262-a071-c3706857cd70" providerId="ADAL" clId="{0CEFE216-86C4-4AF3-B10C-41E5CEB0DAE0}" dt="2025-11-28T18:05:31.275" v="336" actId="14100"/>
          <ac:picMkLst>
            <pc:docMk/>
            <pc:sldMk cId="3132364506" sldId="257"/>
            <ac:picMk id="5" creationId="{F4102692-D344-8EEB-0369-0B6598288BD0}"/>
          </ac:picMkLst>
        </pc:picChg>
      </pc:sldChg>
      <pc:sldChg chg="modSp mod">
        <pc:chgData name="Amar Patel" userId="a769d5e3-2bf8-4262-a071-c3706857cd70" providerId="ADAL" clId="{0CEFE216-86C4-4AF3-B10C-41E5CEB0DAE0}" dt="2025-11-28T18:03:55.534" v="328" actId="14100"/>
        <pc:sldMkLst>
          <pc:docMk/>
          <pc:sldMk cId="3933665151" sldId="258"/>
        </pc:sldMkLst>
        <pc:spChg chg="mod">
          <ac:chgData name="Amar Patel" userId="a769d5e3-2bf8-4262-a071-c3706857cd70" providerId="ADAL" clId="{0CEFE216-86C4-4AF3-B10C-41E5CEB0DAE0}" dt="2025-11-28T17:29:19.686" v="7" actId="20577"/>
          <ac:spMkLst>
            <pc:docMk/>
            <pc:sldMk cId="3933665151" sldId="258"/>
            <ac:spMk id="4" creationId="{A81D5F08-8620-5AA7-29B9-B9F4598B7E79}"/>
          </ac:spMkLst>
        </pc:spChg>
        <pc:spChg chg="mod">
          <ac:chgData name="Amar Patel" userId="a769d5e3-2bf8-4262-a071-c3706857cd70" providerId="ADAL" clId="{0CEFE216-86C4-4AF3-B10C-41E5CEB0DAE0}" dt="2025-11-28T17:48:45.809" v="283" actId="313"/>
          <ac:spMkLst>
            <pc:docMk/>
            <pc:sldMk cId="3933665151" sldId="258"/>
            <ac:spMk id="7" creationId="{5537F788-32A2-04A0-7AA4-CEA1261D5AFA}"/>
          </ac:spMkLst>
        </pc:spChg>
        <pc:picChg chg="mod">
          <ac:chgData name="Amar Patel" userId="a769d5e3-2bf8-4262-a071-c3706857cd70" providerId="ADAL" clId="{0CEFE216-86C4-4AF3-B10C-41E5CEB0DAE0}" dt="2025-11-28T18:03:55.534" v="328" actId="14100"/>
          <ac:picMkLst>
            <pc:docMk/>
            <pc:sldMk cId="3933665151" sldId="258"/>
            <ac:picMk id="9" creationId="{4F9C9876-01CB-0F72-94BA-C81190BBF4C3}"/>
          </ac:picMkLst>
        </pc:picChg>
      </pc:sldChg>
      <pc:sldChg chg="modSp mod">
        <pc:chgData name="Amar Patel" userId="a769d5e3-2bf8-4262-a071-c3706857cd70" providerId="ADAL" clId="{0CEFE216-86C4-4AF3-B10C-41E5CEB0DAE0}" dt="2025-11-28T18:04:28.653" v="331" actId="1076"/>
        <pc:sldMkLst>
          <pc:docMk/>
          <pc:sldMk cId="4007706647" sldId="259"/>
        </pc:sldMkLst>
        <pc:spChg chg="mod">
          <ac:chgData name="Amar Patel" userId="a769d5e3-2bf8-4262-a071-c3706857cd70" providerId="ADAL" clId="{0CEFE216-86C4-4AF3-B10C-41E5CEB0DAE0}" dt="2025-11-28T17:29:41.217" v="9"/>
          <ac:spMkLst>
            <pc:docMk/>
            <pc:sldMk cId="4007706647" sldId="259"/>
            <ac:spMk id="7" creationId="{72126666-92D5-8DEC-9B67-B4D95A40ECF8}"/>
          </ac:spMkLst>
        </pc:spChg>
        <pc:spChg chg="mod">
          <ac:chgData name="Amar Patel" userId="a769d5e3-2bf8-4262-a071-c3706857cd70" providerId="ADAL" clId="{0CEFE216-86C4-4AF3-B10C-41E5CEB0DAE0}" dt="2025-11-28T18:00:24.531" v="325" actId="27107"/>
          <ac:spMkLst>
            <pc:docMk/>
            <pc:sldMk cId="4007706647" sldId="259"/>
            <ac:spMk id="15" creationId="{7F64C16A-63E4-0C1C-E0EE-E54E47A00060}"/>
          </ac:spMkLst>
        </pc:spChg>
        <pc:picChg chg="mod">
          <ac:chgData name="Amar Patel" userId="a769d5e3-2bf8-4262-a071-c3706857cd70" providerId="ADAL" clId="{0CEFE216-86C4-4AF3-B10C-41E5CEB0DAE0}" dt="2025-11-28T18:04:28.653" v="331" actId="1076"/>
          <ac:picMkLst>
            <pc:docMk/>
            <pc:sldMk cId="4007706647" sldId="259"/>
            <ac:picMk id="5" creationId="{EBAC15A6-2540-0C46-C0A1-A81905B50164}"/>
          </ac:picMkLst>
        </pc:picChg>
      </pc:sldChg>
    </pc:docChg>
  </pc:docChgLst>
</pc:chgInfo>
</file>

<file path=ppt/comments/modernComment_101_BAB416DA.xml><?xml version="1.0" encoding="utf-8"?>
<p188:cmLst xmlns:a="http://schemas.openxmlformats.org/drawingml/2006/main" xmlns:r="http://schemas.openxmlformats.org/officeDocument/2006/relationships" xmlns:p188="http://schemas.microsoft.com/office/powerpoint/2018/8/main">
  <p188:cm id="{123E0F2B-6BAF-43AB-9B65-2B0F8C2E78D1}" authorId="{6644AFFF-676B-BB99-4354-1C1633C32E42}" created="2025-07-08T09:27:58.151">
    <pc:sldMkLst xmlns:pc="http://schemas.microsoft.com/office/powerpoint/2013/main/command">
      <pc:docMk/>
      <pc:sldMk cId="3132364506" sldId="257"/>
    </pc:sldMkLst>
    <p188:txBody>
      <a:bodyPr/>
      <a:lstStyle/>
      <a:p>
        <a:r>
          <a:rPr lang="en-GB"/>
          <a:t>All other aspects looks good.</a:t>
        </a:r>
      </a:p>
    </p188:txBody>
  </p188:cm>
</p188:cmLst>
</file>

<file path=ppt/comments/modernComment_102_EA76F77F.xml><?xml version="1.0" encoding="utf-8"?>
<p188:cmLst xmlns:a="http://schemas.openxmlformats.org/drawingml/2006/main" xmlns:r="http://schemas.openxmlformats.org/officeDocument/2006/relationships" xmlns:p188="http://schemas.microsoft.com/office/powerpoint/2018/8/main">
  <p188:cm id="{AD0D201A-E6DA-46AF-A562-F4B7D56767BF}" authorId="{95B33596-636E-5BE8-29FD-2F9644540DD9}" created="2025-12-01T11:41:15.231">
    <ac:de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deMkLst>
    <p188:pos x="1284008" y="4033164"/>
    <p188:txBody>
      <a:bodyPr/>
      <a:lstStyle/>
      <a:p>
        <a:r>
          <a:rPr lang="en-GB"/>
          <a:t>Add surgery date</a:t>
        </a:r>
      </a:p>
    </p188:txBody>
  </p188:cm>
</p188:cmLst>
</file>

<file path=ppt/comments/modernComment_103_EEE0C017.xml><?xml version="1.0" encoding="utf-8"?>
<p188:cmLst xmlns:a="http://schemas.openxmlformats.org/drawingml/2006/main" xmlns:r="http://schemas.openxmlformats.org/officeDocument/2006/relationships" xmlns:p188="http://schemas.microsoft.com/office/powerpoint/2018/8/main">
  <p188:cm id="{D630107E-96F9-42BB-9392-E6336805D40A}" authorId="{6644AFFF-676B-BB99-4354-1C1633C32E42}" created="2025-07-08T09:24:19.848">
    <ac:deMkLst xmlns:ac="http://schemas.microsoft.com/office/drawing/2013/main/command">
      <pc:docMk xmlns:pc="http://schemas.microsoft.com/office/powerpoint/2013/main/command"/>
      <pc:sldMk xmlns:pc="http://schemas.microsoft.com/office/powerpoint/2013/main/command" cId="4007706647" sldId="259"/>
      <ac:spMk id="22" creationId="{5ECD6F1B-1BF9-B54C-2D2C-E1C97CB5AF15}"/>
    </ac:deMkLst>
    <p188:pos x="2363378" y="398318"/>
    <p188:txBody>
      <a:bodyPr/>
      <a:lstStyle/>
      <a:p>
        <a:r>
          <a:rPr lang="en-GB"/>
          <a:t>Please add the full titles of the staff members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12/1/2025</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8C1BE-95EF-4E6A-9C52-7860E105AF91}" type="slidenum">
              <a:rPr lang="en-US" smtClean="0"/>
              <a:t>4</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12/1/2025</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nhg.org.uk/my-account/" TargetMode="External"/><Relationship Id="rId7" Type="http://schemas.openxmlformats.org/officeDocument/2006/relationships/image" Target="../media/image5.svg"/><Relationship Id="rId2" Type="http://schemas.microsoft.com/office/2018/10/relationships/comments" Target="../comments/modernComment_102_EA76F77F.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microsoft.com/office/2018/10/relationships/comments" Target="../comments/modernComment_103_EEE0C017.xml"/><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microsoft.com/office/2018/10/relationships/comments" Target="../comments/modernComment_101_BAB416DA.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Westgate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46961"/>
            <a:ext cx="6836545" cy="4778231"/>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50" kern="100" dirty="0">
                <a:effectLst/>
                <a:latin typeface="Calibri"/>
                <a:ea typeface="Calibri" panose="020F0502020204030204" pitchFamily="34" charset="0"/>
                <a:cs typeface="Calibri"/>
              </a:rPr>
              <a:t>Your Building Safety Manager </a:t>
            </a:r>
            <a:r>
              <a:rPr lang="en-GB" sz="1050" kern="100" dirty="0">
                <a:latin typeface="Calibri"/>
                <a:ea typeface="Calibri" panose="020F0502020204030204" pitchFamily="34" charset="0"/>
                <a:cs typeface="Calibri"/>
              </a:rPr>
              <a:t>Freya</a:t>
            </a:r>
            <a:r>
              <a:rPr lang="en-GB" sz="1050" kern="100" dirty="0">
                <a:effectLst/>
                <a:latin typeface="Calibri"/>
                <a:ea typeface="Calibri" panose="020F0502020204030204" pitchFamily="34" charset="0"/>
                <a:cs typeface="Calibri"/>
              </a:rPr>
              <a:t> has put this together based on responses from surveys, drop ins and door knocking over recent weeks. If responses were low, we might use responses from other similar buildings to help us, </a:t>
            </a:r>
            <a:r>
              <a:rPr lang="en-GB" sz="1050" kern="100" dirty="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50" kern="100" dirty="0">
                <a:effectLst/>
                <a:latin typeface="Calibri"/>
                <a:ea typeface="Calibri"/>
                <a:cs typeface="Calibri"/>
              </a:rPr>
              <a:t>As your BSM, I aim to work with you to keep your building safe. To do this I visited your block to carry out an inspection on the </a:t>
            </a:r>
            <a:r>
              <a:rPr lang="en-GB" sz="1050" kern="100" dirty="0">
                <a:latin typeface="Calibri"/>
                <a:ea typeface="Calibri"/>
                <a:cs typeface="Calibri"/>
              </a:rPr>
              <a:t>18th</a:t>
            </a:r>
            <a:r>
              <a:rPr lang="en-GB" sz="1050" kern="100" dirty="0">
                <a:effectLst/>
                <a:latin typeface="Calibri"/>
                <a:ea typeface="Calibri"/>
                <a:cs typeface="Calibri"/>
              </a:rPr>
              <a:t> </a:t>
            </a:r>
            <a:r>
              <a:rPr lang="en-GB" sz="1050" kern="100" dirty="0">
                <a:latin typeface="Calibri"/>
                <a:ea typeface="Calibri"/>
                <a:cs typeface="Calibri"/>
              </a:rPr>
              <a:t>November</a:t>
            </a:r>
            <a:r>
              <a:rPr lang="en-GB" sz="1050" kern="100" dirty="0">
                <a:effectLst/>
                <a:latin typeface="Calibri"/>
                <a:ea typeface="Calibri"/>
                <a:cs typeface="Calibri"/>
              </a:rPr>
              <a:t> 2025. I knocked a few resident doors and was able to speak to some residents while inspecting the building. The feedback I received was that residents did feel safe overall in their homes.</a:t>
            </a:r>
          </a:p>
          <a:p>
            <a:pPr algn="just"/>
            <a:endParaRPr lang="en-GB" sz="1050" kern="100" dirty="0">
              <a:effectLst/>
              <a:latin typeface="Calibri"/>
              <a:ea typeface="Calibri"/>
              <a:cs typeface="Calibri"/>
            </a:endParaRPr>
          </a:p>
          <a:p>
            <a:pPr algn="just"/>
            <a:r>
              <a:rPr lang="en-GB" sz="1050" kern="100" dirty="0">
                <a:effectLst/>
                <a:latin typeface="Calibri"/>
                <a:ea typeface="Calibri"/>
                <a:cs typeface="Calibri"/>
              </a:rPr>
              <a:t>I sent a building safety survey to understand your information needs, vulnerabilities and awareness of building safety in </a:t>
            </a:r>
            <a:r>
              <a:rPr lang="en-GB" sz="1050" kern="100" dirty="0">
                <a:latin typeface="Calibri"/>
                <a:ea typeface="Calibri"/>
                <a:cs typeface="Calibri"/>
              </a:rPr>
              <a:t>November</a:t>
            </a:r>
            <a:r>
              <a:rPr lang="en-GB" sz="1050" kern="100" dirty="0">
                <a:effectLst/>
                <a:latin typeface="Calibri"/>
                <a:ea typeface="Calibri"/>
                <a:cs typeface="Calibri"/>
              </a:rPr>
              <a:t> 2025 by email. Thi</a:t>
            </a:r>
            <a:r>
              <a:rPr lang="en-GB" sz="1050" kern="100" dirty="0">
                <a:latin typeface="Calibri"/>
                <a:ea typeface="Calibri"/>
                <a:cs typeface="Calibri"/>
              </a:rPr>
              <a:t>s was </a:t>
            </a:r>
            <a:r>
              <a:rPr lang="en-GB" sz="1050" kern="100" dirty="0">
                <a:effectLst/>
                <a:latin typeface="Calibri"/>
                <a:ea typeface="Calibri"/>
                <a:cs typeface="Calibri"/>
              </a:rPr>
              <a:t>to understand how we can work together to keep your building safe and received some responses around issues within your properties. I</a:t>
            </a:r>
            <a:r>
              <a:rPr lang="en-GB" sz="1050" kern="100" dirty="0">
                <a:latin typeface="Calibri"/>
                <a:ea typeface="Calibri"/>
                <a:cs typeface="Calibri"/>
              </a:rPr>
              <a:t>n most circumstances the best person to speak to is your local officer, you can find their phone number in </a:t>
            </a:r>
            <a:r>
              <a:rPr kumimoji="0" lang="en-GB" sz="1050" b="0" i="0" u="none" strike="noStrike" kern="1200" cap="none" spc="0" normalizeH="0" baseline="0" noProof="0" dirty="0">
                <a:ln>
                  <a:noFill/>
                </a:ln>
                <a:solidFill>
                  <a:srgbClr val="5C5C5C"/>
                </a:solidFill>
                <a:effectLst/>
                <a:uLnTx/>
                <a:uFillTx/>
                <a:latin typeface="museo-sans"/>
                <a:ea typeface="+mn-ea"/>
                <a:cs typeface="+mn-cs"/>
              </a:rPr>
              <a:t> </a:t>
            </a:r>
            <a:r>
              <a:rPr kumimoji="0" lang="en-GB" sz="1050" b="0" i="0" u="sng" strike="noStrike" kern="1200" cap="none" spc="0" normalizeH="0" baseline="0" noProof="0" dirty="0">
                <a:ln>
                  <a:noFill/>
                </a:ln>
                <a:solidFill>
                  <a:srgbClr val="3A8125"/>
                </a:solidFill>
                <a:effectLst/>
                <a:uLnTx/>
                <a:uFillTx/>
                <a:latin typeface="museo-sans"/>
                <a:ea typeface="+mn-ea"/>
                <a:cs typeface="+mn-cs"/>
                <a:hlinkClick r:id="rId3" tooltip="My Account"/>
              </a:rPr>
              <a:t>My Account</a:t>
            </a:r>
            <a:r>
              <a:rPr kumimoji="0" lang="en-GB" sz="1050" b="0" i="0" u="none" strike="noStrike" kern="1200" cap="none" spc="0" normalizeH="0" baseline="0" noProof="0" dirty="0">
                <a:ln>
                  <a:noFill/>
                </a:ln>
                <a:solidFill>
                  <a:srgbClr val="5C5C5C"/>
                </a:solidFill>
                <a:effectLst/>
                <a:uLnTx/>
                <a:uFillTx/>
                <a:latin typeface="museo-sans"/>
                <a:ea typeface="+mn-ea"/>
                <a:cs typeface="+mn-cs"/>
              </a:rPr>
              <a:t> (register now if you haven't already). </a:t>
            </a:r>
          </a:p>
          <a:p>
            <a:pPr algn="just"/>
            <a:r>
              <a:rPr lang="en-GB" sz="1050" kern="100" dirty="0">
                <a:latin typeface="Calibri"/>
                <a:ea typeface="Calibri"/>
                <a:cs typeface="Calibri"/>
              </a:rPr>
              <a:t>You can call our customer service centre at 020 3815 0000. Standard call rates apply.</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Please do reach out to me any point should you like to raise any building safety concerns for your building, discuss any vulnerability or would like any relevant safety information.  </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I also informed you that your building had been registered with the Building Safety Regulator (BSR) and provided you with the registration number and the BSR’s contact number for any concerns that you might want to bring to their attention.</a:t>
            </a:r>
            <a:r>
              <a:rPr lang="en-GB" sz="1050" kern="100" dirty="0">
                <a:latin typeface="Calibri" panose="020F0502020204030204" pitchFamily="34" charset="0"/>
                <a:ea typeface="Calibri" panose="020F0502020204030204" pitchFamily="34" charset="0"/>
                <a:cs typeface="Calibri" panose="020F0502020204030204" pitchFamily="34" charset="0"/>
              </a:rPr>
              <a:t>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latin typeface="Calibri"/>
                <a:ea typeface="Calibri"/>
                <a:cs typeface="Calibri"/>
              </a:rPr>
              <a:t>In the email, I also sent you a letter to inform you about the evacuation strategy for your building and the importance of fire doors, your responsibilities and those of NHG in keeping your building safe. You were invited to attend a drop-in surgery on the </a:t>
            </a:r>
            <a:r>
              <a:rPr lang="en-GB" sz="1050" kern="100" dirty="0">
                <a:highlight>
                  <a:srgbClr val="FFFF00"/>
                </a:highlight>
                <a:latin typeface="Calibri"/>
                <a:ea typeface="Calibri"/>
                <a:cs typeface="Calibri"/>
              </a:rPr>
              <a:t>TBC </a:t>
            </a:r>
            <a:r>
              <a:rPr lang="en-GB" sz="1050" kern="100" dirty="0">
                <a:latin typeface="Calibri"/>
                <a:ea typeface="Calibri"/>
                <a:cs typeface="Calibri"/>
              </a:rPr>
              <a:t>of December 2025 to further get your views and opinions and answer any queries or  provide clarification.</a:t>
            </a:r>
          </a:p>
          <a:p>
            <a:pPr algn="just"/>
            <a:endParaRPr lang="en-GB" sz="1050" kern="100" dirty="0">
              <a:latin typeface="Calibri"/>
              <a:ea typeface="Calibri"/>
              <a:cs typeface="Calibri"/>
            </a:endParaRPr>
          </a:p>
          <a:p>
            <a:pPr algn="just"/>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 has been made in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December 2025 </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and will be reviewed in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December</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2027</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 or earlier if you tell us we need to</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68060" y="7376878"/>
            <a:ext cx="6809723" cy="395485"/>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81892" y="7711725"/>
            <a:ext cx="7078918" cy="2543842"/>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endPar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902" y="7340863"/>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1259" y="7758667"/>
            <a:ext cx="420715" cy="420715"/>
          </a:xfrm>
          <a:prstGeom prst="rect">
            <a:avLst/>
          </a:prstGeom>
        </p:spPr>
      </p:pic>
      <p:pic>
        <p:nvPicPr>
          <p:cNvPr id="9" name="Picture 8">
            <a:extLst>
              <a:ext uri="{FF2B5EF4-FFF2-40B4-BE49-F238E27FC236}">
                <a16:creationId xmlns:a16="http://schemas.microsoft.com/office/drawing/2014/main" id="{4F9C9876-01CB-0F72-94BA-C81190BBF4C3}"/>
              </a:ext>
            </a:extLst>
          </p:cNvPr>
          <p:cNvPicPr>
            <a:picLocks noChangeAspect="1"/>
          </p:cNvPicPr>
          <p:nvPr/>
        </p:nvPicPr>
        <p:blipFill>
          <a:blip r:embed="rId8"/>
          <a:srcRect/>
          <a:stretch/>
        </p:blipFill>
        <p:spPr>
          <a:xfrm>
            <a:off x="4389119" y="159835"/>
            <a:ext cx="2788663" cy="1518834"/>
          </a:xfrm>
          <a:prstGeom prst="rect">
            <a:avLst/>
          </a:prstGeom>
        </p:spPr>
      </p:pic>
    </p:spTree>
    <p:extLst>
      <p:ext uri="{BB962C8B-B14F-4D97-AF65-F5344CB8AC3E}">
        <p14:creationId xmlns:p14="http://schemas.microsoft.com/office/powerpoint/2010/main" val="393366515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776110"/>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05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1"/>
            <a:ext cx="6488963" cy="1640449"/>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Remediation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Changes in fire strategy</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167108"/>
            <a:ext cx="6770910" cy="34924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255250"/>
          </a:xfrm>
          <a:prstGeom prst="rect">
            <a:avLst/>
          </a:prstGeom>
          <a:noFill/>
          <a:ln>
            <a:solidFill>
              <a:schemeClr val="bg2">
                <a:lumMod val="90000"/>
              </a:schemeClr>
            </a:solidFill>
            <a:prstDash val="dash"/>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GB" sz="1050" kern="100" dirty="0">
                <a:solidFill>
                  <a:srgbClr val="000000"/>
                </a:solidFill>
                <a:effectLst/>
                <a:latin typeface="Calibri"/>
                <a:ea typeface="Calibri"/>
                <a:cs typeface="Calibri"/>
              </a:rPr>
              <a:t>You can contact</a:t>
            </a:r>
            <a:r>
              <a:rPr lang="en-GB" sz="1050" kern="100" dirty="0">
                <a:solidFill>
                  <a:srgbClr val="000000"/>
                </a:solidFill>
                <a:latin typeface="Calibri"/>
                <a:ea typeface="Calibri"/>
                <a:cs typeface="Calibri"/>
              </a:rPr>
              <a:t> your Building Safety Manager or Property Management Executive </a:t>
            </a:r>
            <a:r>
              <a:rPr lang="en-GB" sz="1050" kern="100" dirty="0">
                <a:solidFill>
                  <a:srgbClr val="000000"/>
                </a:solidFill>
                <a:effectLst/>
                <a:latin typeface="Calibri"/>
                <a:ea typeface="Calibri"/>
                <a:cs typeface="Calibri"/>
              </a:rPr>
              <a:t>with any ideas or thoughts you have about safety in your building. </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0856" y="5139580"/>
            <a:ext cx="361392" cy="374472"/>
          </a:xfrm>
          <a:prstGeom prst="rect">
            <a:avLst/>
          </a:prstGeom>
        </p:spPr>
      </p:pic>
      <p:sp>
        <p:nvSpPr>
          <p:cNvPr id="7" name="Title 1">
            <a:extLst>
              <a:ext uri="{FF2B5EF4-FFF2-40B4-BE49-F238E27FC236}">
                <a16:creationId xmlns:a16="http://schemas.microsoft.com/office/drawing/2014/main" id="{72126666-92D5-8DEC-9B67-B4D95A40ECF8}"/>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Westgate House</a:t>
            </a:r>
          </a:p>
        </p:txBody>
      </p:sp>
      <p:pic>
        <p:nvPicPr>
          <p:cNvPr id="5" name="Picture 4">
            <a:extLst>
              <a:ext uri="{FF2B5EF4-FFF2-40B4-BE49-F238E27FC236}">
                <a16:creationId xmlns:a16="http://schemas.microsoft.com/office/drawing/2014/main" id="{EBAC15A6-2540-0C46-C0A1-A81905B50164}"/>
              </a:ext>
            </a:extLst>
          </p:cNvPr>
          <p:cNvPicPr>
            <a:picLocks noChangeAspect="1"/>
          </p:cNvPicPr>
          <p:nvPr/>
        </p:nvPicPr>
        <p:blipFill>
          <a:blip r:embed="rId9"/>
          <a:srcRect/>
          <a:stretch/>
        </p:blipFill>
        <p:spPr>
          <a:xfrm>
            <a:off x="4475528" y="126329"/>
            <a:ext cx="2786113" cy="1518035"/>
          </a:xfrm>
          <a:prstGeom prst="rect">
            <a:avLst/>
          </a:prstGeom>
        </p:spPr>
      </p:pic>
    </p:spTree>
    <p:extLst>
      <p:ext uri="{BB962C8B-B14F-4D97-AF65-F5344CB8AC3E}">
        <p14:creationId xmlns:p14="http://schemas.microsoft.com/office/powerpoint/2010/main" val="4007706647"/>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4409290"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a:t>
            </a:r>
            <a:r>
              <a:rPr lang="en-US" sz="1400" b="1" dirty="0">
                <a:solidFill>
                  <a:schemeClr val="tx1">
                    <a:lumMod val="75000"/>
                    <a:lumOff val="25000"/>
                  </a:schemeClr>
                </a:solidFill>
                <a:latin typeface="Arial" panose="020B0604020202020204" pitchFamily="34" charset="0"/>
                <a:cs typeface="Arial" panose="020B0604020202020204" pitchFamily="34" charset="0"/>
              </a:rPr>
              <a:t>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Primarily contacting your Housing Officer: Samantha Carrydice</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Drop ins</a:t>
            </a:r>
          </a:p>
          <a:p>
            <a:pPr lvl="0" algn="just">
              <a:lnSpc>
                <a:spcPct val="107000"/>
              </a:lnSpc>
              <a:buSzPct val="130000"/>
            </a:pPr>
            <a:endParaRPr lang="en-GB" sz="1050" dirty="0">
              <a:latin typeface="Calibri" panose="020F0502020204030204" pitchFamily="34" charset="0"/>
              <a:cs typeface="Calibri" panose="020F0502020204030204" pitchFamily="34" charset="0"/>
            </a:endParaRPr>
          </a:p>
          <a:p>
            <a:pPr lvl="0" algn="just">
              <a:lnSpc>
                <a:spcPct val="107000"/>
              </a:lnSpc>
              <a:buSzPct val="130000"/>
            </a:pPr>
            <a:r>
              <a:rPr lang="en-GB" sz="105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677511"/>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05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39362" y="6704949"/>
            <a:ext cx="6450923" cy="1728294"/>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Use feedback you give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ea typeface="+mn-ea"/>
                <a:cs typeface="Calibri"/>
              </a:rPr>
              <a:t>Email: </a:t>
            </a: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a:rPr>
              <a:t>amar.patel@nhg.org.uk </a:t>
            </a:r>
            <a:b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F9ED5"/>
                </a:solidFill>
                <a:effectLst/>
                <a:uLnTx/>
                <a:uFillTx/>
                <a:latin typeface="Calibri"/>
                <a:ea typeface="+mn-ea"/>
                <a:cs typeface="Calibri"/>
              </a:rPr>
              <a:t>Phone: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0203 815 0791 </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994F69C1-CEAA-066D-15CD-5F631FE5199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Westgate House</a:t>
            </a:r>
          </a:p>
        </p:txBody>
      </p:sp>
      <p:pic>
        <p:nvPicPr>
          <p:cNvPr id="5" name="Picture 4">
            <a:extLst>
              <a:ext uri="{FF2B5EF4-FFF2-40B4-BE49-F238E27FC236}">
                <a16:creationId xmlns:a16="http://schemas.microsoft.com/office/drawing/2014/main" id="{F4102692-D344-8EEB-0369-0B6598288BD0}"/>
              </a:ext>
            </a:extLst>
          </p:cNvPr>
          <p:cNvPicPr>
            <a:picLocks noChangeAspect="1"/>
          </p:cNvPicPr>
          <p:nvPr/>
        </p:nvPicPr>
        <p:blipFill>
          <a:blip r:embed="rId9"/>
          <a:srcRect/>
          <a:stretch/>
        </p:blipFill>
        <p:spPr>
          <a:xfrm>
            <a:off x="4541520" y="160639"/>
            <a:ext cx="2614918" cy="1518035"/>
          </a:xfrm>
          <a:prstGeom prst="rect">
            <a:avLst/>
          </a:prstGeom>
        </p:spPr>
      </p:pic>
    </p:spTree>
    <p:extLst>
      <p:ext uri="{BB962C8B-B14F-4D97-AF65-F5344CB8AC3E}">
        <p14:creationId xmlns:p14="http://schemas.microsoft.com/office/powerpoint/2010/main" val="3132364506"/>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endParaRPr lang="en-GB" sz="1400" b="1" dirty="0">
              <a:latin typeface="Calibri" panose="020F0502020204030204" pitchFamily="34"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954107"/>
          </a:xfrm>
          <a:prstGeom prst="rect">
            <a:avLst/>
          </a:prstGeom>
          <a:noFill/>
          <a:ln>
            <a:solidFill>
              <a:schemeClr val="bg2">
                <a:lumMod val="90000"/>
              </a:schemeClr>
            </a:solidFill>
            <a:prstDash val="dash"/>
          </a:ln>
        </p:spPr>
        <p:txBody>
          <a:bodyPr wrap="square" rtlCol="0">
            <a:spAutoFit/>
          </a:bodyPr>
          <a:lstStyle/>
          <a:p>
            <a:r>
              <a:rPr lang="en-GB" sz="1050" kern="100" dirty="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fire risk assessments and building safety inspections.</a:t>
            </a: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4087" y="1722474"/>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18469" y="347274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225" y="3482914"/>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249568223"/>
              </p:ext>
            </p:extLst>
          </p:nvPr>
        </p:nvGraphicFramePr>
        <p:xfrm>
          <a:off x="576775" y="3472741"/>
          <a:ext cx="3127650" cy="6295611"/>
        </p:xfrm>
        <a:graphic>
          <a:graphicData uri="http://schemas.openxmlformats.org/drawingml/2006/table">
            <a:tbl>
              <a:tblPr firstRow="1" bandRow="1">
                <a:tableStyleId>{073A0DAA-6AF3-43AB-8588-CEC1D06C72B9}</a:tableStyleId>
              </a:tblPr>
              <a:tblGrid>
                <a:gridCol w="1770640">
                  <a:extLst>
                    <a:ext uri="{9D8B030D-6E8A-4147-A177-3AD203B41FA5}">
                      <a16:colId xmlns:a16="http://schemas.microsoft.com/office/drawing/2014/main" val="1257338991"/>
                    </a:ext>
                  </a:extLst>
                </a:gridCol>
                <a:gridCol w="1357010">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391338113"/>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Alarm sounders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426016132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8316338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Communal fire door checks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26062016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Door closers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243561467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Electrical </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926543861"/>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Emergency lighting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3846614142"/>
                  </a:ext>
                </a:extLst>
              </a:tr>
              <a:tr h="632060">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Estate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1830883389"/>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Risk Assessment</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405863265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alarms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117586738"/>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50935773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alarm panel servicing</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421185404"/>
                  </a:ext>
                </a:extLst>
              </a:tr>
              <a:tr h="270883">
                <a:tc>
                  <a:txBody>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Fire extinguishers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341375173"/>
                  </a:ext>
                </a:extLst>
              </a:tr>
              <a:tr h="270883">
                <a:tc>
                  <a:txBody>
                    <a:bodyPr/>
                    <a:lstStyle/>
                    <a:p>
                      <a:r>
                        <a:rPr lang="en-GB" sz="1200" dirty="0">
                          <a:latin typeface="Calibri" panose="020F0502020204030204" pitchFamily="34" charset="0"/>
                          <a:cs typeface="Calibri" panose="020F0502020204030204" pitchFamily="34" charset="0"/>
                        </a:rPr>
                        <a:t>Domestic sprinklers </a:t>
                      </a:r>
                    </a:p>
                  </a:txBody>
                  <a:tcPr/>
                </a:tc>
                <a:tc>
                  <a:txBody>
                    <a:bodyPr/>
                    <a:lstStyle/>
                    <a:p>
                      <a:r>
                        <a:rPr lang="en-GB" sz="1200" dirty="0">
                          <a:latin typeface="Calibri" panose="020F0502020204030204" pitchFamily="34" charset="0"/>
                          <a:cs typeface="Calibri" panose="020F0502020204030204" pitchFamily="34" charset="0"/>
                        </a:rPr>
                        <a:t>N/A </a:t>
                      </a:r>
                    </a:p>
                  </a:txBody>
                  <a:tcPr/>
                </a:tc>
                <a:extLst>
                  <a:ext uri="{0D108BD9-81ED-4DB2-BD59-A6C34878D82A}">
                    <a16:rowId xmlns:a16="http://schemas.microsoft.com/office/drawing/2014/main" val="1696109348"/>
                  </a:ext>
                </a:extLst>
              </a:tr>
              <a:tr h="270883">
                <a:tc>
                  <a:txBody>
                    <a:bodyPr/>
                    <a:lstStyle/>
                    <a:p>
                      <a:r>
                        <a:rPr lang="en-GB" sz="1200" dirty="0">
                          <a:latin typeface="Calibri" panose="020F0502020204030204" pitchFamily="34" charset="0"/>
                          <a:cs typeface="Calibri" panose="020F0502020204030204" pitchFamily="34" charset="0"/>
                        </a:rPr>
                        <a:t>Dry Risers</a:t>
                      </a:r>
                    </a:p>
                  </a:txBody>
                  <a:tcPr/>
                </a:tc>
                <a:tc>
                  <a:txBody>
                    <a:bodyPr/>
                    <a:lstStyle/>
                    <a:p>
                      <a:r>
                        <a:rPr lang="en-GB" sz="1200" dirty="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549173266"/>
                  </a:ext>
                </a:extLst>
              </a:tr>
              <a:tr h="270883">
                <a:tc>
                  <a:txBody>
                    <a:bodyPr/>
                    <a:lstStyle/>
                    <a:p>
                      <a:r>
                        <a:rPr lang="en-GB" sz="1200" dirty="0">
                          <a:latin typeface="Calibri" panose="020F0502020204030204" pitchFamily="34" charset="0"/>
                          <a:cs typeface="Calibri" panose="020F0502020204030204" pitchFamily="34" charset="0"/>
                        </a:rPr>
                        <a:t>Legionella </a:t>
                      </a:r>
                    </a:p>
                  </a:txBody>
                  <a:tcPr/>
                </a:tc>
                <a:tc>
                  <a:txBody>
                    <a:bodyPr/>
                    <a:lstStyle/>
                    <a:p>
                      <a:r>
                        <a:rPr lang="en-GB" sz="1200" dirty="0">
                          <a:latin typeface="Calibri" panose="020F0502020204030204" pitchFamily="34" charset="0"/>
                          <a:cs typeface="Calibri" panose="020F0502020204030204" pitchFamily="34" charset="0"/>
                        </a:rPr>
                        <a:t>Every 4 years</a:t>
                      </a:r>
                    </a:p>
                  </a:txBody>
                  <a:tcPr/>
                </a:tc>
                <a:extLst>
                  <a:ext uri="{0D108BD9-81ED-4DB2-BD59-A6C34878D82A}">
                    <a16:rowId xmlns:a16="http://schemas.microsoft.com/office/drawing/2014/main" val="4272795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1184071969"/>
              </p:ext>
            </p:extLst>
          </p:nvPr>
        </p:nvGraphicFramePr>
        <p:xfrm>
          <a:off x="3857625" y="3482914"/>
          <a:ext cx="3231895" cy="2919235"/>
        </p:xfrm>
        <a:graphic>
          <a:graphicData uri="http://schemas.openxmlformats.org/drawingml/2006/table">
            <a:tbl>
              <a:tblPr firstRow="1" bandRow="1">
                <a:tableStyleId>{073A0DAA-6AF3-43AB-8588-CEC1D06C72B9}</a:tableStyleId>
              </a:tblPr>
              <a:tblGrid>
                <a:gridCol w="2209253">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260656">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Booster Pumps</a:t>
                      </a:r>
                      <a:endParaRPr lang="en-GB" sz="1200" dirty="0">
                        <a:latin typeface="Calibri" panose="020F0502020204030204" pitchFamily="34" charset="0"/>
                        <a:cs typeface="Calibri" panose="020F0502020204030204" pitchFamily="34" charset="0"/>
                      </a:endParaRP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cs typeface="Calibri" panose="020F0502020204030204" pitchFamily="34" charset="0"/>
                        </a:rPr>
                        <a:t>Every 2 years</a:t>
                      </a:r>
                    </a:p>
                  </a:txBody>
                  <a:tcPr/>
                </a:tc>
                <a:extLst>
                  <a:ext uri="{0D108BD9-81ED-4DB2-BD59-A6C34878D82A}">
                    <a16:rowId xmlns:a16="http://schemas.microsoft.com/office/drawing/2014/main" val="2391338113"/>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Lifts servicing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260161321"/>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p>
                    <a:p>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 </a:t>
                      </a:r>
                    </a:p>
                  </a:txBody>
                  <a:tcPr/>
                </a:tc>
                <a:extLst>
                  <a:ext uri="{0D108BD9-81ED-4DB2-BD59-A6C34878D82A}">
                    <a16:rowId xmlns:a16="http://schemas.microsoft.com/office/drawing/2014/main" val="183163381"/>
                  </a:ext>
                </a:extLst>
              </a:tr>
              <a:tr h="450355">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Lightning protection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Mansafe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Smoke alarms (communal)</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1830883389"/>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Wayfinding signage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and Annually </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5"/>
          <a:stretch>
            <a:fillRect/>
          </a:stretch>
        </p:blipFill>
        <p:spPr>
          <a:xfrm>
            <a:off x="130379" y="1780898"/>
            <a:ext cx="335309" cy="335309"/>
          </a:xfrm>
          <a:prstGeom prst="rect">
            <a:avLst/>
          </a:prstGeom>
        </p:spPr>
      </p:pic>
      <p:sp>
        <p:nvSpPr>
          <p:cNvPr id="5" name="Title 1">
            <a:extLst>
              <a:ext uri="{FF2B5EF4-FFF2-40B4-BE49-F238E27FC236}">
                <a16:creationId xmlns:a16="http://schemas.microsoft.com/office/drawing/2014/main" id="{546B8FD8-E612-3D48-038D-34847B3D056F}"/>
              </a:ext>
            </a:extLst>
          </p:cNvPr>
          <p:cNvSpPr txBox="1">
            <a:spLocks/>
          </p:cNvSpPr>
          <p:nvPr/>
        </p:nvSpPr>
        <p:spPr>
          <a:xfrm>
            <a:off x="375148" y="889127"/>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Westgate House</a:t>
            </a:r>
          </a:p>
        </p:txBody>
      </p:sp>
      <p:pic>
        <p:nvPicPr>
          <p:cNvPr id="6" name="Picture 5">
            <a:extLst>
              <a:ext uri="{FF2B5EF4-FFF2-40B4-BE49-F238E27FC236}">
                <a16:creationId xmlns:a16="http://schemas.microsoft.com/office/drawing/2014/main" id="{4EC8C839-A4E4-1CB5-4294-EA80B5EF20D8}"/>
              </a:ext>
            </a:extLst>
          </p:cNvPr>
          <p:cNvPicPr>
            <a:picLocks noChangeAspect="1"/>
          </p:cNvPicPr>
          <p:nvPr/>
        </p:nvPicPr>
        <p:blipFill>
          <a:blip r:embed="rId6"/>
          <a:srcRect/>
          <a:stretch/>
        </p:blipFill>
        <p:spPr>
          <a:xfrm>
            <a:off x="4398414" y="95130"/>
            <a:ext cx="2786113" cy="1518035"/>
          </a:xfrm>
          <a:prstGeom prst="rect">
            <a:avLst/>
          </a:prstGeom>
        </p:spPr>
      </p:pic>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D194DD-A342-440F-A90A-6B8A5E223545}">
  <ds:schemaRefs>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purl.org/dc/elements/1.1/"/>
    <ds:schemaRef ds:uri="http://purl.org/dc/dcmitype/"/>
    <ds:schemaRef ds:uri="http://www.w3.org/XML/1998/namespace"/>
    <ds:schemaRef ds:uri="http://schemas.microsoft.com/office/infopath/2007/PartnerControls"/>
    <ds:schemaRef ds:uri="78bc8ffe-2289-4017-bb55-186827275929"/>
    <ds:schemaRef ds:uri="ea8da8df-b94d-47a9-86d7-54d6ef796924"/>
  </ds:schemaRefs>
</ds:datastoreItem>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D2EBD341-AA27-4BD9-B74D-9E524F97F0BD}"/>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3553</TotalTime>
  <Words>1305</Words>
  <Application>Microsoft Office PowerPoint</Application>
  <PresentationFormat>Custom</PresentationFormat>
  <Paragraphs>139</Paragraphs>
  <Slides>4</Slides>
  <Notes>1</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Building safety resident engagement commitment</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Amir Miah</cp:lastModifiedBy>
  <cp:revision>35</cp:revision>
  <dcterms:created xsi:type="dcterms:W3CDTF">2024-02-20T10:41:44Z</dcterms:created>
  <dcterms:modified xsi:type="dcterms:W3CDTF">2025-12-01T15:06:36Z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