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modernComment_102_EA76F77F.xml" ContentType="application/vnd.ms-powerpoint.comments+xml"/>
  <Override PartName="/ppt/comments/modernComment_103_EEE0C017.xml" ContentType="application/vnd.ms-powerpoint.comments+xml"/>
  <Override PartName="/ppt/comments/modernComment_101_BAB416DA.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77F71A-13EF-6144-C030-E2299D618D12}" name="Vinoraj Thavarasa" initials="VT" userId="S::Vinoraj.Thavarasa@nhg.org.uk::3ee66e9d-27b3-4bc0-acb0-7fd6cf6e42f3" providerId="AD"/>
  <p188:author id="{85F2764E-10AA-11E4-E3DB-8C214A49611B}" name="Lesley Precilla" initials="LP" userId="S::lesley.precilla@nhg.org.uk::c8833769-dd77-42fc-b575-f4fb72ee91b4" providerId="AD"/>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F10BCC-4401-4625-9894-9D9C24D32848}" v="1" dt="2026-09-30T22:34:15.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7" d="100"/>
          <a:sy n="117" d="100"/>
        </p:scale>
        <p:origin x="40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oraj Thavarasa" userId="3ee66e9d-27b3-4bc0-acb0-7fd6cf6e42f3" providerId="ADAL" clId="{6D40AD2D-BCF0-4D1A-8B7A-994D5BCDFB9D}"/>
    <pc:docChg chg="undo custSel modSld">
      <pc:chgData name="Vinoraj Thavarasa" userId="3ee66e9d-27b3-4bc0-acb0-7fd6cf6e42f3" providerId="ADAL" clId="{6D40AD2D-BCF0-4D1A-8B7A-994D5BCDFB9D}" dt="2026-09-30T22:46:00.630" v="714" actId="20577"/>
      <pc:docMkLst>
        <pc:docMk/>
      </pc:docMkLst>
      <pc:sldChg chg="addSp delSp modSp mod">
        <pc:chgData name="Vinoraj Thavarasa" userId="3ee66e9d-27b3-4bc0-acb0-7fd6cf6e42f3" providerId="ADAL" clId="{6D40AD2D-BCF0-4D1A-8B7A-994D5BCDFB9D}" dt="2026-09-30T22:41:28.822" v="252" actId="1035"/>
        <pc:sldMkLst>
          <pc:docMk/>
          <pc:sldMk cId="3132364506" sldId="257"/>
        </pc:sldMkLst>
        <pc:spChg chg="mod">
          <ac:chgData name="Vinoraj Thavarasa" userId="3ee66e9d-27b3-4bc0-acb0-7fd6cf6e42f3" providerId="ADAL" clId="{6D40AD2D-BCF0-4D1A-8B7A-994D5BCDFB9D}" dt="2026-09-30T22:30:34.087" v="45" actId="20577"/>
          <ac:spMkLst>
            <pc:docMk/>
            <pc:sldMk cId="3132364506" sldId="257"/>
            <ac:spMk id="3" creationId="{994F69C1-CEAA-066D-15CD-5F631FE51995}"/>
          </ac:spMkLst>
        </pc:spChg>
        <pc:spChg chg="mod">
          <ac:chgData name="Vinoraj Thavarasa" userId="3ee66e9d-27b3-4bc0-acb0-7fd6cf6e42f3" providerId="ADAL" clId="{6D40AD2D-BCF0-4D1A-8B7A-994D5BCDFB9D}" dt="2026-09-30T22:37:25.486" v="234" actId="20577"/>
          <ac:spMkLst>
            <pc:docMk/>
            <pc:sldMk cId="3132364506" sldId="257"/>
            <ac:spMk id="15" creationId="{7B9BCBA2-4283-2423-890E-3070F173DB83}"/>
          </ac:spMkLst>
        </pc:spChg>
        <pc:picChg chg="del">
          <ac:chgData name="Vinoraj Thavarasa" userId="3ee66e9d-27b3-4bc0-acb0-7fd6cf6e42f3" providerId="ADAL" clId="{6D40AD2D-BCF0-4D1A-8B7A-994D5BCDFB9D}" dt="2026-09-30T22:41:25.736" v="250" actId="478"/>
          <ac:picMkLst>
            <pc:docMk/>
            <pc:sldMk cId="3132364506" sldId="257"/>
            <ac:picMk id="4" creationId="{45B182B4-556E-72C6-7B7E-71E86557C5D2}"/>
          </ac:picMkLst>
        </pc:picChg>
        <pc:picChg chg="add mod">
          <ac:chgData name="Vinoraj Thavarasa" userId="3ee66e9d-27b3-4bc0-acb0-7fd6cf6e42f3" providerId="ADAL" clId="{6D40AD2D-BCF0-4D1A-8B7A-994D5BCDFB9D}" dt="2026-09-30T22:41:28.822" v="252" actId="1035"/>
          <ac:picMkLst>
            <pc:docMk/>
            <pc:sldMk cId="3132364506" sldId="257"/>
            <ac:picMk id="6" creationId="{E049D9BE-1856-97BE-ADCC-F3207208B202}"/>
          </ac:picMkLst>
        </pc:picChg>
      </pc:sldChg>
      <pc:sldChg chg="addSp delSp modSp mod modCm">
        <pc:chgData name="Vinoraj Thavarasa" userId="3ee66e9d-27b3-4bc0-acb0-7fd6cf6e42f3" providerId="ADAL" clId="{6D40AD2D-BCF0-4D1A-8B7A-994D5BCDFB9D}" dt="2026-09-30T22:46:00.630" v="714" actId="20577"/>
        <pc:sldMkLst>
          <pc:docMk/>
          <pc:sldMk cId="3933665151" sldId="258"/>
        </pc:sldMkLst>
        <pc:spChg chg="mod">
          <ac:chgData name="Vinoraj Thavarasa" userId="3ee66e9d-27b3-4bc0-acb0-7fd6cf6e42f3" providerId="ADAL" clId="{6D40AD2D-BCF0-4D1A-8B7A-994D5BCDFB9D}" dt="2026-09-30T22:30:03.803" v="17" actId="20577"/>
          <ac:spMkLst>
            <pc:docMk/>
            <pc:sldMk cId="3933665151" sldId="258"/>
            <ac:spMk id="4" creationId="{A81D5F08-8620-5AA7-29B9-B9F4598B7E79}"/>
          </ac:spMkLst>
        </pc:spChg>
        <pc:spChg chg="mod">
          <ac:chgData name="Vinoraj Thavarasa" userId="3ee66e9d-27b3-4bc0-acb0-7fd6cf6e42f3" providerId="ADAL" clId="{6D40AD2D-BCF0-4D1A-8B7A-994D5BCDFB9D}" dt="2026-09-30T22:46:00.630" v="714" actId="20577"/>
          <ac:spMkLst>
            <pc:docMk/>
            <pc:sldMk cId="3933665151" sldId="258"/>
            <ac:spMk id="7" creationId="{5537F788-32A2-04A0-7AA4-CEA1261D5AFA}"/>
          </ac:spMkLst>
        </pc:spChg>
        <pc:picChg chg="add mod">
          <ac:chgData name="Vinoraj Thavarasa" userId="3ee66e9d-27b3-4bc0-acb0-7fd6cf6e42f3" providerId="ADAL" clId="{6D40AD2D-BCF0-4D1A-8B7A-994D5BCDFB9D}" dt="2026-09-30T22:41:34.797" v="256" actId="1035"/>
          <ac:picMkLst>
            <pc:docMk/>
            <pc:sldMk cId="3933665151" sldId="258"/>
            <ac:picMk id="6" creationId="{4B7907F1-41D6-9612-3A09-818857DC8648}"/>
          </ac:picMkLst>
        </pc:picChg>
        <pc:picChg chg="del">
          <ac:chgData name="Vinoraj Thavarasa" userId="3ee66e9d-27b3-4bc0-acb0-7fd6cf6e42f3" providerId="ADAL" clId="{6D40AD2D-BCF0-4D1A-8B7A-994D5BCDFB9D}" dt="2026-09-30T22:40:56.037" v="243" actId="478"/>
          <ac:picMkLst>
            <pc:docMk/>
            <pc:sldMk cId="3933665151" sldId="258"/>
            <ac:picMk id="9" creationId="{4F9C9876-01CB-0F72-94BA-C81190BBF4C3}"/>
          </ac:picMkLst>
        </pc:picChg>
        <pc:extLst>
          <p:ext xmlns:p="http://schemas.openxmlformats.org/presentationml/2006/main" uri="{D6D511B9-2390-475A-947B-AFAB55BFBCF1}">
            <pc226:cmChg xmlns:pc226="http://schemas.microsoft.com/office/powerpoint/2022/06/main/command" chg="mod">
              <pc226:chgData name="Vinoraj Thavarasa" userId="3ee66e9d-27b3-4bc0-acb0-7fd6cf6e42f3" providerId="ADAL" clId="{6D40AD2D-BCF0-4D1A-8B7A-994D5BCDFB9D}" dt="2026-09-30T22:46:00.630" v="714" actId="20577"/>
              <pc2:cmMkLst xmlns:pc2="http://schemas.microsoft.com/office/powerpoint/2019/9/main/command">
                <pc:docMk/>
                <pc:sldMk cId="3933665151" sldId="258"/>
                <pc2:cmMk id="{4D4A8D99-AEE2-49F5-80B9-81928537B591}"/>
              </pc2:cmMkLst>
            </pc226:cmChg>
            <pc226:cmChg xmlns:pc226="http://schemas.microsoft.com/office/powerpoint/2022/06/main/command" chg="mod">
              <pc226:chgData name="Vinoraj Thavarasa" userId="3ee66e9d-27b3-4bc0-acb0-7fd6cf6e42f3" providerId="ADAL" clId="{6D40AD2D-BCF0-4D1A-8B7A-994D5BCDFB9D}" dt="2026-09-30T22:46:00.630" v="714" actId="20577"/>
              <pc2:cmMkLst xmlns:pc2="http://schemas.microsoft.com/office/powerpoint/2019/9/main/command">
                <pc:docMk/>
                <pc:sldMk cId="3933665151" sldId="258"/>
                <pc2:cmMk id="{11DBD6A2-0A79-4193-BAA9-0553A5ADBF59}"/>
              </pc2:cmMkLst>
            </pc226:cmChg>
          </p:ext>
        </pc:extLst>
      </pc:sldChg>
      <pc:sldChg chg="addSp delSp modSp mod">
        <pc:chgData name="Vinoraj Thavarasa" userId="3ee66e9d-27b3-4bc0-acb0-7fd6cf6e42f3" providerId="ADAL" clId="{6D40AD2D-BCF0-4D1A-8B7A-994D5BCDFB9D}" dt="2026-09-30T22:41:31.824" v="254" actId="1035"/>
        <pc:sldMkLst>
          <pc:docMk/>
          <pc:sldMk cId="4007706647" sldId="259"/>
        </pc:sldMkLst>
        <pc:spChg chg="mod">
          <ac:chgData name="Vinoraj Thavarasa" userId="3ee66e9d-27b3-4bc0-acb0-7fd6cf6e42f3" providerId="ADAL" clId="{6D40AD2D-BCF0-4D1A-8B7A-994D5BCDFB9D}" dt="2026-09-30T22:30:25.960" v="34" actId="20577"/>
          <ac:spMkLst>
            <pc:docMk/>
            <pc:sldMk cId="4007706647" sldId="259"/>
            <ac:spMk id="7" creationId="{72126666-92D5-8DEC-9B67-B4D95A40ECF8}"/>
          </ac:spMkLst>
        </pc:spChg>
        <pc:spChg chg="mod">
          <ac:chgData name="Vinoraj Thavarasa" userId="3ee66e9d-27b3-4bc0-acb0-7fd6cf6e42f3" providerId="ADAL" clId="{6D40AD2D-BCF0-4D1A-8B7A-994D5BCDFB9D}" dt="2026-09-30T22:36:38.946" v="210" actId="20577"/>
          <ac:spMkLst>
            <pc:docMk/>
            <pc:sldMk cId="4007706647" sldId="259"/>
            <ac:spMk id="22" creationId="{5ECD6F1B-1BF9-B54C-2D2C-E1C97CB5AF15}"/>
          </ac:spMkLst>
        </pc:spChg>
        <pc:picChg chg="del">
          <ac:chgData name="Vinoraj Thavarasa" userId="3ee66e9d-27b3-4bc0-acb0-7fd6cf6e42f3" providerId="ADAL" clId="{6D40AD2D-BCF0-4D1A-8B7A-994D5BCDFB9D}" dt="2026-09-30T22:41:17.195" v="248" actId="478"/>
          <ac:picMkLst>
            <pc:docMk/>
            <pc:sldMk cId="4007706647" sldId="259"/>
            <ac:picMk id="3" creationId="{241C8306-9659-50E8-C868-36CE7E227CBE}"/>
          </ac:picMkLst>
        </pc:picChg>
        <pc:picChg chg="add mod">
          <ac:chgData name="Vinoraj Thavarasa" userId="3ee66e9d-27b3-4bc0-acb0-7fd6cf6e42f3" providerId="ADAL" clId="{6D40AD2D-BCF0-4D1A-8B7A-994D5BCDFB9D}" dt="2026-09-30T22:41:31.824" v="254" actId="1035"/>
          <ac:picMkLst>
            <pc:docMk/>
            <pc:sldMk cId="4007706647" sldId="259"/>
            <ac:picMk id="8" creationId="{D490B68F-B695-D810-B4C7-23C49490072C}"/>
          </ac:picMkLst>
        </pc:picChg>
      </pc:sldChg>
    </pc:docChg>
  </pc:docChgLst>
</pc:chgInfo>
</file>

<file path=ppt/comments/modernComment_101_BAB416DA.xml><?xml version="1.0" encoding="utf-8"?>
<p188:cmLst xmlns:a="http://schemas.openxmlformats.org/drawingml/2006/main" xmlns:r="http://schemas.openxmlformats.org/officeDocument/2006/relationships" xmlns:p188="http://schemas.microsoft.com/office/powerpoint/2018/8/main">
  <p188:cm id="{123E0F2B-6BAF-43AB-9B65-2B0F8C2E78D1}" authorId="{6644AFFF-676B-BB99-4354-1C1633C32E42}" status="resolved" created="2025-07-08T09:27:58.151" complete="100000">
    <pc:sldMkLst xmlns:pc="http://schemas.microsoft.com/office/powerpoint/2013/main/command">
      <pc:docMk/>
      <pc:sldMk cId="3132364506" sldId="257"/>
    </pc:sldMkLst>
    <p188:txBody>
      <a:bodyPr/>
      <a:lstStyle/>
      <a:p>
        <a:r>
          <a:rPr lang="en-GB"/>
          <a:t>All other aspects looks good.</a:t>
        </a:r>
      </a:p>
    </p188:txBody>
    <p188:extLst>
      <p:ext xmlns:p="http://schemas.openxmlformats.org/presentationml/2006/main" uri="{57CB4572-C831-44C2-8A1C-0ADB6CCDFE69}">
        <p223:reactions xmlns:p223="http://schemas.microsoft.com/office/powerpoint/2022/03/main">
          <p223:rxn type="👍">
            <p223:instance time="2026-09-22T14:45:36.222" authorId="{7977F71A-13EF-6144-C030-E2299D618D12}"/>
          </p223:rxn>
        </p223:reactions>
      </p:ext>
    </p188:extLst>
  </p188:cm>
</p188:cmLst>
</file>

<file path=ppt/comments/modernComment_102_EA76F77F.xml><?xml version="1.0" encoding="utf-8"?>
<p188:cmLst xmlns:a="http://schemas.openxmlformats.org/drawingml/2006/main" xmlns:r="http://schemas.openxmlformats.org/officeDocument/2006/relationships" xmlns:p188="http://schemas.microsoft.com/office/powerpoint/2018/8/main">
  <p188:cm id="{4D4A8D99-AEE2-49F5-80B9-81928537B591}" authorId="{85F2764E-10AA-11E4-E3DB-8C214A49611B}" status="resolved" created="2026-09-14T14:14:09.944" complete="100000">
    <ac:tx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txMk cp="502">
        <ac:context len="2599" hash="1635527203"/>
      </ac:txMk>
    </ac:txMkLst>
    <p188:pos x="11787124" y="2751691"/>
    <p188:txBody>
      <a:bodyPr/>
      <a:lstStyle/>
      <a:p>
        <a:r>
          <a:rPr lang="en-US"/>
          <a:t>[@Vinoraj Thavarasa]can you give the specific outcome of these two issues</a:t>
        </a:r>
      </a:p>
    </p188:txBody>
    <p188:extLst>
      <p:ext xmlns:p="http://schemas.openxmlformats.org/presentationml/2006/main" uri="{57CB4572-C831-44C2-8A1C-0ADB6CCDFE69}">
        <p223:reactions xmlns:p223="http://schemas.microsoft.com/office/powerpoint/2022/03/main">
          <p223:rxn type="👍">
            <p223:instance time="2026-09-22T14:44:06.005" authorId="{7977F71A-13EF-6144-C030-E2299D618D12}"/>
          </p223:rxn>
        </p223:reactions>
      </p:ext>
    </p188:extLst>
  </p188:cm>
  <p188:cm id="{11DBD6A2-0A79-4193-BAA9-0553A5ADBF59}" authorId="{85F2764E-10AA-11E4-E3DB-8C214A49611B}" status="resolved" created="2026-09-14T14:17:19.689" complete="100000">
    <ac:tx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txMk cp="1811">
        <ac:context len="2599" hash="1635527203"/>
      </ac:txMk>
    </ac:txMkLst>
    <p188:pos x="8869355" y="5685723"/>
    <p188:txBody>
      <a:bodyPr/>
      <a:lstStyle/>
      <a:p>
        <a:r>
          <a:rPr lang="en-US"/>
          <a:t>please give job title</a:t>
        </a:r>
      </a:p>
    </p188:txBody>
    <p188:extLst>
      <p:ext xmlns:p="http://schemas.openxmlformats.org/presentationml/2006/main" uri="{57CB4572-C831-44C2-8A1C-0ADB6CCDFE69}">
        <p223:reactions xmlns:p223="http://schemas.microsoft.com/office/powerpoint/2022/03/main">
          <p223:rxn type="👍">
            <p223:instance time="2026-09-22T14:44:07.070" authorId="{7977F71A-13EF-6144-C030-E2299D618D12}"/>
          </p223:rxn>
        </p223:reactions>
      </p:ext>
    </p188:extLst>
  </p188:cm>
  <p188:cm id="{412FC9D7-1BEE-433A-AB3D-C5F727D0B0C3}" authorId="{85F2764E-10AA-11E4-E3DB-8C214A49611B}" status="resolved" created="2026-09-14T14:17:58.769" complete="100000">
    <ac:deMkLst xmlns:ac="http://schemas.microsoft.com/office/drawing/2013/main/command">
      <pc:docMk xmlns:pc="http://schemas.microsoft.com/office/powerpoint/2013/main/command"/>
      <pc:sldMk xmlns:pc="http://schemas.microsoft.com/office/powerpoint/2013/main/command" cId="3933665151" sldId="258"/>
      <ac:spMk id="7" creationId="{5537F788-32A2-04A0-7AA4-CEA1261D5AFA}"/>
    </ac:deMkLst>
    <p188:txBody>
      <a:bodyPr/>
      <a:lstStyle/>
      <a:p>
        <a:r>
          <a:rPr lang="en-US"/>
          <a:t>what was the outcome of the drop in ?</a:t>
        </a:r>
      </a:p>
    </p188:txBody>
    <p188:extLst>
      <p:ext xmlns:p="http://schemas.openxmlformats.org/presentationml/2006/main" uri="{57CB4572-C831-44C2-8A1C-0ADB6CCDFE69}">
        <p223:reactions xmlns:p223="http://schemas.microsoft.com/office/powerpoint/2022/03/main">
          <p223:rxn type="👍">
            <p223:instance time="2026-09-22T14:44:08.666" authorId="{7977F71A-13EF-6144-C030-E2299D618D12}"/>
          </p223:rxn>
        </p223:reactions>
      </p:ext>
    </p188:extLst>
  </p188:cm>
</p188:cmLst>
</file>

<file path=ppt/comments/modernComment_103_EEE0C017.xml><?xml version="1.0" encoding="utf-8"?>
<p188:cmLst xmlns:a="http://schemas.openxmlformats.org/drawingml/2006/main" xmlns:r="http://schemas.openxmlformats.org/officeDocument/2006/relationships" xmlns:p188="http://schemas.microsoft.com/office/powerpoint/2018/8/main">
  <p188:cm id="{D630107E-96F9-42BB-9392-E6336805D40A}" authorId="{6644AFFF-676B-BB99-4354-1C1633C32E42}" status="resolved" created="2025-07-08T09:24:19.848" complete="100000">
    <ac:deMkLst xmlns:ac="http://schemas.microsoft.com/office/drawing/2013/main/command">
      <pc:docMk xmlns:pc="http://schemas.microsoft.com/office/powerpoint/2013/main/command"/>
      <pc:sldMk xmlns:pc="http://schemas.microsoft.com/office/powerpoint/2013/main/command" cId="4007706647" sldId="259"/>
      <ac:spMk id="22" creationId="{5ECD6F1B-1BF9-B54C-2D2C-E1C97CB5AF15}"/>
    </ac:deMkLst>
    <p188:pos x="2363378" y="398318"/>
    <p188:txBody>
      <a:bodyPr/>
      <a:lstStyle/>
      <a:p>
        <a:r>
          <a:rPr lang="en-GB"/>
          <a:t>Please add the full titles of the staff members</a:t>
        </a:r>
      </a:p>
    </p188:txBody>
    <p188:extLst>
      <p:ext xmlns:p="http://schemas.openxmlformats.org/presentationml/2006/main" uri="{57CB4572-C831-44C2-8A1C-0ADB6CCDFE69}">
        <p223:reactions xmlns:p223="http://schemas.microsoft.com/office/powerpoint/2022/03/main">
          <p223:rxn type="👍">
            <p223:instance time="2026-09-22T14:44:42.894" authorId="{7977F71A-13EF-6144-C030-E2299D618D12}"/>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9/30/2026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9/30/2026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microsoft.com/office/2018/10/relationships/comments" Target="../comments/modernComment_102_EA76F77F.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microsoft.com/office/2018/10/relationships/comments" Target="../comments/modernComment_103_EEE0C017.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7.sv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microsoft.com/office/2018/10/relationships/comments" Target="../comments/modernComment_101_BAB416DA.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10.svg"/><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53828"/>
            <a:ext cx="6450923" cy="361392"/>
          </a:xfrm>
        </p:spPr>
        <p:txBody>
          <a:bodyPr>
            <a:normAutofit/>
          </a:body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Cheviot Court, TW3 4FZ</a:t>
            </a:r>
            <a:endParaRPr lang="en-US"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06141"/>
            <a:ext cx="6836545" cy="4947508"/>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00" kern="100" dirty="0">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00" kern="100" dirty="0">
                <a:latin typeface="Calibri"/>
                <a:ea typeface="Calibri" panose="020F0502020204030204" pitchFamily="34" charset="0"/>
                <a:cs typeface="Calibri"/>
              </a:rPr>
              <a:t>Your </a:t>
            </a:r>
            <a:r>
              <a:rPr lang="en-GB" sz="1000" b="1" kern="100" dirty="0">
                <a:latin typeface="Calibri"/>
                <a:ea typeface="Calibri" panose="020F0502020204030204" pitchFamily="34" charset="0"/>
                <a:cs typeface="Calibri"/>
              </a:rPr>
              <a:t>Building Safety Manager (BSM) Vinoraj Thavarasa,</a:t>
            </a:r>
            <a:r>
              <a:rPr lang="en-GB" sz="1000" kern="100" dirty="0">
                <a:latin typeface="Calibri"/>
                <a:ea typeface="Calibri" panose="020F0502020204030204" pitchFamily="34" charset="0"/>
                <a:cs typeface="Calibri"/>
              </a:rPr>
              <a:t> has put this together based on responses from surveys, drop-ins and door knocking over recent weeks. If responses were limited, we may </a:t>
            </a:r>
            <a:r>
              <a:rPr lang="en-GB" sz="1000" dirty="0">
                <a:solidFill>
                  <a:srgbClr val="000000"/>
                </a:solidFill>
                <a:latin typeface="Calibri" panose="020F0502020204030204" pitchFamily="34" charset="0"/>
              </a:rPr>
              <a:t>also use feedback from similar buildings, as well as Notting Hill Genesis’ own processes.</a:t>
            </a:r>
          </a:p>
          <a:p>
            <a:pPr algn="just"/>
            <a:endParaRPr lang="en-GB" sz="10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GB" sz="1000" b="1" kern="100" dirty="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00" kern="100" dirty="0">
                <a:solidFill>
                  <a:srgbClr val="000000"/>
                </a:solidFill>
                <a:latin typeface="Calibri"/>
                <a:ea typeface="Calibri"/>
                <a:cs typeface="Calibri"/>
              </a:rPr>
              <a:t>As your Building Safety Manager, I aim to work with you to keep your building safe. To do this, I visited your block to carry out an</a:t>
            </a:r>
          </a:p>
          <a:p>
            <a:pPr algn="just"/>
            <a:r>
              <a:rPr lang="en-GB" sz="1000" kern="100" dirty="0">
                <a:solidFill>
                  <a:srgbClr val="000000"/>
                </a:solidFill>
                <a:latin typeface="Calibri"/>
                <a:ea typeface="Calibri"/>
                <a:cs typeface="Calibri"/>
              </a:rPr>
              <a:t>inspection on </a:t>
            </a:r>
            <a:r>
              <a:rPr lang="en-GB" sz="1000" b="1" kern="100" dirty="0">
                <a:solidFill>
                  <a:srgbClr val="000000"/>
                </a:solidFill>
                <a:latin typeface="Calibri"/>
                <a:ea typeface="Calibri"/>
                <a:cs typeface="Calibri"/>
              </a:rPr>
              <a:t>08 September 2026</a:t>
            </a:r>
            <a:r>
              <a:rPr lang="en-GB" sz="1000" kern="100" dirty="0">
                <a:solidFill>
                  <a:srgbClr val="000000"/>
                </a:solidFill>
                <a:latin typeface="Calibri"/>
                <a:ea typeface="Calibri"/>
                <a:cs typeface="Calibri"/>
              </a:rPr>
              <a:t>. I knocked on a few residents' doors to check what you know about fire safety in your home.</a:t>
            </a:r>
          </a:p>
          <a:p>
            <a:pPr algn="just"/>
            <a:r>
              <a:rPr lang="en-GB" sz="1000" kern="100" dirty="0">
                <a:solidFill>
                  <a:srgbClr val="000000"/>
                </a:solidFill>
                <a:latin typeface="Calibri"/>
                <a:ea typeface="Calibri"/>
                <a:cs typeface="Calibri"/>
              </a:rPr>
              <a:t>During the inspection, I observed that rear entrance door from the car park was faulty, the cycle store had items stored there, inappropriate items (electrical and other combustible items) were dumped in the bin store, some AOV panels were missing covers on different floors and items were stored in communal areas. I have referred all of these to your Housing Officer and Estates Manager. The Housing Officer will follow up on these actions, which I will further review.</a:t>
            </a:r>
          </a:p>
          <a:p>
            <a:pPr algn="l"/>
            <a:endParaRPr lang="en-GB" sz="1200" b="0" i="0" u="none" strike="noStrike" baseline="0" dirty="0">
              <a:solidFill>
                <a:srgbClr val="000000"/>
              </a:solidFill>
              <a:latin typeface="Calibri" panose="020F0502020204030204" pitchFamily="34" charset="0"/>
            </a:endParaRPr>
          </a:p>
          <a:p>
            <a:r>
              <a:rPr lang="en-GB" sz="1000" b="0" i="0" u="none" strike="noStrike" baseline="0" dirty="0">
                <a:solidFill>
                  <a:srgbClr val="000000"/>
                </a:solidFill>
                <a:latin typeface="Calibri" panose="020F0502020204030204" pitchFamily="34" charset="0"/>
              </a:rPr>
              <a:t>Please continue to report any repair concerns, and especially faults, for any of the fire safety equipment that may arise. Please do reach out to me at any point should you like to raise any building safety concerns for your building, discuss any vulnerability or would like any relevant safety information. </a:t>
            </a:r>
            <a:endPar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1000" b="0" i="0" u="none" strike="noStrike" baseline="0" dirty="0">
                <a:solidFill>
                  <a:srgbClr val="000000"/>
                </a:solidFill>
                <a:latin typeface="Calibri" panose="020F0502020204030204" pitchFamily="34" charset="0"/>
              </a:rPr>
              <a:t>On </a:t>
            </a:r>
            <a:r>
              <a:rPr lang="en-GB" sz="1000" b="1" i="0" u="none" strike="noStrike" baseline="0" dirty="0">
                <a:solidFill>
                  <a:srgbClr val="000000"/>
                </a:solidFill>
                <a:latin typeface="Calibri" panose="020F0502020204030204" pitchFamily="34" charset="0"/>
              </a:rPr>
              <a:t>21 August 2026</a:t>
            </a:r>
            <a:r>
              <a:rPr lang="en-GB" sz="1000" b="0" i="0" u="none" strike="noStrike" baseline="0" dirty="0">
                <a:solidFill>
                  <a:srgbClr val="000000"/>
                </a:solidFill>
                <a:latin typeface="Calibri" panose="020F0502020204030204" pitchFamily="34" charset="0"/>
              </a:rPr>
              <a:t>, I emailed you to inform you about the evacuation strategy for your building and the importance of fire doors, your responsibilities and those of NHG in keeping your building safe. Your Property Manager should continue to hold regular resident meetings and the BSM will hold at least one building safety drop-in session each year. I will provide relevant building and structural safety information applicable to this building. You are invited to attend a drop-in surgery on </a:t>
            </a:r>
            <a:r>
              <a:rPr lang="en-GB" sz="1000" b="1" i="0" u="none" strike="noStrike" baseline="0">
                <a:solidFill>
                  <a:srgbClr val="000000"/>
                </a:solidFill>
                <a:latin typeface="Calibri" panose="020F0502020204030204" pitchFamily="34" charset="0"/>
              </a:rPr>
              <a:t>Thursday 08 </a:t>
            </a:r>
            <a:r>
              <a:rPr lang="en-GB" sz="1000" b="1" i="0" u="none" strike="noStrike" baseline="0" dirty="0">
                <a:solidFill>
                  <a:srgbClr val="000000"/>
                </a:solidFill>
                <a:latin typeface="Calibri" panose="020F0502020204030204" pitchFamily="34" charset="0"/>
              </a:rPr>
              <a:t>October 2026 at the Lampton Park Concierge Office </a:t>
            </a:r>
            <a:r>
              <a:rPr lang="en-GB" sz="1000" b="0" i="0" u="none" strike="noStrike" baseline="0" dirty="0">
                <a:solidFill>
                  <a:srgbClr val="000000"/>
                </a:solidFill>
                <a:latin typeface="Calibri" panose="020F0502020204030204" pitchFamily="34" charset="0"/>
              </a:rPr>
              <a:t>or Online on Teams to share your views and opinions, ask questions, and receive clarification. </a:t>
            </a:r>
            <a:endParaRPr lang="en-GB" sz="10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endParaRPr lang="en-GB" sz="1050" b="0" i="0" u="none" strike="noStrike" baseline="0" dirty="0">
              <a:solidFill>
                <a:srgbClr val="000000"/>
              </a:solidFill>
              <a:latin typeface="Calibri" panose="020F0502020204030204" pitchFamily="34" charset="0"/>
            </a:endParaRPr>
          </a:p>
          <a:p>
            <a:r>
              <a:rPr lang="en-GB" sz="1050" b="0" i="0" u="none" strike="noStrike" baseline="0" dirty="0">
                <a:solidFill>
                  <a:srgbClr val="000000"/>
                </a:solidFill>
                <a:latin typeface="Calibri" panose="020F0502020204030204" pitchFamily="34" charset="0"/>
              </a:rPr>
              <a:t>I also informed you that your building had been registered with the Building Safety Regulator (BSR), and provided you with the registration number and the BSR’s contact number for any concerns that you might want to bring to their attention. The registration number is </a:t>
            </a:r>
            <a:r>
              <a:rPr lang="en-GB" sz="1050" b="1" dirty="0">
                <a:solidFill>
                  <a:srgbClr val="000000"/>
                </a:solidFill>
                <a:latin typeface="Calibri" panose="020F0502020204030204" pitchFamily="34" charset="0"/>
              </a:rPr>
              <a:t>HRB18132V9Z2</a:t>
            </a:r>
          </a:p>
          <a:p>
            <a:endParaRPr lang="en-GB" sz="1050" b="0" i="0" u="none" strike="noStrike" baseline="0" dirty="0">
              <a:solidFill>
                <a:srgbClr val="000000"/>
              </a:solidFill>
              <a:latin typeface="Calibri" panose="020F0502020204030204" pitchFamily="34" charset="0"/>
            </a:endParaRPr>
          </a:p>
          <a:p>
            <a:r>
              <a:rPr lang="en-GB" sz="1050" b="0" i="0" u="none" strike="noStrike" baseline="0" dirty="0">
                <a:solidFill>
                  <a:srgbClr val="000000"/>
                </a:solidFill>
                <a:latin typeface="Calibri" panose="020F0502020204030204" pitchFamily="34" charset="0"/>
              </a:rPr>
              <a:t>This commitment was made in </a:t>
            </a:r>
            <a:r>
              <a:rPr lang="en-GB" sz="1050" b="1" dirty="0">
                <a:solidFill>
                  <a:srgbClr val="000000"/>
                </a:solidFill>
                <a:latin typeface="Calibri" panose="020F0502020204030204" pitchFamily="34" charset="0"/>
              </a:rPr>
              <a:t>September</a:t>
            </a:r>
            <a:r>
              <a:rPr lang="en-GB" sz="1050" b="1" i="0" u="none" strike="noStrike" baseline="0" dirty="0">
                <a:solidFill>
                  <a:srgbClr val="000000"/>
                </a:solidFill>
                <a:latin typeface="Calibri" panose="020F0502020204030204" pitchFamily="34" charset="0"/>
              </a:rPr>
              <a:t> 2026. </a:t>
            </a:r>
            <a:r>
              <a:rPr lang="en-GB" sz="1050" b="0" i="0" u="none" strike="noStrike" baseline="0" dirty="0">
                <a:solidFill>
                  <a:srgbClr val="000000"/>
                </a:solidFill>
                <a:latin typeface="Calibri" panose="020F0502020204030204" pitchFamily="34" charset="0"/>
              </a:rPr>
              <a:t>This will be reviewed in </a:t>
            </a:r>
            <a:r>
              <a:rPr lang="en-GB" sz="1050" b="1" dirty="0">
                <a:solidFill>
                  <a:srgbClr val="000000"/>
                </a:solidFill>
                <a:latin typeface="Calibri" panose="020F0502020204030204" pitchFamily="34" charset="0"/>
              </a:rPr>
              <a:t>September</a:t>
            </a:r>
            <a:r>
              <a:rPr lang="en-GB" sz="1050" b="1" i="0" u="none" strike="noStrike" baseline="0" dirty="0">
                <a:solidFill>
                  <a:srgbClr val="000000"/>
                </a:solidFill>
                <a:latin typeface="Calibri" panose="020F0502020204030204" pitchFamily="34" charset="0"/>
              </a:rPr>
              <a:t> 2027 </a:t>
            </a:r>
            <a:r>
              <a:rPr lang="en-GB" sz="1050" b="0" i="0" u="none" strike="noStrike" baseline="0" dirty="0">
                <a:solidFill>
                  <a:srgbClr val="000000"/>
                </a:solidFill>
                <a:latin typeface="Calibri" panose="020F0502020204030204" pitchFamily="34" charset="0"/>
              </a:rPr>
              <a:t>or earlier if you tell us we need to. </a:t>
            </a:r>
            <a:endParaRPr lang="en-GB" sz="1050" kern="1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68060" y="7376878"/>
            <a:ext cx="6809723" cy="395485"/>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1892" y="7711725"/>
            <a:ext cx="7078918" cy="2543842"/>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endPar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spcAft>
                <a:spcPts val="800"/>
              </a:spcAft>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02" y="7340863"/>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1259" y="7758667"/>
            <a:ext cx="420715" cy="420715"/>
          </a:xfrm>
          <a:prstGeom prst="rect">
            <a:avLst/>
          </a:prstGeom>
        </p:spPr>
      </p:pic>
      <p:pic>
        <p:nvPicPr>
          <p:cNvPr id="6" name="Picture 5" descr="20251217_114133.jpg">
            <a:extLst>
              <a:ext uri="{FF2B5EF4-FFF2-40B4-BE49-F238E27FC236}">
                <a16:creationId xmlns:a16="http://schemas.microsoft.com/office/drawing/2014/main" id="{4B7907F1-41D6-9612-3A09-818857DC8648}"/>
              </a:ext>
            </a:extLst>
          </p:cNvPr>
          <p:cNvPicPr>
            <a:picLocks noChangeAspect="1"/>
          </p:cNvPicPr>
          <p:nvPr/>
        </p:nvPicPr>
        <p:blipFill>
          <a:blip r:embed="rId5"/>
          <a:stretch>
            <a:fillRect/>
          </a:stretch>
        </p:blipFill>
        <p:spPr>
          <a:xfrm>
            <a:off x="4964654" y="51166"/>
            <a:ext cx="2242058" cy="1681543"/>
          </a:xfrm>
          <a:prstGeom prst="rect">
            <a:avLst/>
          </a:prstGeom>
        </p:spPr>
      </p:pic>
    </p:spTree>
    <p:extLst>
      <p:ext uri="{BB962C8B-B14F-4D97-AF65-F5344CB8AC3E}">
        <p14:creationId xmlns:p14="http://schemas.microsoft.com/office/powerpoint/2010/main" val="3933665151"/>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776110"/>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050" kern="10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1"/>
            <a:ext cx="6488963" cy="1640449"/>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endPar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Remediation works</a:t>
            </a: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Changes in fire strategy</a:t>
            </a:r>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050" kern="10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167108"/>
            <a:ext cx="6770910" cy="349244"/>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255250"/>
          </a:xfrm>
          <a:prstGeom prst="rect">
            <a:avLst/>
          </a:prstGeom>
          <a:noFill/>
          <a:ln>
            <a:solidFill>
              <a:schemeClr val="bg2">
                <a:lumMod val="90000"/>
              </a:schemeClr>
            </a:solidFill>
            <a:prstDash val="dash"/>
          </a:ln>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05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r>
              <a:rPr lang="en-GB" sz="1050" kern="100" dirty="0">
                <a:solidFill>
                  <a:srgbClr val="000000"/>
                </a:solidFill>
                <a:effectLst/>
                <a:latin typeface="Calibri"/>
                <a:ea typeface="Calibri"/>
                <a:cs typeface="Calibri"/>
              </a:rPr>
              <a:t>You can contact</a:t>
            </a:r>
            <a:r>
              <a:rPr lang="en-GB" sz="1050" kern="100" dirty="0">
                <a:solidFill>
                  <a:srgbClr val="000000"/>
                </a:solidFill>
                <a:latin typeface="Calibri"/>
                <a:ea typeface="Calibri"/>
                <a:cs typeface="Calibri"/>
              </a:rPr>
              <a:t> your Building Safety Manager or Housing Officer </a:t>
            </a:r>
            <a:r>
              <a:rPr lang="en-GB" sz="1050" kern="100" dirty="0">
                <a:solidFill>
                  <a:srgbClr val="000000"/>
                </a:solidFill>
                <a:effectLst/>
                <a:latin typeface="Calibri"/>
                <a:ea typeface="Calibri"/>
                <a:cs typeface="Calibri"/>
              </a:rPr>
              <a:t>with any ideas or thoughts you have about safety in your building. </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0856" y="5139580"/>
            <a:ext cx="361392" cy="374472"/>
          </a:xfrm>
          <a:prstGeom prst="rect">
            <a:avLst/>
          </a:prstGeom>
        </p:spPr>
      </p:pic>
      <p:sp>
        <p:nvSpPr>
          <p:cNvPr id="7" name="Title 1">
            <a:extLst>
              <a:ext uri="{FF2B5EF4-FFF2-40B4-BE49-F238E27FC236}">
                <a16:creationId xmlns:a16="http://schemas.microsoft.com/office/drawing/2014/main" id="{72126666-92D5-8DEC-9B67-B4D95A40ECF8}"/>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Cheviot Court</a:t>
            </a:r>
          </a:p>
        </p:txBody>
      </p:sp>
      <p:pic>
        <p:nvPicPr>
          <p:cNvPr id="8" name="Picture 7" descr="20251217_114133.jpg">
            <a:extLst>
              <a:ext uri="{FF2B5EF4-FFF2-40B4-BE49-F238E27FC236}">
                <a16:creationId xmlns:a16="http://schemas.microsoft.com/office/drawing/2014/main" id="{D490B68F-B695-D810-B4C7-23C49490072C}"/>
              </a:ext>
            </a:extLst>
          </p:cNvPr>
          <p:cNvPicPr>
            <a:picLocks noChangeAspect="1"/>
          </p:cNvPicPr>
          <p:nvPr/>
        </p:nvPicPr>
        <p:blipFill>
          <a:blip r:embed="rId6"/>
          <a:stretch>
            <a:fillRect/>
          </a:stretch>
        </p:blipFill>
        <p:spPr>
          <a:xfrm>
            <a:off x="4964654" y="51166"/>
            <a:ext cx="2242058" cy="1681543"/>
          </a:xfrm>
          <a:prstGeom prst="rect">
            <a:avLst/>
          </a:prstGeom>
        </p:spPr>
      </p:pic>
    </p:spTree>
    <p:extLst>
      <p:ext uri="{BB962C8B-B14F-4D97-AF65-F5344CB8AC3E}">
        <p14:creationId xmlns:p14="http://schemas.microsoft.com/office/powerpoint/2010/main" val="4007706647"/>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lIns="91440" tIns="45720" rIns="91440" bIns="45720" numCol="2" rtlCol="0" anchor="t">
            <a:spAutoFit/>
          </a:bodyPr>
          <a:lstStyle/>
          <a:p>
            <a:pPr>
              <a:lnSpc>
                <a:spcPct val="107000"/>
              </a:lnSpc>
              <a:spcAft>
                <a:spcPts val="800"/>
              </a:spcAft>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05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Primarily contacting BSM, your Housing Officer or your Estate Management</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050" dirty="0">
                <a:latin typeface="Calibri" panose="020F0502020204030204" pitchFamily="34" charset="0"/>
                <a:cs typeface="Calibri" panose="020F0502020204030204" pitchFamily="34" charset="0"/>
              </a:rPr>
              <a:t>Drop ins</a:t>
            </a:r>
          </a:p>
          <a:p>
            <a:pPr lvl="0" algn="just">
              <a:lnSpc>
                <a:spcPct val="107000"/>
              </a:lnSpc>
              <a:buSzPct val="130000"/>
            </a:pPr>
            <a:endParaRPr lang="en-GB" sz="1050" dirty="0">
              <a:latin typeface="Calibri" panose="020F0502020204030204" pitchFamily="34" charset="0"/>
              <a:cs typeface="Calibri" panose="020F0502020204030204" pitchFamily="34" charset="0"/>
            </a:endParaRPr>
          </a:p>
          <a:p>
            <a:pPr lvl="0" algn="just">
              <a:lnSpc>
                <a:spcPct val="107000"/>
              </a:lnSpc>
              <a:buSzPct val="130000"/>
            </a:pPr>
            <a:r>
              <a:rPr lang="en-GB" sz="105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677511"/>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0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05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050" kern="100" dirty="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39362" y="6704949"/>
            <a:ext cx="6450923" cy="1728294"/>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050" kern="100">
                <a:solidFill>
                  <a:srgbClr val="000000"/>
                </a:solidFill>
                <a:latin typeface="Calibri"/>
                <a:ea typeface="Calibri" panose="020F0502020204030204" pitchFamily="34" charset="0"/>
                <a:cs typeface="Calibri"/>
              </a:rPr>
              <a:t>Use feedback you give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050" kern="10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a:ea typeface="Calibri"/>
                <a:cs typeface="Calibri"/>
              </a:rPr>
              <a:t>Got a question </a:t>
            </a:r>
            <a:r>
              <a:rPr lang="en-GB" sz="1400" b="1">
                <a:solidFill>
                  <a:srgbClr val="000000"/>
                </a:solidFill>
                <a:latin typeface="Calibri"/>
                <a:ea typeface="Calibri"/>
                <a:cs typeface="Calibri"/>
              </a:rPr>
              <a:t>or concern </a:t>
            </a:r>
            <a:r>
              <a:rPr kumimoji="0" lang="en-GB" sz="1400" b="1" i="0" u="none" strike="noStrike" kern="1200" cap="none" spc="0" normalizeH="0" baseline="0" noProof="0">
                <a:ln>
                  <a:noFill/>
                </a:ln>
                <a:solidFill>
                  <a:srgbClr val="000000"/>
                </a:solidFill>
                <a:effectLst/>
                <a:uLnTx/>
                <a:uFillTx/>
                <a:latin typeface="Calibri"/>
                <a:ea typeface="Calibri"/>
                <a:cs typeface="Calibri"/>
              </a:rPr>
              <a:t>about this commitment? Get in touch with your building safety manager here:</a:t>
            </a:r>
            <a:endParaRPr lang="en-GB" sz="1400" b="1" i="0" u="none" strike="noStrike" kern="1200" cap="none" spc="0" normalizeH="0" baseline="0" noProof="0">
              <a:ln>
                <a:noFill/>
              </a:ln>
              <a:solidFill>
                <a:srgbClr val="000000"/>
              </a:solidFill>
              <a:effectLst/>
              <a:uLnTx/>
              <a:uFillTx/>
              <a:latin typeface="Calibri"/>
              <a:ea typeface="Calibri"/>
              <a:cs typeface="Calibri"/>
            </a:endParaRPr>
          </a:p>
          <a:p>
            <a:pPr>
              <a:defRPr/>
            </a:pPr>
            <a:r>
              <a:rPr kumimoji="0" lang="en-GB" sz="1400" b="1" i="0" u="none" strike="noStrike" kern="1200" cap="none" spc="0" normalizeH="0" baseline="0" noProof="0">
                <a:ln>
                  <a:noFill/>
                </a:ln>
                <a:solidFill>
                  <a:srgbClr val="0F9ED5"/>
                </a:solidFill>
                <a:effectLst/>
                <a:uLnTx/>
                <a:uFillTx/>
                <a:latin typeface="Calibri"/>
                <a:cs typeface="Calibri"/>
              </a:rPr>
              <a:t>Email: </a:t>
            </a:r>
            <a:r>
              <a:rPr lang="en-GB" sz="1400" b="1">
                <a:ea typeface="+mn-lt"/>
                <a:cs typeface="+mn-lt"/>
              </a:rPr>
              <a:t>Vinoraj.Thavarasa@nhg.org.uk</a:t>
            </a:r>
            <a:br>
              <a:rPr lang="en-US" sz="1400" b="1" i="0" u="none" strike="noStrike" kern="1200" cap="none" spc="0" normalizeH="0" baseline="0" noProof="0">
                <a:ln>
                  <a:noFill/>
                </a:ln>
                <a:effectLst/>
                <a:uLnTx/>
                <a:uFillTx/>
                <a:latin typeface="Calibri" panose="020F0502020204030204" pitchFamily="34" charset="0"/>
              </a:rPr>
            </a:br>
            <a:r>
              <a:rPr kumimoji="0" lang="en-US" sz="1400" b="1" i="0" u="none" strike="noStrike" kern="1200" cap="none" spc="0" normalizeH="0" baseline="0" noProof="0">
                <a:ln>
                  <a:noFill/>
                </a:ln>
                <a:solidFill>
                  <a:srgbClr val="0F9ED5"/>
                </a:solidFill>
                <a:effectLst/>
                <a:uLnTx/>
                <a:uFillTx/>
                <a:latin typeface="Calibri"/>
                <a:cs typeface="Calibri"/>
              </a:rPr>
              <a:t>Phone: </a:t>
            </a:r>
            <a:r>
              <a:rPr lang="en-US" sz="1400" b="1">
                <a:ea typeface="+mn-lt"/>
                <a:cs typeface="+mn-lt"/>
              </a:rPr>
              <a:t>02039870959 / </a:t>
            </a:r>
            <a:r>
              <a:rPr lang="en-GB" sz="1400" b="1">
                <a:solidFill>
                  <a:srgbClr val="000000"/>
                </a:solidFill>
                <a:latin typeface="Calibri"/>
                <a:ea typeface="Calibri" panose="020F0502020204030204" pitchFamily="34" charset="0"/>
                <a:cs typeface="Calibri"/>
              </a:rPr>
              <a:t>07932 816747</a:t>
            </a:r>
            <a:endParaRPr lang="en-GB" sz="1400" b="1">
              <a:latin typeface="Calibri"/>
              <a:cs typeface="Calibri"/>
            </a:endParaRPr>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421" y="2152662"/>
            <a:ext cx="362212" cy="362212"/>
          </a:xfrm>
          <a:prstGeom prst="rect">
            <a:avLst/>
          </a:prstGeom>
        </p:spPr>
      </p:pic>
      <p:sp>
        <p:nvSpPr>
          <p:cNvPr id="3" name="Title 1">
            <a:extLst>
              <a:ext uri="{FF2B5EF4-FFF2-40B4-BE49-F238E27FC236}">
                <a16:creationId xmlns:a16="http://schemas.microsoft.com/office/drawing/2014/main" id="{994F69C1-CEAA-066D-15CD-5F631FE51995}"/>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Cheviot Court</a:t>
            </a:r>
          </a:p>
        </p:txBody>
      </p:sp>
      <p:pic>
        <p:nvPicPr>
          <p:cNvPr id="6" name="Picture 5" descr="20251217_114133.jpg">
            <a:extLst>
              <a:ext uri="{FF2B5EF4-FFF2-40B4-BE49-F238E27FC236}">
                <a16:creationId xmlns:a16="http://schemas.microsoft.com/office/drawing/2014/main" id="{E049D9BE-1856-97BE-ADCC-F3207208B202}"/>
              </a:ext>
            </a:extLst>
          </p:cNvPr>
          <p:cNvPicPr>
            <a:picLocks noChangeAspect="1"/>
          </p:cNvPicPr>
          <p:nvPr/>
        </p:nvPicPr>
        <p:blipFill>
          <a:blip r:embed="rId6"/>
          <a:stretch>
            <a:fillRect/>
          </a:stretch>
        </p:blipFill>
        <p:spPr>
          <a:xfrm>
            <a:off x="4964654" y="51166"/>
            <a:ext cx="2242058" cy="1681543"/>
          </a:xfrm>
          <a:prstGeom prst="rect">
            <a:avLst/>
          </a:prstGeom>
        </p:spPr>
      </p:pic>
    </p:spTree>
    <p:extLst>
      <p:ext uri="{BB962C8B-B14F-4D97-AF65-F5344CB8AC3E}">
        <p14:creationId xmlns:p14="http://schemas.microsoft.com/office/powerpoint/2010/main" val="3132364506"/>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dc783f-4a3e-49ff-a534-1221d02a8dc3" xsi:nil="true"/>
    <lcf76f155ced4ddcb4097134ff3c332f xmlns="dc65b50f-8f37-459b-bc1d-c36714db3f3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31D70AE7493C40B2BBE0A7D3C461DC" ma:contentTypeVersion="13" ma:contentTypeDescription="Create a new document." ma:contentTypeScope="" ma:versionID="55dbb12f5fdb391b1f756f8733ed4dda">
  <xsd:schema xmlns:xsd="http://www.w3.org/2001/XMLSchema" xmlns:xs="http://www.w3.org/2001/XMLSchema" xmlns:p="http://schemas.microsoft.com/office/2006/metadata/properties" xmlns:ns2="dc65b50f-8f37-459b-bc1d-c36714db3f39" xmlns:ns3="1fdc783f-4a3e-49ff-a534-1221d02a8dc3" targetNamespace="http://schemas.microsoft.com/office/2006/metadata/properties" ma:root="true" ma:fieldsID="152defacb77c0958143bb29ca7442d78" ns2:_="" ns3:_="">
    <xsd:import namespace="dc65b50f-8f37-459b-bc1d-c36714db3f39"/>
    <xsd:import namespace="1fdc783f-4a3e-49ff-a534-1221d02a8dc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65b50f-8f37-459b-bc1d-c36714db3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fdc783f-4a3e-49ff-a534-1221d02a8dc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abedb1d-30a3-48f4-b633-729b31fe4108}" ma:internalName="TaxCatchAll" ma:showField="CatchAllData" ma:web="1fdc783f-4a3e-49ff-a534-1221d02a8d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D194DD-A342-440F-A90A-6B8A5E223545}">
  <ds:schemaRefs>
    <ds:schemaRef ds:uri="http://schemas.openxmlformats.org/package/2006/metadata/core-properties"/>
    <ds:schemaRef ds:uri="http://purl.org/dc/elements/1.1/"/>
    <ds:schemaRef ds:uri="http://purl.org/dc/terms/"/>
    <ds:schemaRef ds:uri="ea8da8df-b94d-47a9-86d7-54d6ef796924"/>
    <ds:schemaRef ds:uri="http://purl.org/dc/dcmitype/"/>
    <ds:schemaRef ds:uri="http://schemas.microsoft.com/office/2006/documentManagement/types"/>
    <ds:schemaRef ds:uri="http://schemas.microsoft.com/office/2006/metadata/properties"/>
    <ds:schemaRef ds:uri="http://schemas.microsoft.com/office/infopath/2007/PartnerControls"/>
    <ds:schemaRef ds:uri="78bc8ffe-2289-4017-bb55-186827275929"/>
    <ds:schemaRef ds:uri="http://www.w3.org/XML/1998/namespace"/>
  </ds:schemaRefs>
</ds:datastoreItem>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16A17498-0484-42E3-9DB3-13AEA0C26DD0}"/>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39</TotalTime>
  <Words>1165</Words>
  <Application>Microsoft Office PowerPoint</Application>
  <PresentationFormat>Custom</PresentationFormat>
  <Paragraphs>83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Vinoraj Thavarasa</cp:lastModifiedBy>
  <cp:revision>2</cp:revision>
  <dcterms:created xsi:type="dcterms:W3CDTF">2024-02-20T10:41:44Z</dcterms:created>
  <dcterms:modified xsi:type="dcterms:W3CDTF">2026-09-30T22:46:09Z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0x010100CB31D70AE7493C40B2BBE0A7D3C461DC</vt:lpwstr>
  </property>
  <property fmtid="{D5CDD505-2E9C-101B-9397-08002B2CF9AE}" pid="3" name="MediaServiceImageTags">
    <vt:lpwstr/>
  </property>
</Properties>
</file>