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8" r:id="rId5"/>
    <p:sldId id="259" r:id="rId6"/>
    <p:sldId id="257" r:id="rId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031C60-131F-FC88-E267-2A0F469FC673}" v="8" dt="2026-09-16T11:47:52.130"/>
    <p1510:client id="{F362FBBA-26C3-4DD0-9621-D6C1156991DE}" v="1" dt="2026-09-16T11:48:49.9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9/22/2026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9/22/2026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Laker Court </a:t>
            </a:r>
            <a:endParaRPr lang="en-US"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70167" y="2046961"/>
            <a:ext cx="6836545" cy="6317114"/>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1050" kern="100">
                <a:effectLst/>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1050" kern="100">
                <a:effectLst/>
                <a:latin typeface="Calibri"/>
                <a:ea typeface="Calibri" panose="020F0502020204030204" pitchFamily="34" charset="0"/>
                <a:cs typeface="Calibri"/>
              </a:rPr>
              <a:t>Your Building Safety Manager </a:t>
            </a:r>
            <a:r>
              <a:rPr lang="en-GB" sz="1050" kern="100">
                <a:latin typeface="Calibri"/>
                <a:ea typeface="Calibri" panose="020F0502020204030204" pitchFamily="34" charset="0"/>
                <a:cs typeface="Calibri"/>
              </a:rPr>
              <a:t>Freya</a:t>
            </a:r>
            <a:r>
              <a:rPr lang="en-GB" sz="1050" kern="100">
                <a:effectLst/>
                <a:latin typeface="Calibri"/>
                <a:ea typeface="Calibri" panose="020F0502020204030204" pitchFamily="34" charset="0"/>
                <a:cs typeface="Calibri"/>
              </a:rPr>
              <a:t> has put this together based on responses from surveys, drop ins and door knocking over recent weeks. If responses were low, we might use responses from other similar buildings to help us, </a:t>
            </a:r>
            <a:r>
              <a:rPr lang="en-GB" sz="1050" kern="100">
                <a:effectLst/>
                <a:latin typeface="Calibri" panose="020F0502020204030204" pitchFamily="34" charset="0"/>
                <a:ea typeface="Calibri" panose="020F0502020204030204" pitchFamily="34" charset="0"/>
                <a:cs typeface="Calibri" panose="020F0502020204030204" pitchFamily="34" charset="0"/>
              </a:rPr>
              <a:t>as well as Notting Hill Genesis’ own processes.</a:t>
            </a:r>
            <a:endParaRPr lang="en-GB" sz="1050" b="1" kern="100">
              <a:latin typeface="Calibri" panose="020F0502020204030204" pitchFamily="34" charset="0"/>
              <a:ea typeface="Calibri" panose="020F0502020204030204" pitchFamily="34" charset="0"/>
              <a:cs typeface="Calibri" panose="020F0502020204030204" pitchFamily="34" charset="0"/>
            </a:endParaRPr>
          </a:p>
          <a:p>
            <a:pPr algn="just"/>
            <a:endParaRPr lang="en-GB" sz="1050" b="1" kern="100">
              <a:latin typeface="Calibri" panose="020F0502020204030204" pitchFamily="34" charset="0"/>
              <a:ea typeface="Calibri" panose="020F0502020204030204" pitchFamily="34" charset="0"/>
              <a:cs typeface="Calibri" panose="020F0502020204030204" pitchFamily="34" charset="0"/>
            </a:endParaRPr>
          </a:p>
          <a:p>
            <a:pPr algn="just"/>
            <a:r>
              <a:rPr lang="en-GB" sz="1050" b="1" kern="100">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1050" kern="100">
                <a:effectLst/>
                <a:latin typeface="Calibri" panose="020F0502020204030204" pitchFamily="34" charset="0"/>
                <a:ea typeface="Calibri" panose="020F0502020204030204" pitchFamily="34" charset="0"/>
                <a:cs typeface="Calibri" panose="020F0502020204030204" pitchFamily="34" charset="0"/>
              </a:rPr>
              <a:t>As your BSM, I aim to work with you to keep your building safe. To do this I visited your block to carry out an inspection on the 18</a:t>
            </a:r>
            <a:r>
              <a:rPr lang="en-GB" sz="1050" kern="100" baseline="30000">
                <a:effectLst/>
                <a:latin typeface="Calibri" panose="020F0502020204030204" pitchFamily="34" charset="0"/>
                <a:ea typeface="Calibri" panose="020F0502020204030204" pitchFamily="34" charset="0"/>
                <a:cs typeface="Calibri" panose="020F0502020204030204" pitchFamily="34" charset="0"/>
              </a:rPr>
              <a:t>th</a:t>
            </a:r>
            <a:r>
              <a:rPr lang="en-GB" sz="1050" kern="100">
                <a:effectLst/>
                <a:latin typeface="Calibri" panose="020F0502020204030204" pitchFamily="34" charset="0"/>
                <a:ea typeface="Calibri" panose="020F0502020204030204" pitchFamily="34" charset="0"/>
                <a:cs typeface="Calibri" panose="020F0502020204030204" pitchFamily="34" charset="0"/>
              </a:rPr>
              <a:t> June 2026. I knocked a few resident doors to check what you know about fire safety in your home </a:t>
            </a:r>
            <a:r>
              <a:rPr lang="en-GB" sz="1050" kern="100">
                <a:latin typeface="Calibri" panose="020F0502020204030204" pitchFamily="34" charset="0"/>
                <a:ea typeface="Calibri" panose="020F0502020204030204" pitchFamily="34" charset="0"/>
                <a:cs typeface="Calibri" panose="020F0502020204030204" pitchFamily="34" charset="0"/>
              </a:rPr>
              <a:t>but was unable to engage with any residents that day. </a:t>
            </a:r>
            <a:r>
              <a:rPr lang="en-GB" sz="1050" kern="100">
                <a:effectLst/>
                <a:latin typeface="Calibri" panose="020F0502020204030204" pitchFamily="34" charset="0"/>
                <a:ea typeface="Calibri" panose="020F0502020204030204" pitchFamily="34" charset="0"/>
                <a:cs typeface="Calibri" panose="020F0502020204030204" pitchFamily="34" charset="0"/>
              </a:rPr>
              <a:t>During the inspection, I noted a small number repair issues relating to some of the riser cupboard doors and a faulty emergency light. There were also some i</a:t>
            </a:r>
            <a:r>
              <a:rPr lang="en-GB" sz="1050" kern="100">
                <a:latin typeface="Calibri" panose="020F0502020204030204" pitchFamily="34" charset="0"/>
                <a:ea typeface="Calibri" panose="020F0502020204030204" pitchFamily="34" charset="0"/>
                <a:cs typeface="Calibri" panose="020F0502020204030204" pitchFamily="34" charset="0"/>
              </a:rPr>
              <a:t>tems found in the communal hallway and some of the risers. </a:t>
            </a:r>
            <a:r>
              <a:rPr lang="en-GB" sz="1050" kern="100">
                <a:effectLst/>
                <a:latin typeface="Calibri" panose="020F0502020204030204" pitchFamily="34" charset="0"/>
                <a:ea typeface="Calibri" panose="020F0502020204030204" pitchFamily="34" charset="0"/>
                <a:cs typeface="Calibri" panose="020F0502020204030204" pitchFamily="34" charset="0"/>
              </a:rPr>
              <a:t>These have been highlighted to your Estate Operations Team to action. Please remember that </a:t>
            </a:r>
            <a:r>
              <a:rPr lang="en-GB" sz="1050" kern="100">
                <a:latin typeface="Calibri" panose="020F0502020204030204" pitchFamily="34" charset="0"/>
                <a:ea typeface="Calibri" panose="020F0502020204030204" pitchFamily="34" charset="0"/>
                <a:cs typeface="Calibri" panose="020F0502020204030204" pitchFamily="34" charset="0"/>
              </a:rPr>
              <a:t>communal areas serve as an escape route should you need to evacuate the building and so its extremely important these areas are kept clear of items at all time.</a:t>
            </a:r>
            <a:r>
              <a:rPr lang="en-GB" sz="1050" kern="100">
                <a:effectLst/>
                <a:latin typeface="Calibri" panose="020F0502020204030204" pitchFamily="34" charset="0"/>
                <a:ea typeface="Calibri" panose="020F0502020204030204" pitchFamily="34" charset="0"/>
                <a:cs typeface="Calibri" panose="020F0502020204030204" pitchFamily="34" charset="0"/>
              </a:rPr>
              <a:t> </a:t>
            </a:r>
            <a:r>
              <a:rPr lang="en-GB" sz="1050" kern="100">
                <a:latin typeface="Calibri" panose="020F0502020204030204" pitchFamily="34" charset="0"/>
                <a:ea typeface="Calibri" panose="020F0502020204030204" pitchFamily="34" charset="0"/>
                <a:cs typeface="Calibri" panose="020F0502020204030204" pitchFamily="34" charset="0"/>
              </a:rPr>
              <a:t>Please continue to report any repair concerns and especially faults for any of the fire safety equipment which may arise. </a:t>
            </a:r>
            <a:endParaRPr lang="en-GB" sz="1050" kern="100">
              <a:effectLst/>
              <a:latin typeface="Calibri" panose="020F0502020204030204" pitchFamily="34" charset="0"/>
              <a:ea typeface="Calibri" panose="020F0502020204030204" pitchFamily="34" charset="0"/>
              <a:cs typeface="Calibri" panose="020F0502020204030204" pitchFamily="34" charset="0"/>
            </a:endParaRPr>
          </a:p>
          <a:p>
            <a:pPr algn="just"/>
            <a:endParaRPr lang="en-GB" sz="1050" kern="100">
              <a:latin typeface="Calibri" panose="020F0502020204030204" pitchFamily="34" charset="0"/>
              <a:ea typeface="Calibri" panose="020F0502020204030204" pitchFamily="34" charset="0"/>
              <a:cs typeface="Calibri" panose="020F0502020204030204" pitchFamily="34" charset="0"/>
            </a:endParaRPr>
          </a:p>
          <a:p>
            <a:pPr algn="just"/>
            <a:r>
              <a:rPr lang="en-GB" sz="1050" kern="100">
                <a:effectLst/>
                <a:latin typeface="Calibri" panose="020F0502020204030204" pitchFamily="34" charset="0"/>
                <a:ea typeface="Calibri" panose="020F0502020204030204" pitchFamily="34" charset="0"/>
                <a:cs typeface="Calibri" panose="020F0502020204030204" pitchFamily="34" charset="0"/>
              </a:rPr>
              <a:t>A building safety survey was sent to you all last year in July 2025, to understand your information needs, vulnerabilities and awareness of building safety by email. Thi</a:t>
            </a:r>
            <a:r>
              <a:rPr lang="en-GB" sz="1050" kern="100">
                <a:latin typeface="Calibri" panose="020F0502020204030204" pitchFamily="34" charset="0"/>
                <a:ea typeface="Calibri" panose="020F0502020204030204" pitchFamily="34" charset="0"/>
                <a:cs typeface="Calibri" panose="020F0502020204030204" pitchFamily="34" charset="0"/>
              </a:rPr>
              <a:t>s was </a:t>
            </a:r>
            <a:r>
              <a:rPr lang="en-GB" sz="1050" kern="100">
                <a:effectLst/>
                <a:latin typeface="Calibri" panose="020F0502020204030204" pitchFamily="34" charset="0"/>
                <a:ea typeface="Calibri" panose="020F0502020204030204" pitchFamily="34" charset="0"/>
                <a:cs typeface="Calibri" panose="020F0502020204030204" pitchFamily="34" charset="0"/>
              </a:rPr>
              <a:t>to understand how we can work together to keep your building safe</a:t>
            </a:r>
            <a:r>
              <a:rPr lang="en-GB" sz="1050" kern="100">
                <a:latin typeface="Calibri" panose="020F0502020204030204" pitchFamily="34" charset="0"/>
                <a:ea typeface="Calibri" panose="020F0502020204030204" pitchFamily="34" charset="0"/>
                <a:cs typeface="Calibri" panose="020F0502020204030204" pitchFamily="34" charset="0"/>
              </a:rPr>
              <a:t>. The general feedback was residents weren’t aware of the evacuation strategy and what safety equipment is installed in your building.  As part of my communications to you, I sent you a letter to inform you about the fire strategy for your building and the importance of fire doors, your responsibilities and those of NHG in keeping your building safe. There are also Fire Action Notices around your building detailing what to do if a fire occurs. </a:t>
            </a:r>
          </a:p>
          <a:p>
            <a:pPr algn="just"/>
            <a:endParaRPr lang="en-GB" sz="1050" kern="100">
              <a:latin typeface="Calibri" panose="020F0502020204030204" pitchFamily="34" charset="0"/>
              <a:ea typeface="Calibri" panose="020F0502020204030204" pitchFamily="34" charset="0"/>
              <a:cs typeface="Calibri" panose="020F0502020204030204" pitchFamily="34" charset="0"/>
            </a:endParaRPr>
          </a:p>
          <a:p>
            <a:pPr algn="just"/>
            <a:r>
              <a:rPr lang="en-GB" sz="1050" kern="100">
                <a:effectLst/>
                <a:latin typeface="Calibri"/>
                <a:ea typeface="Calibri"/>
                <a:cs typeface="Calibri"/>
              </a:rPr>
              <a:t>Please do reach out to me any point should you like to raise any building safety concerns for your building, discuss any vulnerability or would like any relevant safety information.</a:t>
            </a:r>
            <a:r>
              <a:rPr lang="en-GB" sz="1050" kern="100">
                <a:latin typeface="Calibri"/>
                <a:ea typeface="Calibri"/>
                <a:cs typeface="Calibri"/>
              </a:rPr>
              <a:t>  </a:t>
            </a:r>
            <a:r>
              <a:rPr lang="en-GB" sz="1050" kern="100">
                <a:effectLst/>
                <a:latin typeface="Calibri"/>
                <a:ea typeface="Calibri"/>
                <a:cs typeface="Calibri"/>
              </a:rPr>
              <a:t>I also informed you that your building had been registered with the Building Safety Regulator (BSR) and provided you with the registration number and the BSR’s contact number for any concerns that you might want to bring to their attention.</a:t>
            </a:r>
            <a:r>
              <a:rPr lang="en-GB" sz="1050" kern="100">
                <a:latin typeface="Calibri"/>
                <a:ea typeface="Calibri"/>
                <a:cs typeface="Calibri"/>
              </a:rPr>
              <a:t> </a:t>
            </a:r>
            <a:endParaRPr lang="en-GB" sz="1050" kern="100">
              <a:effectLst/>
              <a:latin typeface="Calibri"/>
              <a:ea typeface="Calibri"/>
              <a:cs typeface="Calibri"/>
            </a:endParaRPr>
          </a:p>
          <a:p>
            <a:pPr algn="just"/>
            <a:endParaRPr lang="en-GB" sz="1050" kern="100">
              <a:latin typeface="Calibri" panose="020F0502020204030204" pitchFamily="34" charset="0"/>
              <a:ea typeface="Calibri" panose="020F0502020204030204" pitchFamily="34" charset="0"/>
              <a:cs typeface="Calibri" panose="020F0502020204030204" pitchFamily="34" charset="0"/>
            </a:endParaRPr>
          </a:p>
          <a:p>
            <a:pPr algn="just"/>
            <a:r>
              <a:rPr lang="en-GB" sz="1050" kern="100">
                <a:effectLst/>
                <a:latin typeface="Calibri" panose="020F0502020204030204" pitchFamily="34" charset="0"/>
                <a:ea typeface="Calibri" panose="020F0502020204030204" pitchFamily="34" charset="0"/>
                <a:cs typeface="Calibri" panose="020F0502020204030204" pitchFamily="34" charset="0"/>
              </a:rPr>
              <a:t>I invited you to attend an online drop-in session on the 13/07/2026</a:t>
            </a:r>
            <a:r>
              <a:rPr lang="en-GB" sz="1050" kern="100">
                <a:latin typeface="Calibri" panose="020F0502020204030204" pitchFamily="34" charset="0"/>
                <a:ea typeface="Calibri" panose="020F0502020204030204" pitchFamily="34" charset="0"/>
                <a:cs typeface="Calibri" panose="020F0502020204030204" pitchFamily="34" charset="0"/>
              </a:rPr>
              <a:t>. I was not able to engage with any residents that day however I was able to speak with some of you on individual calls. There were concerns raised about the security of the front door not being able to close properly and the camera on the intercom panel had been scratched out. These have been highlighted to the Places and Estates Team to action. There was also concern that the lobby CCTV is not in operation; please be assured that it is in full operation as confirmed by our Places and Estates Team. I will continue to hold at least one resident drop-in session yearly to give updates and get your views on how we are managing your block. </a:t>
            </a:r>
          </a:p>
          <a:p>
            <a:pPr algn="just"/>
            <a:endParaRPr lang="en-GB" sz="105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just"/>
            <a:r>
              <a:rPr lang="en-GB" sz="1050" kern="100">
                <a:solidFill>
                  <a:srgbClr val="000000"/>
                </a:solidFill>
                <a:latin typeface="Calibri"/>
                <a:ea typeface="Calibri"/>
                <a:cs typeface="Calibri"/>
              </a:rPr>
              <a:t>This commitment</a:t>
            </a:r>
            <a:r>
              <a:rPr lang="en-GB" sz="1050" kern="100">
                <a:solidFill>
                  <a:srgbClr val="000000"/>
                </a:solidFill>
                <a:effectLst/>
                <a:latin typeface="Calibri"/>
                <a:ea typeface="Calibri"/>
                <a:cs typeface="Calibri"/>
              </a:rPr>
              <a:t> has been made in </a:t>
            </a:r>
            <a:r>
              <a:rPr lang="en-GB" sz="1050" b="1" kern="100">
                <a:solidFill>
                  <a:srgbClr val="000000"/>
                </a:solidFill>
                <a:latin typeface="Calibri"/>
                <a:ea typeface="Calibri"/>
                <a:cs typeface="Calibri"/>
              </a:rPr>
              <a:t>July</a:t>
            </a:r>
            <a:r>
              <a:rPr lang="en-GB" sz="1050" b="1" kern="100">
                <a:solidFill>
                  <a:srgbClr val="000000"/>
                </a:solidFill>
                <a:effectLst/>
                <a:latin typeface="Calibri"/>
                <a:ea typeface="Calibri"/>
                <a:cs typeface="Calibri"/>
              </a:rPr>
              <a:t> 2025</a:t>
            </a:r>
            <a:r>
              <a:rPr lang="en-GB" sz="1050" kern="100">
                <a:solidFill>
                  <a:srgbClr val="000000"/>
                </a:solidFill>
                <a:latin typeface="Calibri"/>
                <a:ea typeface="Calibri"/>
                <a:cs typeface="Calibri"/>
              </a:rPr>
              <a:t> and was updated in </a:t>
            </a:r>
            <a:r>
              <a:rPr lang="en-GB" sz="1050" b="1" kern="100">
                <a:solidFill>
                  <a:srgbClr val="000000"/>
                </a:solidFill>
                <a:latin typeface="Calibri"/>
                <a:ea typeface="Calibri"/>
                <a:cs typeface="Calibri"/>
              </a:rPr>
              <a:t>June 2026. </a:t>
            </a:r>
            <a:r>
              <a:rPr lang="en-GB" sz="1050" kern="100">
                <a:solidFill>
                  <a:srgbClr val="000000"/>
                </a:solidFill>
                <a:latin typeface="Calibri"/>
                <a:ea typeface="Calibri"/>
                <a:cs typeface="Calibri"/>
              </a:rPr>
              <a:t>It </a:t>
            </a:r>
            <a:r>
              <a:rPr lang="en-GB" sz="1050" kern="100">
                <a:solidFill>
                  <a:srgbClr val="000000"/>
                </a:solidFill>
                <a:effectLst/>
                <a:latin typeface="Calibri"/>
                <a:ea typeface="Calibri"/>
                <a:cs typeface="Calibri"/>
              </a:rPr>
              <a:t>will be reviewed in </a:t>
            </a:r>
            <a:r>
              <a:rPr lang="en-GB" sz="1050" b="1" kern="100">
                <a:solidFill>
                  <a:srgbClr val="000000"/>
                </a:solidFill>
                <a:effectLst/>
                <a:latin typeface="Calibri"/>
                <a:ea typeface="Calibri"/>
                <a:cs typeface="Calibri"/>
              </a:rPr>
              <a:t>July</a:t>
            </a:r>
            <a:r>
              <a:rPr lang="en-GB" sz="1050" kern="100">
                <a:solidFill>
                  <a:srgbClr val="000000"/>
                </a:solidFill>
                <a:effectLst/>
                <a:latin typeface="Calibri"/>
                <a:ea typeface="Calibri"/>
                <a:cs typeface="Calibri"/>
              </a:rPr>
              <a:t> </a:t>
            </a:r>
            <a:r>
              <a:rPr lang="en-GB" sz="1050" b="1" kern="100">
                <a:solidFill>
                  <a:srgbClr val="000000"/>
                </a:solidFill>
                <a:effectLst/>
                <a:latin typeface="Calibri"/>
                <a:ea typeface="Calibri"/>
                <a:cs typeface="Calibri"/>
              </a:rPr>
              <a:t>2027</a:t>
            </a:r>
            <a:r>
              <a:rPr lang="en-GB" sz="1050" kern="100">
                <a:solidFill>
                  <a:srgbClr val="000000"/>
                </a:solidFill>
                <a:effectLst/>
                <a:latin typeface="Calibri"/>
                <a:ea typeface="Calibri"/>
                <a:cs typeface="Calibri"/>
              </a:rPr>
              <a:t> or earlier if you tell us </a:t>
            </a:r>
            <a:r>
              <a:rPr lang="en-GB" sz="1050" kern="100">
                <a:solidFill>
                  <a:srgbClr val="000000"/>
                </a:solidFill>
                <a:latin typeface="Calibri"/>
                <a:ea typeface="Calibri"/>
                <a:cs typeface="Calibri"/>
              </a:rPr>
              <a:t>we need to.</a:t>
            </a:r>
            <a:endParaRPr lang="en-US" sz="1050">
              <a:latin typeface="Calibri"/>
              <a:ea typeface="Calibri"/>
              <a:cs typeface="Calibri"/>
            </a:endParaRPr>
          </a:p>
          <a:p>
            <a:pPr algn="just"/>
            <a:endParaRPr lang="en-GB" sz="160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74975" y="8134424"/>
            <a:ext cx="6809723" cy="40343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52963" y="8405960"/>
            <a:ext cx="7090643" cy="2207024"/>
          </a:xfrm>
          <a:prstGeom prst="rect">
            <a:avLst/>
          </a:prstGeom>
          <a:noFill/>
          <a:ln>
            <a:solidFill>
              <a:schemeClr val="bg2">
                <a:lumMod val="90000"/>
              </a:schemeClr>
            </a:solidFill>
            <a:prstDash val="dash"/>
          </a:ln>
        </p:spPr>
        <p:txBody>
          <a:bodyPr wrap="square" numCol="2" rtlCol="0">
            <a:spAutoFit/>
          </a:bodyPr>
          <a:lstStyle/>
          <a:p>
            <a:pPr>
              <a:lnSpc>
                <a:spcPct val="107000"/>
              </a:lnSpc>
              <a:spcAft>
                <a:spcPts val="800"/>
              </a:spcAft>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100" kern="10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p>
          <a:p>
            <a:pPr marL="342900" lvl="0" indent="-342900">
              <a:lnSpc>
                <a:spcPct val="107000"/>
              </a:lnSpc>
              <a:buFont typeface="Symbol" panose="05050102010706020507" pitchFamily="18" charset="2"/>
              <a:buChar char=""/>
            </a:pP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1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1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endParaRPr lang="en-GB" sz="1100" kern="10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7929" y="8120390"/>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74" y="8106694"/>
            <a:ext cx="420715" cy="420715"/>
          </a:xfrm>
          <a:prstGeom prst="rect">
            <a:avLst/>
          </a:prstGeom>
        </p:spPr>
      </p:pic>
      <p:pic>
        <p:nvPicPr>
          <p:cNvPr id="14" name="Picture 13" descr="A building with many windows&#10;&#10;AI-generated content may be incorrect.">
            <a:extLst>
              <a:ext uri="{FF2B5EF4-FFF2-40B4-BE49-F238E27FC236}">
                <a16:creationId xmlns:a16="http://schemas.microsoft.com/office/drawing/2014/main" id="{1772BDD6-38A4-BC84-1F2E-CE671D22A52B}"/>
              </a:ext>
            </a:extLst>
          </p:cNvPr>
          <p:cNvPicPr>
            <a:picLocks noChangeAspect="1"/>
          </p:cNvPicPr>
          <p:nvPr/>
        </p:nvPicPr>
        <p:blipFill>
          <a:blip r:embed="rId4"/>
          <a:srcRect l="11390" r="6083"/>
          <a:stretch>
            <a:fillRect/>
          </a:stretch>
        </p:blipFill>
        <p:spPr>
          <a:xfrm rot="5400000">
            <a:off x="5684604" y="130001"/>
            <a:ext cx="1594837" cy="1449379"/>
          </a:xfrm>
          <a:prstGeom prst="rect">
            <a:avLst/>
          </a:prstGeom>
        </p:spPr>
      </p:pic>
    </p:spTree>
    <p:extLst>
      <p:ext uri="{BB962C8B-B14F-4D97-AF65-F5344CB8AC3E}">
        <p14:creationId xmlns:p14="http://schemas.microsoft.com/office/powerpoint/2010/main" val="393366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1071704"/>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200" kern="10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0"/>
            <a:ext cx="6563044" cy="1269322"/>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Changes in fire strategy</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Remediation works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332686"/>
            <a:ext cx="6770910" cy="360000"/>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575979"/>
          </a:xfrm>
          <a:prstGeom prst="rect">
            <a:avLst/>
          </a:prstGeom>
          <a:noFill/>
          <a:ln>
            <a:solidFill>
              <a:schemeClr val="bg2">
                <a:lumMod val="90000"/>
              </a:schemeClr>
            </a:solidFill>
            <a:prstDash val="dash"/>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lvl="0" algn="just">
              <a:lnSpc>
                <a:spcPct val="107000"/>
              </a:lnSpc>
              <a:spcAft>
                <a:spcPts val="800"/>
              </a:spcAft>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You can contact</a:t>
            </a: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 your Building Safety Manager</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 Housing Officer and Estate Manager  with any ideas or thoughts you have about safety in your building. </a:t>
            </a:r>
          </a:p>
          <a:p>
            <a:pPr lvl="0" algn="just">
              <a:lnSpc>
                <a:spcPct val="107000"/>
              </a:lnSpc>
              <a:spcAft>
                <a:spcPts val="800"/>
              </a:spcAft>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0856" y="5139580"/>
            <a:ext cx="361392" cy="374472"/>
          </a:xfrm>
          <a:prstGeom prst="rect">
            <a:avLst/>
          </a:prstGeom>
        </p:spPr>
      </p:pic>
      <p:sp>
        <p:nvSpPr>
          <p:cNvPr id="3" name="Title 1">
            <a:extLst>
              <a:ext uri="{FF2B5EF4-FFF2-40B4-BE49-F238E27FC236}">
                <a16:creationId xmlns:a16="http://schemas.microsoft.com/office/drawing/2014/main" id="{639F7C7F-B5C7-B288-79E9-D370177B2221}"/>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Laker Court </a:t>
            </a:r>
            <a:endParaRPr lang="en-US"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A building with many windows&#10;&#10;AI-generated content may be incorrect.">
            <a:extLst>
              <a:ext uri="{FF2B5EF4-FFF2-40B4-BE49-F238E27FC236}">
                <a16:creationId xmlns:a16="http://schemas.microsoft.com/office/drawing/2014/main" id="{90FD07F4-89EF-E75B-E28A-463380AEB1E8}"/>
              </a:ext>
            </a:extLst>
          </p:cNvPr>
          <p:cNvPicPr>
            <a:picLocks noChangeAspect="1"/>
          </p:cNvPicPr>
          <p:nvPr/>
        </p:nvPicPr>
        <p:blipFill>
          <a:blip r:embed="rId5"/>
          <a:srcRect l="11390" r="6083"/>
          <a:stretch>
            <a:fillRect/>
          </a:stretch>
        </p:blipFill>
        <p:spPr>
          <a:xfrm rot="5400000">
            <a:off x="5684604" y="146934"/>
            <a:ext cx="1594837" cy="1449379"/>
          </a:xfrm>
          <a:prstGeom prst="rect">
            <a:avLst/>
          </a:prstGeom>
        </p:spPr>
      </p:pic>
    </p:spTree>
    <p:extLst>
      <p:ext uri="{BB962C8B-B14F-4D97-AF65-F5344CB8AC3E}">
        <p14:creationId xmlns:p14="http://schemas.microsoft.com/office/powerpoint/2010/main" val="400770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numCol="2" rtlCol="0">
            <a:spAutoFit/>
          </a:bodyPr>
          <a:lstStyle/>
          <a:p>
            <a:pPr>
              <a:lnSpc>
                <a:spcPct val="107000"/>
              </a:lnSpc>
              <a:spcAft>
                <a:spcPts val="800"/>
              </a:spcAft>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07000"/>
              </a:lnSpc>
              <a:buSzPct val="130000"/>
              <a:buFont typeface="Arial" panose="020B0604020202020204" pitchFamily="34" charset="0"/>
              <a:buChar char="•"/>
            </a:pPr>
            <a:r>
              <a:rPr lang="en-GB" sz="1200">
                <a:latin typeface="Calibri" panose="020F0502020204030204" pitchFamily="34" charset="0"/>
                <a:cs typeface="Calibri" panose="020F0502020204030204" pitchFamily="34" charset="0"/>
              </a:rPr>
              <a:t>Primarily contacting your BSM or HO</a:t>
            </a:r>
          </a:p>
          <a:p>
            <a:pPr marL="171450" lvl="0" indent="-171450">
              <a:lnSpc>
                <a:spcPct val="107000"/>
              </a:lnSpc>
              <a:buSzPct val="130000"/>
              <a:buFont typeface="Arial" panose="020B0604020202020204" pitchFamily="34" charset="0"/>
              <a:buChar char="•"/>
            </a:pPr>
            <a:r>
              <a:rPr lang="en-GB" sz="120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200">
                <a:latin typeface="Calibri" panose="020F0502020204030204" pitchFamily="34" charset="0"/>
                <a:cs typeface="Calibri" panose="020F0502020204030204" pitchFamily="34" charset="0"/>
              </a:rPr>
              <a:t>Drop ins</a:t>
            </a:r>
          </a:p>
          <a:p>
            <a:pPr lvl="0" algn="just">
              <a:lnSpc>
                <a:spcPct val="107000"/>
              </a:lnSpc>
              <a:buSzPct val="130000"/>
            </a:pPr>
            <a:r>
              <a:rPr lang="en-GB" sz="120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801262"/>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indent="-342900">
              <a:lnSpc>
                <a:spcPct val="107000"/>
              </a:lnSpc>
              <a:spcAft>
                <a:spcPts val="800"/>
              </a:spcAft>
              <a:buFont typeface="Symbol" panose="05050102010706020507" pitchFamily="18" charset="2"/>
              <a:buChar char=""/>
            </a:pPr>
            <a:r>
              <a:rPr lang="en-GB" sz="1200" kern="100">
                <a:effectLst/>
                <a:latin typeface="Calibri" panose="020F0502020204030204" pitchFamily="34" charset="0"/>
                <a:ea typeface="Calibri" panose="020F0502020204030204" pitchFamily="34" charset="0"/>
                <a:cs typeface="Times New Roman" panose="02020603050405020304" pitchFamily="18"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39363" y="6298260"/>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526960" y="6659652"/>
            <a:ext cx="6450923" cy="2190856"/>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200" kern="100">
                <a:solidFill>
                  <a:srgbClr val="000000"/>
                </a:solidFill>
                <a:latin typeface="Calibri"/>
                <a:ea typeface="Calibri" panose="020F0502020204030204" pitchFamily="34" charset="0"/>
                <a:cs typeface="Calibri"/>
              </a:rPr>
              <a:t>Use feedback you give HO, EM or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200" kern="10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a:ea typeface="Calibri" panose="020F0502020204030204" pitchFamily="34" charset="0"/>
                <a:cs typeface="Calibri"/>
              </a:rPr>
              <a:t>Got a question </a:t>
            </a:r>
            <a:r>
              <a:rPr lang="en-GB" sz="1400" b="1">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400" b="1" i="0" u="none" strike="noStrike" kern="1200" cap="none" spc="0" normalizeH="0" baseline="0" noProof="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F9ED5"/>
                </a:solidFill>
                <a:effectLst/>
                <a:uLnTx/>
                <a:uFillTx/>
                <a:latin typeface="Calibri"/>
                <a:cs typeface="Calibri"/>
              </a:rPr>
              <a:t>Email: </a:t>
            </a:r>
            <a:r>
              <a:rPr lang="en-GB" sz="1400" b="1">
                <a:solidFill>
                  <a:srgbClr val="000000"/>
                </a:solidFill>
                <a:latin typeface="Calibri" panose="020F0502020204030204" pitchFamily="34" charset="0"/>
              </a:rPr>
              <a:t>Freya.Jewett@nhg.org.uk</a:t>
            </a:r>
            <a:br>
              <a:rPr lang="en-US" sz="1400" b="1" i="0" u="none" strike="noStrike" kern="1200" cap="none" spc="0" normalizeH="0" baseline="0" noProof="0">
                <a:ln>
                  <a:noFill/>
                </a:ln>
                <a:effectLst/>
                <a:uLnTx/>
                <a:uFillTx/>
                <a:latin typeface="Calibri" panose="020F0502020204030204" pitchFamily="34" charset="0"/>
              </a:rPr>
            </a:br>
            <a:r>
              <a:rPr kumimoji="0" lang="en-US" sz="1400" b="1" i="0" u="none" strike="noStrike" kern="1200" cap="none" spc="0" normalizeH="0" baseline="0" noProof="0">
                <a:ln>
                  <a:noFill/>
                </a:ln>
                <a:solidFill>
                  <a:srgbClr val="0F9ED5"/>
                </a:solidFill>
                <a:effectLst/>
                <a:uLnTx/>
                <a:uFillTx/>
                <a:latin typeface="Calibri"/>
                <a:cs typeface="Calibri"/>
              </a:rPr>
              <a:t>Phone: </a:t>
            </a:r>
            <a:r>
              <a:rPr lang="en-GB" sz="1400" b="1">
                <a:solidFill>
                  <a:srgbClr val="000000"/>
                </a:solidFill>
                <a:latin typeface="Calibri"/>
                <a:ea typeface="Calibri" panose="020F0502020204030204" pitchFamily="34" charset="0"/>
                <a:cs typeface="Calibri"/>
              </a:rPr>
              <a:t>07352744438</a:t>
            </a:r>
          </a:p>
          <a:p>
            <a:endParaRPr lang="en-US" sz="1400"/>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2763" y="623009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3382" y="6246318"/>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421" y="2152662"/>
            <a:ext cx="362212" cy="362212"/>
          </a:xfrm>
          <a:prstGeom prst="rect">
            <a:avLst/>
          </a:prstGeom>
        </p:spPr>
      </p:pic>
      <p:sp>
        <p:nvSpPr>
          <p:cNvPr id="4" name="Title 1">
            <a:extLst>
              <a:ext uri="{FF2B5EF4-FFF2-40B4-BE49-F238E27FC236}">
                <a16:creationId xmlns:a16="http://schemas.microsoft.com/office/drawing/2014/main" id="{005010B1-972D-A4BA-F9C2-AB599169A9EE}"/>
              </a:ext>
            </a:extLst>
          </p:cNvPr>
          <p:cNvSpPr txBox="1">
            <a:spLocks/>
          </p:cNvSpPr>
          <p:nvPr/>
        </p:nvSpPr>
        <p:spPr>
          <a:xfrm>
            <a:off x="298034" y="919252"/>
            <a:ext cx="4243486" cy="534955"/>
          </a:xfrm>
          <a:prstGeom prst="rect">
            <a:avLst/>
          </a:prstGeom>
        </p:spPr>
        <p:txBody>
          <a:bodyPr vert="horz" lIns="91440" tIns="45720" rIns="91440" bIns="45720" rtlCol="0" anchor="b">
            <a:normAutofit/>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Laker Court </a:t>
            </a:r>
            <a:endParaRPr lang="en-US" sz="28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A building with many windows&#10;&#10;AI-generated content may be incorrect.">
            <a:extLst>
              <a:ext uri="{FF2B5EF4-FFF2-40B4-BE49-F238E27FC236}">
                <a16:creationId xmlns:a16="http://schemas.microsoft.com/office/drawing/2014/main" id="{CEB8E79C-5992-2E11-33F7-F8AB19F8C401}"/>
              </a:ext>
            </a:extLst>
          </p:cNvPr>
          <p:cNvPicPr>
            <a:picLocks noChangeAspect="1"/>
          </p:cNvPicPr>
          <p:nvPr/>
        </p:nvPicPr>
        <p:blipFill>
          <a:blip r:embed="rId5"/>
          <a:srcRect l="11390" r="6083"/>
          <a:stretch>
            <a:fillRect/>
          </a:stretch>
        </p:blipFill>
        <p:spPr>
          <a:xfrm rot="5400000">
            <a:off x="5684604" y="146934"/>
            <a:ext cx="1594837" cy="1449379"/>
          </a:xfrm>
          <a:prstGeom prst="rect">
            <a:avLst/>
          </a:prstGeom>
        </p:spPr>
      </p:pic>
    </p:spTree>
    <p:extLst>
      <p:ext uri="{BB962C8B-B14F-4D97-AF65-F5344CB8AC3E}">
        <p14:creationId xmlns:p14="http://schemas.microsoft.com/office/powerpoint/2010/main" val="31323645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8bc8ffe-2289-4017-bb55-186827275929" xsi:nil="true"/>
    <lcf76f155ced4ddcb4097134ff3c332f xmlns="ea8da8df-b94d-47a9-86d7-54d6ef79692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02E79495E351747A918935D054C665D" ma:contentTypeVersion="17" ma:contentTypeDescription="Create a new document." ma:contentTypeScope="" ma:versionID="bfc55bff26550249963d4b60f3813966">
  <xsd:schema xmlns:xsd="http://www.w3.org/2001/XMLSchema" xmlns:xs="http://www.w3.org/2001/XMLSchema" xmlns:p="http://schemas.microsoft.com/office/2006/metadata/properties" xmlns:ns2="ea8da8df-b94d-47a9-86d7-54d6ef796924" xmlns:ns3="78bc8ffe-2289-4017-bb55-186827275929" targetNamespace="http://schemas.microsoft.com/office/2006/metadata/properties" ma:root="true" ma:fieldsID="a8c4ba2c2b1823b6e4420690ebd65a4d" ns2:_="" ns3:_="">
    <xsd:import namespace="ea8da8df-b94d-47a9-86d7-54d6ef796924"/>
    <xsd:import namespace="78bc8ffe-2289-4017-bb55-18682727592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8da8df-b94d-47a9-86d7-54d6ef7969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bc8ffe-2289-4017-bb55-18682727592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65b746d-a45e-452f-be95-3fbaa598f281}" ma:internalName="TaxCatchAll" ma:showField="CatchAllData" ma:web="78bc8ffe-2289-4017-bb55-18682727592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5E1F8D-FFB4-40A3-98D3-D34DA0820516}">
  <ds:schemaRefs>
    <ds:schemaRef ds:uri="http://schemas.microsoft.com/sharepoint/v3/contenttype/forms"/>
  </ds:schemaRefs>
</ds:datastoreItem>
</file>

<file path=customXml/itemProps2.xml><?xml version="1.0" encoding="utf-8"?>
<ds:datastoreItem xmlns:ds="http://schemas.openxmlformats.org/officeDocument/2006/customXml" ds:itemID="{9FD194DD-A342-440F-A90A-6B8A5E223545}">
  <ds:schemaRefs>
    <ds:schemaRef ds:uri="78bc8ffe-2289-4017-bb55-186827275929"/>
    <ds:schemaRef ds:uri="ea8da8df-b94d-47a9-86d7-54d6ef7969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F11B3D0-A852-4681-948B-A6C7235B9489}">
  <ds:schemaRefs>
    <ds:schemaRef ds:uri="78bc8ffe-2289-4017-bb55-186827275929"/>
    <ds:schemaRef ds:uri="ea8da8df-b94d-47a9-86d7-54d6ef7969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3</Slides>
  <Notes>0</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revision>2</cp:revision>
  <dcterms:created xsi:type="dcterms:W3CDTF">2024-02-20T10:41:44Z</dcterms:created>
  <dcterms:modified xsi:type="dcterms:W3CDTF">2026-09-22T14:27:19Z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0x010100802E79495E351747A918935D054C665D</vt:lpwstr>
  </property>
  <property fmtid="{D5CDD505-2E9C-101B-9397-08002B2CF9AE}" pid="3" name="MediaServiceImageTags">
    <vt:lpwstr/>
  </property>
</Properties>
</file>