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8"/>
  </p:notesMasterIdLst>
  <p:sldIdLst>
    <p:sldId id="258" r:id="rId5"/>
    <p:sldId id="259" r:id="rId6"/>
    <p:sldId id="257" r:id="rId7"/>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FD5B92-2AE1-569C-7347-68029BC27F79}" name="Joseph Vereenooghe" initials="JV" userId="S::Joseph.Vereenooghe@nhg.org.uk::0578a891-02ee-421a-8257-c4ccdb922225" providerId="AD"/>
  <p188:author id="{6644AFFF-676B-BB99-4354-1C1633C32E42}" name="Amir Miah" initials="AM" userId="S::amir.miah@nhg.org.uk::170a9e2f-eb9d-4110-b474-e19cb9444a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1608"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Vereenooghe" userId="0578a891-02ee-421a-8257-c4ccdb922225" providerId="ADAL" clId="{0D2598B9-B7A4-4668-8BB0-5BDD9ED38B8C}"/>
    <pc:docChg chg="custSel modSld">
      <pc:chgData name="Joseph Vereenooghe" userId="0578a891-02ee-421a-8257-c4ccdb922225" providerId="ADAL" clId="{0D2598B9-B7A4-4668-8BB0-5BDD9ED38B8C}" dt="2026-07-31T16:32:03.637" v="124" actId="20577"/>
      <pc:docMkLst>
        <pc:docMk/>
      </pc:docMkLst>
      <pc:sldChg chg="addSp delSp modSp mod">
        <pc:chgData name="Joseph Vereenooghe" userId="0578a891-02ee-421a-8257-c4ccdb922225" providerId="ADAL" clId="{0D2598B9-B7A4-4668-8BB0-5BDD9ED38B8C}" dt="2026-07-31T16:29:59.159" v="46" actId="478"/>
        <pc:sldMkLst>
          <pc:docMk/>
          <pc:sldMk cId="3132364506" sldId="257"/>
        </pc:sldMkLst>
        <pc:spChg chg="del mod">
          <ac:chgData name="Joseph Vereenooghe" userId="0578a891-02ee-421a-8257-c4ccdb922225" providerId="ADAL" clId="{0D2598B9-B7A4-4668-8BB0-5BDD9ED38B8C}" dt="2026-07-31T16:29:59.159" v="46" actId="478"/>
          <ac:spMkLst>
            <pc:docMk/>
            <pc:sldMk cId="3132364506" sldId="257"/>
            <ac:spMk id="4" creationId="{50E91AA7-5F7E-3214-1DF6-790E22AAC25D}"/>
          </ac:spMkLst>
        </pc:spChg>
        <pc:spChg chg="add">
          <ac:chgData name="Joseph Vereenooghe" userId="0578a891-02ee-421a-8257-c4ccdb922225" providerId="ADAL" clId="{0D2598B9-B7A4-4668-8BB0-5BDD9ED38B8C}" dt="2026-07-31T16:29:53.508" v="44" actId="22"/>
          <ac:spMkLst>
            <pc:docMk/>
            <pc:sldMk cId="3132364506" sldId="257"/>
            <ac:spMk id="11" creationId="{39B30BA1-71B6-220B-1DAE-B7D9B1F0DCB2}"/>
          </ac:spMkLst>
        </pc:spChg>
        <pc:picChg chg="del">
          <ac:chgData name="Joseph Vereenooghe" userId="0578a891-02ee-421a-8257-c4ccdb922225" providerId="ADAL" clId="{0D2598B9-B7A4-4668-8BB0-5BDD9ED38B8C}" dt="2026-07-31T16:29:06.366" v="16" actId="478"/>
          <ac:picMkLst>
            <pc:docMk/>
            <pc:sldMk cId="3132364506" sldId="257"/>
            <ac:picMk id="6" creationId="{A9EEFAC3-79A4-A305-14F9-6E31E8F11679}"/>
          </ac:picMkLst>
        </pc:picChg>
        <pc:picChg chg="add mod">
          <ac:chgData name="Joseph Vereenooghe" userId="0578a891-02ee-421a-8257-c4ccdb922225" providerId="ADAL" clId="{0D2598B9-B7A4-4668-8BB0-5BDD9ED38B8C}" dt="2026-07-31T16:29:10.599" v="18" actId="1076"/>
          <ac:picMkLst>
            <pc:docMk/>
            <pc:sldMk cId="3132364506" sldId="257"/>
            <ac:picMk id="9" creationId="{BB896355-A483-FCDF-E248-BF80F21A57CB}"/>
          </ac:picMkLst>
        </pc:picChg>
      </pc:sldChg>
      <pc:sldChg chg="addSp delSp modSp mod">
        <pc:chgData name="Joseph Vereenooghe" userId="0578a891-02ee-421a-8257-c4ccdb922225" providerId="ADAL" clId="{0D2598B9-B7A4-4668-8BB0-5BDD9ED38B8C}" dt="2026-07-31T16:32:03.637" v="124" actId="20577"/>
        <pc:sldMkLst>
          <pc:docMk/>
          <pc:sldMk cId="3933665151" sldId="258"/>
        </pc:sldMkLst>
        <pc:spChg chg="mod">
          <ac:chgData name="Joseph Vereenooghe" userId="0578a891-02ee-421a-8257-c4ccdb922225" providerId="ADAL" clId="{0D2598B9-B7A4-4668-8BB0-5BDD9ED38B8C}" dt="2026-07-31T16:29:31.477" v="39" actId="1076"/>
          <ac:spMkLst>
            <pc:docMk/>
            <pc:sldMk cId="3933665151" sldId="258"/>
            <ac:spMk id="4" creationId="{A81D5F08-8620-5AA7-29B9-B9F4598B7E79}"/>
          </ac:spMkLst>
        </pc:spChg>
        <pc:spChg chg="mod">
          <ac:chgData name="Joseph Vereenooghe" userId="0578a891-02ee-421a-8257-c4ccdb922225" providerId="ADAL" clId="{0D2598B9-B7A4-4668-8BB0-5BDD9ED38B8C}" dt="2026-07-31T16:32:03.637" v="124" actId="20577"/>
          <ac:spMkLst>
            <pc:docMk/>
            <pc:sldMk cId="3933665151" sldId="258"/>
            <ac:spMk id="7" creationId="{5537F788-32A2-04A0-7AA4-CEA1261D5AFA}"/>
          </ac:spMkLst>
        </pc:spChg>
        <pc:picChg chg="del">
          <ac:chgData name="Joseph Vereenooghe" userId="0578a891-02ee-421a-8257-c4ccdb922225" providerId="ADAL" clId="{0D2598B9-B7A4-4668-8BB0-5BDD9ED38B8C}" dt="2026-07-31T16:27:52.981" v="0" actId="478"/>
          <ac:picMkLst>
            <pc:docMk/>
            <pc:sldMk cId="3933665151" sldId="258"/>
            <ac:picMk id="10" creationId="{92DF0EBA-9BF0-D09A-BF06-E0C7AE38F97E}"/>
          </ac:picMkLst>
        </pc:picChg>
        <pc:picChg chg="add mod modCrop">
          <ac:chgData name="Joseph Vereenooghe" userId="0578a891-02ee-421a-8257-c4ccdb922225" providerId="ADAL" clId="{0D2598B9-B7A4-4668-8BB0-5BDD9ED38B8C}" dt="2026-07-31T16:28:51.485" v="11" actId="1076"/>
          <ac:picMkLst>
            <pc:docMk/>
            <pc:sldMk cId="3933665151" sldId="258"/>
            <ac:picMk id="12" creationId="{6AB45373-CE0D-270B-1BED-462C81E944DA}"/>
          </ac:picMkLst>
        </pc:picChg>
      </pc:sldChg>
      <pc:sldChg chg="addSp delSp modSp mod">
        <pc:chgData name="Joseph Vereenooghe" userId="0578a891-02ee-421a-8257-c4ccdb922225" providerId="ADAL" clId="{0D2598B9-B7A4-4668-8BB0-5BDD9ED38B8C}" dt="2026-07-31T16:29:46.571" v="42" actId="1076"/>
        <pc:sldMkLst>
          <pc:docMk/>
          <pc:sldMk cId="4007706647" sldId="259"/>
        </pc:sldMkLst>
        <pc:spChg chg="add mod">
          <ac:chgData name="Joseph Vereenooghe" userId="0578a891-02ee-421a-8257-c4ccdb922225" providerId="ADAL" clId="{0D2598B9-B7A4-4668-8BB0-5BDD9ED38B8C}" dt="2026-07-31T16:29:46.571" v="42" actId="1076"/>
          <ac:spMkLst>
            <pc:docMk/>
            <pc:sldMk cId="4007706647" sldId="259"/>
            <ac:spMk id="12" creationId="{513E558A-971F-3736-2EC0-D75F3CB4E91E}"/>
          </ac:spMkLst>
        </pc:spChg>
        <pc:spChg chg="del">
          <ac:chgData name="Joseph Vereenooghe" userId="0578a891-02ee-421a-8257-c4ccdb922225" providerId="ADAL" clId="{0D2598B9-B7A4-4668-8BB0-5BDD9ED38B8C}" dt="2026-07-31T16:29:42.305" v="41" actId="478"/>
          <ac:spMkLst>
            <pc:docMk/>
            <pc:sldMk cId="4007706647" sldId="259"/>
            <ac:spMk id="25" creationId="{6722B474-BB07-7C06-A5E4-57534F1DB303}"/>
          </ac:spMkLst>
        </pc:spChg>
        <pc:picChg chg="del">
          <ac:chgData name="Joseph Vereenooghe" userId="0578a891-02ee-421a-8257-c4ccdb922225" providerId="ADAL" clId="{0D2598B9-B7A4-4668-8BB0-5BDD9ED38B8C}" dt="2026-07-31T16:28:58.291" v="12" actId="478"/>
          <ac:picMkLst>
            <pc:docMk/>
            <pc:sldMk cId="4007706647" sldId="259"/>
            <ac:picMk id="5" creationId="{31A8A34A-E5C3-0266-B807-4DD8E83AD37B}"/>
          </ac:picMkLst>
        </pc:picChg>
        <pc:picChg chg="add mod">
          <ac:chgData name="Joseph Vereenooghe" userId="0578a891-02ee-421a-8257-c4ccdb922225" providerId="ADAL" clId="{0D2598B9-B7A4-4668-8BB0-5BDD9ED38B8C}" dt="2026-07-31T16:29:03.789" v="15" actId="1076"/>
          <ac:picMkLst>
            <pc:docMk/>
            <pc:sldMk cId="4007706647" sldId="259"/>
            <ac:picMk id="10" creationId="{27A06E67-2373-F2AD-45E4-98ED9A6ECDA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EDF0F-435C-4041-8D31-786891D93525}" type="datetimeFigureOut">
              <a:rPr lang="en-US" smtClean="0"/>
              <a:t>7/31/2026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88C1BE-95EF-4E6A-9C52-7860E105AF91}" type="slidenum">
              <a:rPr lang="en-US" smtClean="0"/>
              <a:t>‹#›</a:t>
            </a:fld>
            <a:endParaRPr lang="en-US"/>
          </a:p>
        </p:txBody>
      </p:sp>
    </p:spTree>
    <p:extLst>
      <p:ext uri="{BB962C8B-B14F-4D97-AF65-F5344CB8AC3E}">
        <p14:creationId xmlns:p14="http://schemas.microsoft.com/office/powerpoint/2010/main" val="35173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442908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41237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6D1D109-CD88-C04B-8655-79B5F68FA588}"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4263484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26D1D109-CD88-C04B-8655-79B5F68FA588}"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684486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26D1D109-CD88-C04B-8655-79B5F68FA588}" type="datetimeFigureOut">
              <a:rPr lang="en-US" smtClean="0"/>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9692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26D1D109-CD88-C04B-8655-79B5F68FA588}" type="datetimeFigureOut">
              <a:rPr lang="en-US" smtClean="0"/>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301516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1D109-CD88-C04B-8655-79B5F68FA588}" type="datetimeFigureOut">
              <a:rPr lang="en-US" smtClean="0"/>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56072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1885116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26D1D109-CD88-C04B-8655-79B5F68FA588}"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163830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2026210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26D1D109-CD88-C04B-8655-79B5F68FA588}"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9278FDA-B84B-5546-8D53-7FB2D7BCE5E0}" type="slidenum">
              <a:rPr lang="en-US" smtClean="0"/>
              <a:t>‹#›</a:t>
            </a:fld>
            <a:endParaRPr lang="en-US"/>
          </a:p>
        </p:txBody>
      </p:sp>
    </p:spTree>
    <p:extLst>
      <p:ext uri="{BB962C8B-B14F-4D97-AF65-F5344CB8AC3E}">
        <p14:creationId xmlns:p14="http://schemas.microsoft.com/office/powerpoint/2010/main" val="3736633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26D1D109-CD88-C04B-8655-79B5F68FA588}" type="datetimeFigureOut">
              <a:rPr lang="en-US" smtClean="0"/>
              <a:t>7/31/2026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F9278FDA-B84B-5546-8D53-7FB2D7BCE5E0}" type="slidenum">
              <a:rPr lang="en-US" smtClean="0"/>
              <a:t>‹#›</a:t>
            </a:fld>
            <a:endParaRPr lang="en-US"/>
          </a:p>
        </p:txBody>
      </p:sp>
    </p:spTree>
    <p:extLst>
      <p:ext uri="{BB962C8B-B14F-4D97-AF65-F5344CB8AC3E}">
        <p14:creationId xmlns:p14="http://schemas.microsoft.com/office/powerpoint/2010/main" val="3255914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298034" y="486612"/>
            <a:ext cx="5847272" cy="361392"/>
          </a:xfrm>
        </p:spPr>
        <p:txBody>
          <a:bodyPr>
            <a:normAutofit/>
          </a:bodyPr>
          <a:lstStyle/>
          <a:p>
            <a:pPr algn="l"/>
            <a:r>
              <a:rPr lang="en-US" sz="1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3" name="Subtitle 2">
            <a:extLst>
              <a:ext uri="{FF2B5EF4-FFF2-40B4-BE49-F238E27FC236}">
                <a16:creationId xmlns:a16="http://schemas.microsoft.com/office/drawing/2014/main" id="{21550B9A-765C-E546-49D0-4AF75FC39745}"/>
              </a:ext>
            </a:extLst>
          </p:cNvPr>
          <p:cNvSpPr>
            <a:spLocks noGrp="1"/>
          </p:cNvSpPr>
          <p:nvPr>
            <p:ph type="subTitle" idx="1"/>
          </p:nvPr>
        </p:nvSpPr>
        <p:spPr>
          <a:xfrm>
            <a:off x="493455" y="1761992"/>
            <a:ext cx="6450923" cy="361392"/>
          </a:xfrm>
        </p:spPr>
        <p:txBody>
          <a:bodyPr>
            <a:normAutofit/>
          </a:body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What is the commitment?</a:t>
            </a:r>
          </a:p>
        </p:txBody>
      </p:sp>
      <p:sp>
        <p:nvSpPr>
          <p:cNvPr id="4" name="Title 1">
            <a:extLst>
              <a:ext uri="{FF2B5EF4-FFF2-40B4-BE49-F238E27FC236}">
                <a16:creationId xmlns:a16="http://schemas.microsoft.com/office/drawing/2014/main" id="{A81D5F08-8620-5AA7-29B9-B9F4598B7E79}"/>
              </a:ext>
            </a:extLst>
          </p:cNvPr>
          <p:cNvSpPr txBox="1">
            <a:spLocks/>
          </p:cNvSpPr>
          <p:nvPr/>
        </p:nvSpPr>
        <p:spPr>
          <a:xfrm>
            <a:off x="1064576" y="892777"/>
            <a:ext cx="5080730" cy="487217"/>
          </a:xfrm>
          <a:prstGeom prst="rect">
            <a:avLst/>
          </a:prstGeom>
        </p:spPr>
        <p:txBody>
          <a:bodyPr vert="horz" lIns="91440" tIns="45720" rIns="91440" bIns="45720" rtlCol="0" anchor="b">
            <a:normAutofit fontScale="6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b="1" dirty="0"/>
              <a:t>Edison Court W3</a:t>
            </a:r>
            <a:endParaRPr lang="en-US" sz="3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537F788-32A2-04A0-7AA4-CEA1261D5AFA}"/>
              </a:ext>
            </a:extLst>
          </p:cNvPr>
          <p:cNvSpPr txBox="1"/>
          <p:nvPr/>
        </p:nvSpPr>
        <p:spPr>
          <a:xfrm>
            <a:off x="370167" y="2127700"/>
            <a:ext cx="6836545" cy="5047536"/>
          </a:xfrm>
          <a:prstGeom prst="rect">
            <a:avLst/>
          </a:prstGeom>
          <a:noFill/>
          <a:ln>
            <a:solidFill>
              <a:schemeClr val="bg2">
                <a:lumMod val="90000"/>
              </a:schemeClr>
            </a:solidFill>
            <a:prstDash val="dash"/>
          </a:ln>
        </p:spPr>
        <p:txBody>
          <a:bodyPr wrap="square" lIns="91440" tIns="45720" rIns="91440" bIns="45720" rtlCol="0" anchor="t">
            <a:spAutoFit/>
          </a:bodyPr>
          <a:lstStyle/>
          <a:p>
            <a:pPr algn="just"/>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engagement commitment sets out how we can work together to make decisions that affect the safety of your building. This could be about works being carried out or how your building is managed for example. </a:t>
            </a:r>
            <a:r>
              <a:rPr lang="en-GB" sz="1200" kern="100" dirty="0">
                <a:solidFill>
                  <a:srgbClr val="000000"/>
                </a:solidFill>
                <a:effectLst/>
                <a:latin typeface="Calibri"/>
                <a:ea typeface="Calibri" panose="020F0502020204030204" pitchFamily="34" charset="0"/>
                <a:cs typeface="Calibri"/>
              </a:rPr>
              <a:t>Your Building Safety Manager Joseph Vereenooghe has put this together based on responses from surveys, drop ins and door knocking over recent weeks. If responses were low, we might use responses from other similar buildings to help us,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well as Notting Hill Genesis’ own processes.</a:t>
            </a:r>
            <a:endParaRPr lang="en-GB" sz="1200" b="1"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endParaRPr lang="en-GB" sz="1400" b="1"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600" b="1"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Methodology</a:t>
            </a:r>
          </a:p>
          <a:p>
            <a:pPr algn="just"/>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 your BSM, I aim to work with you to keep your building safe. To do this I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invited you by email to join me as I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visited your block to carry out an inspection on the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21</a:t>
            </a:r>
            <a:r>
              <a:rPr lang="en-GB" sz="1200" kern="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st</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of July 2026 and I knocked a few resident doors to check what you know about fire safety in your home. During the inspection I found no major issues and the minor issues picked up have been raised for repairs with your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PMO and building manager.</a:t>
            </a: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sent a building safety survey to understand your information needs, vulnerabilities and awareness of building safety in  2026 by email to understand how we can work together to keep your building safe. You told me that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you had concerns about a fire door </a:t>
            </a:r>
            <a:r>
              <a:rPr lang="en-GB" sz="1200" kern="100">
                <a:solidFill>
                  <a:srgbClr val="000000"/>
                </a:solidFill>
                <a:latin typeface="Calibri" panose="020F0502020204030204" pitchFamily="34" charset="0"/>
                <a:ea typeface="Calibri" panose="020F0502020204030204" pitchFamily="34" charset="0"/>
                <a:cs typeface="Calibri" panose="020F0502020204030204" pitchFamily="34" charset="0"/>
              </a:rPr>
              <a:t>being broken,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 confirmed on-site Estates Team will keep on top of this and arrange the right repairs, via regular patrols on the HRB and send out reminder letters to all residents.</a:t>
            </a:r>
          </a:p>
          <a:p>
            <a:pPr algn="just"/>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just"/>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In the email,</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also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sent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a letter to inform you about the evacuation strategy for your building and the importance of fire doors</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your responsibilities and those of NHG in keeping your building</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safe</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I invited you to attend an open surgery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on 23</a:t>
            </a:r>
            <a:r>
              <a:rPr lang="en-GB" sz="1200" kern="100" baseline="30000" dirty="0">
                <a:solidFill>
                  <a:srgbClr val="000000"/>
                </a:solidFill>
                <a:latin typeface="Calibri" panose="020F0502020204030204" pitchFamily="34" charset="0"/>
                <a:ea typeface="Calibri" panose="020F0502020204030204" pitchFamily="34" charset="0"/>
                <a:cs typeface="Calibri" panose="020F0502020204030204" pitchFamily="34" charset="0"/>
              </a:rPr>
              <a:t>rd</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 July 2026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further get your views and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opinions and answer any queries or  provide clarification. We will continue to hold at least one resident meeting and one drop-in session yearly to give updates and get your views on how we are managing your block. </a:t>
            </a:r>
          </a:p>
          <a:p>
            <a:pPr algn="just"/>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just"/>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This commitment</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was made in July 2026 and will be reviewed in July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2028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or earlier if you tell us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should.</a:t>
            </a:r>
            <a:endParaRPr lang="en-US" sz="1200" dirty="0">
              <a:latin typeface="Calibri" panose="020F0502020204030204" pitchFamily="34" charset="0"/>
              <a:ea typeface="Calibri" panose="020F0502020204030204" pitchFamily="34" charset="0"/>
              <a:cs typeface="Calibri" panose="020F0502020204030204" pitchFamily="34" charset="0"/>
            </a:endParaRPr>
          </a:p>
          <a:p>
            <a:pPr algn="just"/>
            <a:endParaRPr lang="en-GB" sz="160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F941EB2-510E-D50B-DDB4-6D3BBD4C9B42}"/>
              </a:ext>
            </a:extLst>
          </p:cNvPr>
          <p:cNvSpPr/>
          <p:nvPr/>
        </p:nvSpPr>
        <p:spPr>
          <a:xfrm>
            <a:off x="21259" y="1666653"/>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descr="Address Book outline">
            <a:extLst>
              <a:ext uri="{FF2B5EF4-FFF2-40B4-BE49-F238E27FC236}">
                <a16:creationId xmlns:a16="http://schemas.microsoft.com/office/drawing/2014/main" id="{3A0EC41D-90E9-582C-08CE-792FCE76FB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800" y="1645176"/>
            <a:ext cx="443655" cy="455889"/>
          </a:xfrm>
          <a:prstGeom prst="rect">
            <a:avLst/>
          </a:prstGeom>
        </p:spPr>
      </p:pic>
      <p:sp>
        <p:nvSpPr>
          <p:cNvPr id="27" name="Subtitle 2">
            <a:extLst>
              <a:ext uri="{FF2B5EF4-FFF2-40B4-BE49-F238E27FC236}">
                <a16:creationId xmlns:a16="http://schemas.microsoft.com/office/drawing/2014/main" id="{B06BEF86-91ED-1556-47AE-A9839BC965B5}"/>
              </a:ext>
            </a:extLst>
          </p:cNvPr>
          <p:cNvSpPr txBox="1">
            <a:spLocks/>
          </p:cNvSpPr>
          <p:nvPr/>
        </p:nvSpPr>
        <p:spPr>
          <a:xfrm>
            <a:off x="370167" y="7199217"/>
            <a:ext cx="6809723" cy="40343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latin typeface="Calibri" panose="020F0502020204030204" pitchFamily="34" charset="0"/>
                <a:ea typeface="Calibri" panose="020F0502020204030204" pitchFamily="34" charset="0"/>
                <a:cs typeface="Calibri" panose="020F0502020204030204" pitchFamily="34" charset="0"/>
              </a:rPr>
              <a:t>How we will share information with you and ask for your opinion </a:t>
            </a:r>
          </a:p>
        </p:txBody>
      </p:sp>
      <p:sp>
        <p:nvSpPr>
          <p:cNvPr id="28" name="TextBox 27">
            <a:extLst>
              <a:ext uri="{FF2B5EF4-FFF2-40B4-BE49-F238E27FC236}">
                <a16:creationId xmlns:a16="http://schemas.microsoft.com/office/drawing/2014/main" id="{A836E502-9021-DBF1-A7A1-9E858AC49FB8}"/>
              </a:ext>
            </a:extLst>
          </p:cNvPr>
          <p:cNvSpPr txBox="1"/>
          <p:nvPr/>
        </p:nvSpPr>
        <p:spPr>
          <a:xfrm>
            <a:off x="379784" y="7647422"/>
            <a:ext cx="6802885" cy="2207024"/>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To cater for the diverse needs of our residents, we </a:t>
            </a: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can </a:t>
            </a: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communicate in a broad range of ways.  We aim to provide this information in different formats that can be understood by all residents including those that have a physical or visual impairment, have other disabilities or who speak another language:   </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sign up</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 resident home visit</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our website</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local notice boards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local surgeries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During building inspections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Face to face appointments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pop up sessions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By introductory &amp; animation videos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Local newsletters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email</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postal or hand delivered letter</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Via text</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Fire Action Notices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a:extLst>
              <a:ext uri="{FF2B5EF4-FFF2-40B4-BE49-F238E27FC236}">
                <a16:creationId xmlns:a16="http://schemas.microsoft.com/office/drawing/2014/main" id="{FBD9433A-B1E3-290C-4C3D-8B6634E95FCA}"/>
              </a:ext>
            </a:extLst>
          </p:cNvPr>
          <p:cNvSpPr/>
          <p:nvPr/>
        </p:nvSpPr>
        <p:spPr>
          <a:xfrm>
            <a:off x="5" y="7120432"/>
            <a:ext cx="389794" cy="431500"/>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30" name="Graphic 29" descr="Megaphone with solid fill">
            <a:extLst>
              <a:ext uri="{FF2B5EF4-FFF2-40B4-BE49-F238E27FC236}">
                <a16:creationId xmlns:a16="http://schemas.microsoft.com/office/drawing/2014/main" id="{47C0EA2D-7178-10EA-5EBC-CCEF053E764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514" y="7076444"/>
            <a:ext cx="420715" cy="420715"/>
          </a:xfrm>
          <a:prstGeom prst="rect">
            <a:avLst/>
          </a:prstGeom>
        </p:spPr>
      </p:pic>
      <p:pic>
        <p:nvPicPr>
          <p:cNvPr id="12" name="Picture 11">
            <a:extLst>
              <a:ext uri="{FF2B5EF4-FFF2-40B4-BE49-F238E27FC236}">
                <a16:creationId xmlns:a16="http://schemas.microsoft.com/office/drawing/2014/main" id="{6AB45373-CE0D-270B-1BED-462C81E944DA}"/>
              </a:ext>
            </a:extLst>
          </p:cNvPr>
          <p:cNvPicPr>
            <a:picLocks noChangeAspect="1"/>
          </p:cNvPicPr>
          <p:nvPr/>
        </p:nvPicPr>
        <p:blipFill>
          <a:blip r:embed="rId4"/>
          <a:srcRect l="10949" r="10001"/>
          <a:stretch>
            <a:fillRect/>
          </a:stretch>
        </p:blipFill>
        <p:spPr>
          <a:xfrm rot="5400000">
            <a:off x="5191652" y="125051"/>
            <a:ext cx="2194563" cy="2082134"/>
          </a:xfrm>
          <a:prstGeom prst="rect">
            <a:avLst/>
          </a:prstGeom>
          <a:ln>
            <a:noFill/>
          </a:ln>
          <a:effectLst>
            <a:softEdge rad="112500"/>
          </a:effectLst>
        </p:spPr>
      </p:pic>
    </p:spTree>
    <p:extLst>
      <p:ext uri="{BB962C8B-B14F-4D97-AF65-F5344CB8AC3E}">
        <p14:creationId xmlns:p14="http://schemas.microsoft.com/office/powerpoint/2010/main" val="393366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5F30-CB84-7E4A-02EE-BCAF99C9E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B3BBF-DE73-DF03-A579-1E364ACED3FF}"/>
              </a:ext>
            </a:extLst>
          </p:cNvPr>
          <p:cNvSpPr>
            <a:spLocks noGrp="1"/>
          </p:cNvSpPr>
          <p:nvPr>
            <p:ph type="ctrTitle"/>
          </p:nvPr>
        </p:nvSpPr>
        <p:spPr>
          <a:xfrm>
            <a:off x="298034" y="385880"/>
            <a:ext cx="5847272" cy="361392"/>
          </a:xfrm>
        </p:spPr>
        <p:txBody>
          <a:bodyPr>
            <a:normAutofit/>
          </a:bodyPr>
          <a:lstStyle/>
          <a:p>
            <a:pPr algn="just"/>
            <a:r>
              <a:rPr lang="en-US" sz="18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Building safety resident engagement commitment</a:t>
            </a:r>
          </a:p>
        </p:txBody>
      </p:sp>
      <p:sp>
        <p:nvSpPr>
          <p:cNvPr id="4" name="Title 1">
            <a:extLst>
              <a:ext uri="{FF2B5EF4-FFF2-40B4-BE49-F238E27FC236}">
                <a16:creationId xmlns:a16="http://schemas.microsoft.com/office/drawing/2014/main" id="{3B98A1C4-62F4-3B04-13BE-78B945B6EEC8}"/>
              </a:ext>
            </a:extLst>
          </p:cNvPr>
          <p:cNvSpPr txBox="1">
            <a:spLocks/>
          </p:cNvSpPr>
          <p:nvPr/>
        </p:nvSpPr>
        <p:spPr>
          <a:xfrm>
            <a:off x="298034" y="818520"/>
            <a:ext cx="4243486" cy="534955"/>
          </a:xfrm>
          <a:prstGeom prst="rect">
            <a:avLst/>
          </a:prstGeom>
        </p:spPr>
        <p:txBody>
          <a:bodyPr vert="horz" lIns="91440" tIns="45720" rIns="91440" bIns="45720" rtlCol="0" anchor="b">
            <a:normAutofit fontScale="9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just"/>
            <a:endParaRPr lang="en-US" sz="40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Subtitle 2">
            <a:extLst>
              <a:ext uri="{FF2B5EF4-FFF2-40B4-BE49-F238E27FC236}">
                <a16:creationId xmlns:a16="http://schemas.microsoft.com/office/drawing/2014/main" id="{05DABAFC-4100-FD45-B784-2ACEEE92C680}"/>
              </a:ext>
            </a:extLst>
          </p:cNvPr>
          <p:cNvSpPr txBox="1">
            <a:spLocks/>
          </p:cNvSpPr>
          <p:nvPr/>
        </p:nvSpPr>
        <p:spPr>
          <a:xfrm>
            <a:off x="538533" y="1834521"/>
            <a:ext cx="6450923" cy="361391"/>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Information we will provide you with about building safety decisions</a:t>
            </a:r>
          </a:p>
        </p:txBody>
      </p:sp>
      <p:sp>
        <p:nvSpPr>
          <p:cNvPr id="9" name="Rectangle 8">
            <a:extLst>
              <a:ext uri="{FF2B5EF4-FFF2-40B4-BE49-F238E27FC236}">
                <a16:creationId xmlns:a16="http://schemas.microsoft.com/office/drawing/2014/main" id="{A3912AB5-D465-FB5B-2117-3C73DF2609CB}"/>
              </a:ext>
            </a:extLst>
          </p:cNvPr>
          <p:cNvSpPr/>
          <p:nvPr/>
        </p:nvSpPr>
        <p:spPr>
          <a:xfrm>
            <a:off x="49800" y="1775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14" name="Graphic 13" descr="Cheers with solid fill">
            <a:extLst>
              <a:ext uri="{FF2B5EF4-FFF2-40B4-BE49-F238E27FC236}">
                <a16:creationId xmlns:a16="http://schemas.microsoft.com/office/drawing/2014/main" id="{CC29547E-6D86-FC48-E639-61FC0B28A3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469" y="1775196"/>
            <a:ext cx="420717" cy="420717"/>
          </a:xfrm>
          <a:prstGeom prst="rect">
            <a:avLst/>
          </a:prstGeom>
        </p:spPr>
      </p:pic>
      <p:sp>
        <p:nvSpPr>
          <p:cNvPr id="15" name="TextBox 14">
            <a:extLst>
              <a:ext uri="{FF2B5EF4-FFF2-40B4-BE49-F238E27FC236}">
                <a16:creationId xmlns:a16="http://schemas.microsoft.com/office/drawing/2014/main" id="{7F64C16A-63E4-0C1C-E0EE-E54E47A00060}"/>
              </a:ext>
            </a:extLst>
          </p:cNvPr>
          <p:cNvSpPr txBox="1"/>
          <p:nvPr/>
        </p:nvSpPr>
        <p:spPr>
          <a:xfrm>
            <a:off x="577207" y="2056139"/>
            <a:ext cx="6516000" cy="1071704"/>
          </a:xfrm>
          <a:prstGeom prst="rect">
            <a:avLst/>
          </a:prstGeom>
          <a:noFill/>
          <a:ln>
            <a:solidFill>
              <a:schemeClr val="bg2">
                <a:lumMod val="90000"/>
              </a:schemeClr>
            </a:solidFill>
            <a:prstDash val="dash"/>
          </a:ln>
        </p:spPr>
        <p:txBody>
          <a:bodyPr wrap="square" numCol="1" rtlCol="0">
            <a:spAutoFit/>
          </a:bodyPr>
          <a:lstStyle/>
          <a:p>
            <a:pPr algn="just">
              <a:lnSpc>
                <a:spcPct val="107000"/>
              </a:lnSpc>
              <a:spcAft>
                <a:spcPts val="800"/>
              </a:spcAft>
            </a:pPr>
            <a:r>
              <a:rPr lang="en-GB" sz="1200" kern="100" dirty="0">
                <a:effectLst/>
                <a:latin typeface="Calibri" panose="020F0502020204030204" pitchFamily="34" charset="0"/>
                <a:ea typeface="Calibri" panose="020F0502020204030204" pitchFamily="34" charset="0"/>
                <a:cs typeface="Calibri" panose="020F0502020204030204" pitchFamily="34" charset="0"/>
              </a:rPr>
              <a:t>When we need to make decisions about building safety matters, we will make sure to provide you with information to help you understand and influence these decisions. For example: a summary of the technical advice we have received, advice we have received about how to reduce risk, timescales for completion of work, any cost implications for you, and details of who you can get in touch with to ask for more information. </a:t>
            </a:r>
          </a:p>
        </p:txBody>
      </p:sp>
      <p:sp>
        <p:nvSpPr>
          <p:cNvPr id="17" name="TextBox 16">
            <a:extLst>
              <a:ext uri="{FF2B5EF4-FFF2-40B4-BE49-F238E27FC236}">
                <a16:creationId xmlns:a16="http://schemas.microsoft.com/office/drawing/2014/main" id="{B25E3693-E326-901F-1950-98EE48355C13}"/>
              </a:ext>
            </a:extLst>
          </p:cNvPr>
          <p:cNvSpPr txBox="1"/>
          <p:nvPr/>
        </p:nvSpPr>
        <p:spPr>
          <a:xfrm>
            <a:off x="604244" y="3563020"/>
            <a:ext cx="6563044" cy="1269322"/>
          </a:xfrm>
          <a:prstGeom prst="rect">
            <a:avLst/>
          </a:prstGeom>
          <a:noFill/>
          <a:ln>
            <a:solidFill>
              <a:schemeClr val="bg2">
                <a:lumMod val="90000"/>
              </a:schemeClr>
            </a:solidFill>
            <a:prstDash val="dash"/>
          </a:ln>
        </p:spPr>
        <p:txBody>
          <a:bodyPr wrap="square" numCol="2" rtlCol="0">
            <a:spAutoFit/>
          </a:bodyPr>
          <a:lstStyle/>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Action to take in the event of fire or structural emergency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General information to understand legislation impacting your home including the Building Safety Act and the Fire Safety England Regs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Resident and landlord responsibilities</a:t>
            </a: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Changes in fire strategy</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Remediation works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major works</a:t>
            </a:r>
          </a:p>
          <a:p>
            <a:pPr marL="800100" lvl="1" indent="-342900" algn="just">
              <a:lnSpc>
                <a:spcPct val="107000"/>
              </a:lnSpc>
              <a:buFont typeface="Symbol" panose="05050102010706020507" pitchFamily="18" charset="2"/>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Topics or themes that you are interested in</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07000"/>
              </a:lnSpc>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18" name="Subtitle 2">
            <a:extLst>
              <a:ext uri="{FF2B5EF4-FFF2-40B4-BE49-F238E27FC236}">
                <a16:creationId xmlns:a16="http://schemas.microsoft.com/office/drawing/2014/main" id="{363E0E2D-B95B-4213-2EAA-B48278192986}"/>
              </a:ext>
            </a:extLst>
          </p:cNvPr>
          <p:cNvSpPr txBox="1">
            <a:spLocks/>
          </p:cNvSpPr>
          <p:nvPr/>
        </p:nvSpPr>
        <p:spPr>
          <a:xfrm>
            <a:off x="545207" y="3332686"/>
            <a:ext cx="6770910" cy="360000"/>
          </a:xfrm>
          <a:prstGeom prst="rect">
            <a:avLst/>
          </a:prstGeom>
        </p:spPr>
        <p:txBody>
          <a:bodyPr vert="horz" lIns="91440" tIns="45720" rIns="91440" bIns="45720" rtlCol="0">
            <a:no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Other types of information you would like to see</a:t>
            </a:r>
          </a:p>
        </p:txBody>
      </p:sp>
      <p:sp>
        <p:nvSpPr>
          <p:cNvPr id="19" name="Rectangle 18">
            <a:extLst>
              <a:ext uri="{FF2B5EF4-FFF2-40B4-BE49-F238E27FC236}">
                <a16:creationId xmlns:a16="http://schemas.microsoft.com/office/drawing/2014/main" id="{E1609155-D042-CDCA-0511-ABFD85C8523E}"/>
              </a:ext>
            </a:extLst>
          </p:cNvPr>
          <p:cNvSpPr/>
          <p:nvPr/>
        </p:nvSpPr>
        <p:spPr>
          <a:xfrm>
            <a:off x="76469" y="3167108"/>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0" name="Graphic 19" descr="Information with solid fill">
            <a:extLst>
              <a:ext uri="{FF2B5EF4-FFF2-40B4-BE49-F238E27FC236}">
                <a16:creationId xmlns:a16="http://schemas.microsoft.com/office/drawing/2014/main" id="{A009BADC-739A-A9DA-1680-F0C0804DC8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4766" y="3208963"/>
            <a:ext cx="361392" cy="361392"/>
          </a:xfrm>
          <a:prstGeom prst="rect">
            <a:avLst/>
          </a:prstGeom>
        </p:spPr>
      </p:pic>
      <p:sp>
        <p:nvSpPr>
          <p:cNvPr id="21" name="Subtitle 2">
            <a:extLst>
              <a:ext uri="{FF2B5EF4-FFF2-40B4-BE49-F238E27FC236}">
                <a16:creationId xmlns:a16="http://schemas.microsoft.com/office/drawing/2014/main" id="{E847C179-4023-8FFB-825B-2A4D22EA0949}"/>
              </a:ext>
            </a:extLst>
          </p:cNvPr>
          <p:cNvSpPr txBox="1">
            <a:spLocks/>
          </p:cNvSpPr>
          <p:nvPr/>
        </p:nvSpPr>
        <p:spPr>
          <a:xfrm>
            <a:off x="611637" y="5123586"/>
            <a:ext cx="4633342" cy="483380"/>
          </a:xfrm>
          <a:prstGeom prst="rect">
            <a:avLst/>
          </a:prstGeom>
        </p:spPr>
        <p:txBody>
          <a:bodyPr vert="horz" lIns="91440" tIns="45720" rIns="91440" bIns="45720" rtlCol="0">
            <a:normAutofit/>
          </a:bodyPr>
          <a:lstStyle>
            <a:defPPr>
              <a:defRPr lang="en-US"/>
            </a:defPPr>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just"/>
            <a:r>
              <a:rPr lang="en-US" sz="1600" b="1" dirty="0">
                <a:latin typeface="Calibri" panose="020F0502020204030204" pitchFamily="34" charset="0"/>
                <a:ea typeface="Calibri" panose="020F0502020204030204" pitchFamily="34" charset="0"/>
                <a:cs typeface="Calibri" panose="020F0502020204030204" pitchFamily="34" charset="0"/>
              </a:rPr>
              <a:t>What decisions you can be involved in</a:t>
            </a:r>
          </a:p>
        </p:txBody>
      </p:sp>
      <p:sp>
        <p:nvSpPr>
          <p:cNvPr id="22" name="TextBox 8">
            <a:extLst>
              <a:ext uri="{FF2B5EF4-FFF2-40B4-BE49-F238E27FC236}">
                <a16:creationId xmlns:a16="http://schemas.microsoft.com/office/drawing/2014/main" id="{5ECD6F1B-1BF9-B54C-2D2C-E1C97CB5AF15}"/>
              </a:ext>
            </a:extLst>
          </p:cNvPr>
          <p:cNvSpPr txBox="1"/>
          <p:nvPr/>
        </p:nvSpPr>
        <p:spPr>
          <a:xfrm>
            <a:off x="579098" y="5475500"/>
            <a:ext cx="6337960" cy="3575979"/>
          </a:xfrm>
          <a:prstGeom prst="rect">
            <a:avLst/>
          </a:prstGeom>
          <a:noFill/>
          <a:ln>
            <a:solidFill>
              <a:schemeClr val="bg2">
                <a:lumMod val="90000"/>
              </a:schemeClr>
            </a:solidFill>
            <a:prstDash val="dash"/>
          </a:ln>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just">
              <a:lnSpc>
                <a:spcPct val="107000"/>
              </a:lnSpc>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encourage residents to get involved in making decisions relating to the safety of their buildings</a:t>
            </a:r>
            <a:endParaRPr lang="en-GB" sz="1200" kern="100" dirty="0">
              <a:effectLst/>
              <a:latin typeface="Calibri" panose="020F0502020204030204" pitchFamily="34" charset="0"/>
              <a:ea typeface="Calibri" panose="020F0502020204030204" pitchFamily="34" charset="0"/>
              <a:cs typeface="Calibri" panose="020F0502020204030204" pitchFamily="34" charset="0"/>
            </a:endParaRPr>
          </a:p>
          <a:p>
            <a:pPr lvl="0" algn="just">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can contact your BSM, PMO and Estate Operations Team with any ideas or thoughts you have about safety in your building. </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The types of building safety decisions you can expect to be involved in are: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Timings of works, particularly for accessing properties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Placement of equipment during works</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Parts of the specification of works that aren’t guided by regulation or expert guidance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Some works can’t always be consulted on. These might involve:</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Emergency works – where quick action is needed to reduce a risk</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Where a specific product or material is needed to meet a regulation or other requirement</a:t>
            </a:r>
          </a:p>
          <a:p>
            <a:pPr marL="171450" lvl="0" indent="-171450" algn="just">
              <a:lnSpc>
                <a:spcPct val="107000"/>
              </a:lnSpc>
              <a:spcAft>
                <a:spcPts val="800"/>
              </a:spcAft>
              <a:buFont typeface="Arial" panose="020B0604020202020204" pitchFamily="34" charset="0"/>
              <a:buChar char="•"/>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If works will take less than one day and won’t be very disruptive</a:t>
            </a:r>
          </a:p>
          <a:p>
            <a:pPr lvl="0" algn="just">
              <a:lnSpc>
                <a:spcPct val="107000"/>
              </a:lnSpc>
              <a:spcAft>
                <a:spcPts val="800"/>
              </a:spcAft>
            </a:pPr>
            <a:r>
              <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rPr>
              <a:t>We might only consult with people directly affected by the work. For example, works accessing the balconies would only be discussed with properties with balconies. </a:t>
            </a:r>
          </a:p>
        </p:txBody>
      </p:sp>
      <p:sp>
        <p:nvSpPr>
          <p:cNvPr id="23" name="Rectangle 22">
            <a:extLst>
              <a:ext uri="{FF2B5EF4-FFF2-40B4-BE49-F238E27FC236}">
                <a16:creationId xmlns:a16="http://schemas.microsoft.com/office/drawing/2014/main" id="{737696A8-5242-1957-A80D-AB707684B353}"/>
              </a:ext>
            </a:extLst>
          </p:cNvPr>
          <p:cNvSpPr/>
          <p:nvPr/>
        </p:nvSpPr>
        <p:spPr>
          <a:xfrm>
            <a:off x="131183" y="5139580"/>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just"/>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24" name="Graphic 21" descr="Fork In Road with solid fill">
            <a:extLst>
              <a:ext uri="{FF2B5EF4-FFF2-40B4-BE49-F238E27FC236}">
                <a16:creationId xmlns:a16="http://schemas.microsoft.com/office/drawing/2014/main" id="{656D070F-4B43-D375-5280-55545331AB2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00856" y="5139580"/>
            <a:ext cx="361392" cy="374472"/>
          </a:xfrm>
          <a:prstGeom prst="rect">
            <a:avLst/>
          </a:prstGeom>
        </p:spPr>
      </p:pic>
      <p:pic>
        <p:nvPicPr>
          <p:cNvPr id="10" name="Picture 9">
            <a:extLst>
              <a:ext uri="{FF2B5EF4-FFF2-40B4-BE49-F238E27FC236}">
                <a16:creationId xmlns:a16="http://schemas.microsoft.com/office/drawing/2014/main" id="{27A06E67-2373-F2AD-45E4-98ED9A6ECDAF}"/>
              </a:ext>
            </a:extLst>
          </p:cNvPr>
          <p:cNvPicPr>
            <a:picLocks noChangeAspect="1"/>
          </p:cNvPicPr>
          <p:nvPr/>
        </p:nvPicPr>
        <p:blipFill>
          <a:blip r:embed="rId5"/>
          <a:srcRect l="10949" r="10001"/>
          <a:stretch>
            <a:fillRect/>
          </a:stretch>
        </p:blipFill>
        <p:spPr>
          <a:xfrm rot="5400000">
            <a:off x="5453032" y="90602"/>
            <a:ext cx="1759322" cy="1669191"/>
          </a:xfrm>
          <a:prstGeom prst="rect">
            <a:avLst/>
          </a:prstGeom>
          <a:ln>
            <a:noFill/>
          </a:ln>
          <a:effectLst>
            <a:softEdge rad="112500"/>
          </a:effectLst>
        </p:spPr>
      </p:pic>
      <p:sp>
        <p:nvSpPr>
          <p:cNvPr id="12" name="Title 1">
            <a:extLst>
              <a:ext uri="{FF2B5EF4-FFF2-40B4-BE49-F238E27FC236}">
                <a16:creationId xmlns:a16="http://schemas.microsoft.com/office/drawing/2014/main" id="{513E558A-971F-3736-2EC0-D75F3CB4E91E}"/>
              </a:ext>
            </a:extLst>
          </p:cNvPr>
          <p:cNvSpPr txBox="1">
            <a:spLocks/>
          </p:cNvSpPr>
          <p:nvPr/>
        </p:nvSpPr>
        <p:spPr>
          <a:xfrm>
            <a:off x="1207713" y="806597"/>
            <a:ext cx="5080730" cy="487217"/>
          </a:xfrm>
          <a:prstGeom prst="rect">
            <a:avLst/>
          </a:prstGeom>
        </p:spPr>
        <p:txBody>
          <a:bodyPr vert="horz" lIns="91440" tIns="45720" rIns="91440" bIns="45720" rtlCol="0" anchor="b">
            <a:normAutofit fontScale="6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b="1" dirty="0"/>
              <a:t>Edison Court W3</a:t>
            </a:r>
            <a:endParaRPr lang="en-US" sz="36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770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3A698-E975-CEED-AB3E-3846C051953E}"/>
              </a:ext>
            </a:extLst>
          </p:cNvPr>
          <p:cNvSpPr>
            <a:spLocks noGrp="1"/>
          </p:cNvSpPr>
          <p:nvPr>
            <p:ph type="ctrTitle"/>
          </p:nvPr>
        </p:nvSpPr>
        <p:spPr>
          <a:xfrm>
            <a:off x="132231" y="433905"/>
            <a:ext cx="5847272" cy="361392"/>
          </a:xfrm>
        </p:spPr>
        <p:txBody>
          <a:bodyPr>
            <a:normAutofit/>
          </a:bodyPr>
          <a:lstStyle/>
          <a:p>
            <a:pPr algn="l"/>
            <a:r>
              <a:rPr lang="en-US" sz="1600" b="1" dirty="0">
                <a:solidFill>
                  <a:schemeClr val="tx1">
                    <a:lumMod val="75000"/>
                    <a:lumOff val="25000"/>
                  </a:schemeClr>
                </a:solidFill>
                <a:latin typeface="Arial" panose="020B0604020202020204" pitchFamily="34" charset="0"/>
                <a:cs typeface="Arial" panose="020B0604020202020204" pitchFamily="34" charset="0"/>
              </a:rPr>
              <a:t>Building safety resident engagement commitment</a:t>
            </a:r>
          </a:p>
        </p:txBody>
      </p:sp>
      <p:sp>
        <p:nvSpPr>
          <p:cNvPr id="14" name="Subtitle 2">
            <a:extLst>
              <a:ext uri="{FF2B5EF4-FFF2-40B4-BE49-F238E27FC236}">
                <a16:creationId xmlns:a16="http://schemas.microsoft.com/office/drawing/2014/main" id="{614AF60E-AE1F-BA86-EEC9-6E0383F1ADDF}"/>
              </a:ext>
            </a:extLst>
          </p:cNvPr>
          <p:cNvSpPr txBox="1">
            <a:spLocks/>
          </p:cNvSpPr>
          <p:nvPr/>
        </p:nvSpPr>
        <p:spPr>
          <a:xfrm>
            <a:off x="439363" y="2125728"/>
            <a:ext cx="4244836" cy="483380"/>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you can influence decisions</a:t>
            </a:r>
          </a:p>
        </p:txBody>
      </p:sp>
      <p:sp>
        <p:nvSpPr>
          <p:cNvPr id="15" name="TextBox 14">
            <a:extLst>
              <a:ext uri="{FF2B5EF4-FFF2-40B4-BE49-F238E27FC236}">
                <a16:creationId xmlns:a16="http://schemas.microsoft.com/office/drawing/2014/main" id="{7B9BCBA2-4283-2423-890E-3070F173DB83}"/>
              </a:ext>
            </a:extLst>
          </p:cNvPr>
          <p:cNvSpPr txBox="1"/>
          <p:nvPr/>
        </p:nvSpPr>
        <p:spPr>
          <a:xfrm>
            <a:off x="531159" y="2453908"/>
            <a:ext cx="6516000" cy="1578253"/>
          </a:xfrm>
          <a:prstGeom prst="rect">
            <a:avLst/>
          </a:prstGeom>
          <a:noFill/>
          <a:ln>
            <a:solidFill>
              <a:schemeClr val="bg2">
                <a:lumMod val="90000"/>
              </a:schemeClr>
            </a:solidFill>
            <a:prstDash val="dash"/>
          </a:ln>
        </p:spPr>
        <p:txBody>
          <a:bodyPr wrap="square" numCol="2" rtlCol="0">
            <a:spAutoFit/>
          </a:bodyPr>
          <a:lstStyle/>
          <a:p>
            <a:pPr>
              <a:lnSpc>
                <a:spcPct val="107000"/>
              </a:lnSpc>
              <a:spcAft>
                <a:spcPts val="800"/>
              </a:spcAft>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Proactively seeking out resident feedback and using that information to tailor our building safety approach     	  </a:t>
            </a:r>
            <a:endParaRPr lang="en-GB" sz="1200"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Primarily contacting BSM, PMO &amp; EOM </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Contacting your BSM at NHG if you need to     escalate any concerns</a:t>
            </a:r>
          </a:p>
          <a:p>
            <a:pPr marL="171450" lvl="0" indent="-171450">
              <a:lnSpc>
                <a:spcPct val="107000"/>
              </a:lnSpc>
              <a:buSzPct val="130000"/>
              <a:buFont typeface="Arial" panose="020B0604020202020204" pitchFamily="34" charset="0"/>
              <a:buChar char="•"/>
            </a:pPr>
            <a:r>
              <a:rPr lang="en-GB" sz="1200" dirty="0">
                <a:latin typeface="Calibri" panose="020F0502020204030204" pitchFamily="34" charset="0"/>
                <a:cs typeface="Calibri" panose="020F0502020204030204" pitchFamily="34" charset="0"/>
              </a:rPr>
              <a:t>Drop ins</a:t>
            </a:r>
          </a:p>
          <a:p>
            <a:pPr lvl="0" algn="just">
              <a:lnSpc>
                <a:spcPct val="107000"/>
              </a:lnSpc>
              <a:buSzPct val="130000"/>
            </a:pPr>
            <a:r>
              <a:rPr lang="en-GB" sz="1200" dirty="0">
                <a:latin typeface="Calibri" panose="020F0502020204030204" pitchFamily="34" charset="0"/>
                <a:cs typeface="Calibri" panose="020F0502020204030204" pitchFamily="34" charset="0"/>
              </a:rPr>
              <a:t>We will use your feedback in our discussions with our contractors, or other parties like housing management, to consider how we can adapt works planning, timescales and specifications to accommodate as much of 	your feedback as possible. </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Subtitle 2">
            <a:extLst>
              <a:ext uri="{FF2B5EF4-FFF2-40B4-BE49-F238E27FC236}">
                <a16:creationId xmlns:a16="http://schemas.microsoft.com/office/drawing/2014/main" id="{BAC581F7-2A63-120C-8BCA-330F4B84A308}"/>
              </a:ext>
            </a:extLst>
          </p:cNvPr>
          <p:cNvSpPr txBox="1">
            <a:spLocks/>
          </p:cNvSpPr>
          <p:nvPr/>
        </p:nvSpPr>
        <p:spPr>
          <a:xfrm>
            <a:off x="500738" y="4109626"/>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a:t>How we’ll gather and use your opinions</a:t>
            </a:r>
          </a:p>
        </p:txBody>
      </p:sp>
      <p:sp>
        <p:nvSpPr>
          <p:cNvPr id="18" name="TextBox 17">
            <a:extLst>
              <a:ext uri="{FF2B5EF4-FFF2-40B4-BE49-F238E27FC236}">
                <a16:creationId xmlns:a16="http://schemas.microsoft.com/office/drawing/2014/main" id="{AF465F6F-44D5-223F-55AC-E5B610CA7A86}"/>
              </a:ext>
            </a:extLst>
          </p:cNvPr>
          <p:cNvSpPr txBox="1"/>
          <p:nvPr/>
        </p:nvSpPr>
        <p:spPr>
          <a:xfrm>
            <a:off x="487686" y="4235963"/>
            <a:ext cx="6490197" cy="1801262"/>
          </a:xfrm>
          <a:prstGeom prst="rect">
            <a:avLst/>
          </a:prstGeom>
          <a:noFill/>
          <a:ln>
            <a:solidFill>
              <a:schemeClr val="bg2">
                <a:lumMod val="90000"/>
              </a:schemeClr>
            </a:solidFill>
            <a:prstDash val="dash"/>
          </a:ln>
        </p:spPr>
        <p:txBody>
          <a:bodyPr wrap="square" rtlCol="0">
            <a:spAutoFit/>
          </a:bodyPr>
          <a:lstStyle/>
          <a:p>
            <a:pPr marL="342900" lvl="0" indent="-342900">
              <a:lnSpc>
                <a:spcPct val="107000"/>
              </a:lnSpc>
              <a:buFont typeface="Symbol" panose="05050102010706020507" pitchFamily="18" charset="2"/>
              <a:buChar char=""/>
            </a:pPr>
            <a:endPar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07000"/>
              </a:lnSpc>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keep a record on our Workwise system from our interactions as listed above</a:t>
            </a: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We’ll gather your thoughts in line with our usual GDPR policies, just like when you contact us about anything else. </a:t>
            </a:r>
          </a:p>
          <a:p>
            <a:pPr marL="342900" lvl="0" indent="-342900">
              <a:lnSpc>
                <a:spcPct val="107000"/>
              </a:lnSpc>
              <a:spcAft>
                <a:spcPts val="800"/>
              </a:spcAft>
              <a:buFont typeface="Symbol" panose="05050102010706020507" pitchFamily="18" charset="2"/>
              <a:buChar char=""/>
            </a:pPr>
            <a:r>
              <a:rPr lang="en-GB" sz="1200" kern="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will feedback to you any decisions made using the information you have told us.</a:t>
            </a:r>
          </a:p>
          <a:p>
            <a:pPr marL="342900" lvl="0" indent="-342900">
              <a:lnSpc>
                <a:spcPct val="107000"/>
              </a:lnSpc>
              <a:spcAft>
                <a:spcPts val="800"/>
              </a:spcAft>
              <a:buFont typeface="Symbol" panose="05050102010706020507" pitchFamily="18" charset="2"/>
              <a:buChar char=""/>
            </a:pPr>
            <a:endParaRPr lang="en-GB"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19" name="Subtitle 2">
            <a:extLst>
              <a:ext uri="{FF2B5EF4-FFF2-40B4-BE49-F238E27FC236}">
                <a16:creationId xmlns:a16="http://schemas.microsoft.com/office/drawing/2014/main" id="{492D78D8-C37D-C876-3B66-73C23AAAF256}"/>
              </a:ext>
            </a:extLst>
          </p:cNvPr>
          <p:cNvSpPr txBox="1">
            <a:spLocks/>
          </p:cNvSpPr>
          <p:nvPr/>
        </p:nvSpPr>
        <p:spPr>
          <a:xfrm>
            <a:off x="446336" y="5637038"/>
            <a:ext cx="6450923" cy="361392"/>
          </a:xfrm>
          <a:prstGeom prst="rect">
            <a:avLst/>
          </a:prstGeom>
        </p:spPr>
        <p:txBody>
          <a:bodyPr vert="horz" lIns="91440" tIns="45720" rIns="91440" bIns="45720" rtlCol="0">
            <a:normAutofit/>
          </a:bodyPr>
          <a:lstStyle>
            <a:lvl1pPr marL="0" indent="0" algn="ctr" defTabSz="755934" rtl="0" eaLnBrk="1" latinLnBrk="0" hangingPunct="1">
              <a:lnSpc>
                <a:spcPct val="90000"/>
              </a:lnSpc>
              <a:spcBef>
                <a:spcPts val="827"/>
              </a:spcBef>
              <a:buFont typeface="Arial" panose="020B0604020202020204" pitchFamily="34" charset="0"/>
              <a:buNone/>
              <a:defRPr sz="1984" kern="1200">
                <a:solidFill>
                  <a:schemeClr val="tx1"/>
                </a:solidFill>
                <a:latin typeface="+mn-lt"/>
                <a:ea typeface="+mn-ea"/>
                <a:cs typeface="+mn-cs"/>
              </a:defRPr>
            </a:lvl1pPr>
            <a:lvl2pPr marL="377967" indent="0" algn="ctr" defTabSz="755934" rtl="0" eaLnBrk="1" latinLnBrk="0" hangingPunct="1">
              <a:lnSpc>
                <a:spcPct val="90000"/>
              </a:lnSpc>
              <a:spcBef>
                <a:spcPts val="413"/>
              </a:spcBef>
              <a:buFont typeface="Arial" panose="020B0604020202020204" pitchFamily="34" charset="0"/>
              <a:buNone/>
              <a:defRPr sz="1653" kern="1200">
                <a:solidFill>
                  <a:schemeClr val="tx1"/>
                </a:solidFill>
                <a:latin typeface="+mn-lt"/>
                <a:ea typeface="+mn-ea"/>
                <a:cs typeface="+mn-cs"/>
              </a:defRPr>
            </a:lvl2pPr>
            <a:lvl3pPr marL="755934" indent="0" algn="ctr" defTabSz="755934" rtl="0" eaLnBrk="1" latinLnBrk="0" hangingPunct="1">
              <a:lnSpc>
                <a:spcPct val="90000"/>
              </a:lnSpc>
              <a:spcBef>
                <a:spcPts val="413"/>
              </a:spcBef>
              <a:buFont typeface="Arial" panose="020B0604020202020204" pitchFamily="34" charset="0"/>
              <a:buNone/>
              <a:defRPr sz="1488" kern="1200">
                <a:solidFill>
                  <a:schemeClr val="tx1"/>
                </a:solidFill>
                <a:latin typeface="+mn-lt"/>
                <a:ea typeface="+mn-ea"/>
                <a:cs typeface="+mn-cs"/>
              </a:defRPr>
            </a:lvl3pPr>
            <a:lvl4pPr marL="1133902"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4pPr>
            <a:lvl5pPr marL="1511869"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5pPr>
            <a:lvl6pPr marL="1889836"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6pPr>
            <a:lvl7pPr marL="2267803"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7pPr>
            <a:lvl8pPr marL="2645771"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8pPr>
            <a:lvl9pPr marL="3023738" indent="0" algn="ctr" defTabSz="755934" rtl="0" eaLnBrk="1" latinLnBrk="0" hangingPunct="1">
              <a:lnSpc>
                <a:spcPct val="90000"/>
              </a:lnSpc>
              <a:spcBef>
                <a:spcPts val="413"/>
              </a:spcBef>
              <a:buFont typeface="Arial" panose="020B0604020202020204" pitchFamily="34" charset="0"/>
              <a:buNone/>
              <a:defRPr sz="1323" kern="1200">
                <a:solidFill>
                  <a:schemeClr val="tx1"/>
                </a:solidFill>
                <a:latin typeface="+mn-lt"/>
                <a:ea typeface="+mn-ea"/>
                <a:cs typeface="+mn-cs"/>
              </a:defRPr>
            </a:lvl9pPr>
          </a:lstStyle>
          <a:p>
            <a:pPr algn="l"/>
            <a:r>
              <a:rPr lang="en-US" sz="1600" b="1" dirty="0"/>
              <a:t>How we’ll measure and review this commitment</a:t>
            </a:r>
          </a:p>
        </p:txBody>
      </p:sp>
      <p:sp>
        <p:nvSpPr>
          <p:cNvPr id="20" name="TextBox 19">
            <a:extLst>
              <a:ext uri="{FF2B5EF4-FFF2-40B4-BE49-F238E27FC236}">
                <a16:creationId xmlns:a16="http://schemas.microsoft.com/office/drawing/2014/main" id="{981586DF-7B98-3A80-3CD7-B9069DC9ED17}"/>
              </a:ext>
            </a:extLst>
          </p:cNvPr>
          <p:cNvSpPr txBox="1"/>
          <p:nvPr/>
        </p:nvSpPr>
        <p:spPr>
          <a:xfrm>
            <a:off x="418424" y="6005505"/>
            <a:ext cx="6450923" cy="1975413"/>
          </a:xfrm>
          <a:prstGeom prst="rect">
            <a:avLst/>
          </a:prstGeom>
          <a:noFill/>
          <a:ln>
            <a:solidFill>
              <a:schemeClr val="bg2">
                <a:lumMod val="90000"/>
              </a:schemeClr>
            </a:solidFill>
            <a:prstDash val="dash"/>
          </a:ln>
        </p:spPr>
        <p:txBody>
          <a:bodyPr wrap="square" lIns="91440" tIns="45720" rIns="91440" bIns="45720" rtlCol="0" anchor="t">
            <a:spAutoFit/>
          </a:bodyPr>
          <a:lstStyle/>
          <a:p>
            <a:pPr marL="342900" lvl="0" indent="-342900">
              <a:lnSpc>
                <a:spcPct val="107000"/>
              </a:lnSpc>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Use feedback you give your PMO  or us – whether formal or informal – about how this commitment is working.</a:t>
            </a:r>
          </a:p>
          <a:p>
            <a:pPr marL="342900" lvl="0" indent="-342900">
              <a:lnSpc>
                <a:spcPct val="107000"/>
              </a:lnSpc>
              <a:spcAft>
                <a:spcPts val="600"/>
              </a:spcAft>
              <a:buFont typeface="Symbol" panose="05050102010706020507" pitchFamily="18" charset="2"/>
              <a:buChar char=""/>
            </a:pPr>
            <a:r>
              <a:rPr lang="en-GB" sz="1200" kern="100" dirty="0">
                <a:solidFill>
                  <a:srgbClr val="000000"/>
                </a:solidFill>
                <a:latin typeface="Calibri"/>
                <a:ea typeface="Calibri" panose="020F0502020204030204" pitchFamily="34" charset="0"/>
                <a:cs typeface="Calibri"/>
              </a:rPr>
              <a:t>NHG will review feedback periodically to understand if the commitment needs to be reviewed.</a:t>
            </a:r>
          </a:p>
          <a:p>
            <a:pPr marL="342900" lvl="0" indent="-342900">
              <a:lnSpc>
                <a:spcPct val="107000"/>
              </a:lnSpc>
              <a:spcAft>
                <a:spcPts val="600"/>
              </a:spcAft>
              <a:buFont typeface="Symbol" panose="05050102010706020507" pitchFamily="18" charset="2"/>
              <a:buChar char=""/>
            </a:pPr>
            <a:endParaRPr lang="en-GB" sz="1200" kern="100" dirty="0">
              <a:solidFill>
                <a:srgbClr val="000000"/>
              </a:solidFill>
              <a:effectLst/>
              <a:latin typeface="Calibri"/>
              <a:ea typeface="Calibri" panose="020F0502020204030204" pitchFamily="34" charset="0"/>
              <a:cs typeface="Calibri"/>
            </a:endParaRPr>
          </a:p>
          <a:p>
            <a:pPr marL="0" marR="0" lvl="0" indent="0" algn="l" defTabSz="457200" rtl="0" eaLnBrk="1" fontAlgn="auto" latinLnBrk="0" hangingPunct="1">
              <a:lnSpc>
                <a:spcPct val="100000"/>
              </a:lnSpc>
              <a:spcAft>
                <a:spcPts val="60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Got a question </a:t>
            </a:r>
            <a:r>
              <a:rPr lang="en-GB" sz="1400" b="1" dirty="0">
                <a:solidFill>
                  <a:srgbClr val="000000"/>
                </a:solidFill>
                <a:latin typeface="Calibri"/>
                <a:ea typeface="Calibri" panose="020F0502020204030204" pitchFamily="34" charset="0"/>
                <a:cs typeface="Calibri"/>
              </a:rPr>
              <a:t>or concern </a:t>
            </a:r>
            <a:r>
              <a:rPr kumimoji="0"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rPr>
              <a:t>about this commitment? Get in touch with your building safety manager here:</a:t>
            </a:r>
            <a:endParaRPr lang="en-GB" sz="1400" b="1" i="0" u="none" strike="noStrike" kern="1200" cap="none" spc="0" normalizeH="0" baseline="0" noProof="0" dirty="0">
              <a:ln>
                <a:noFill/>
              </a:ln>
              <a:solidFill>
                <a:srgbClr val="000000"/>
              </a:solidFill>
              <a:effectLst/>
              <a:uLnTx/>
              <a:uFillTx/>
              <a:latin typeface="Calibri"/>
              <a:ea typeface="Calibri" panose="020F0502020204030204" pitchFamily="34" charset="0"/>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F9ED5"/>
                </a:solidFill>
                <a:effectLst/>
                <a:uLnTx/>
                <a:uFillTx/>
                <a:latin typeface="Calibri"/>
                <a:cs typeface="Calibri"/>
              </a:rPr>
              <a:t>Email: </a:t>
            </a:r>
            <a:r>
              <a:rPr kumimoji="0" lang="en-GB" sz="1400" b="1" i="0" u="none" strike="noStrike" kern="1200" cap="none" spc="0" normalizeH="0" baseline="0" noProof="0" dirty="0" err="1">
                <a:ln>
                  <a:noFill/>
                </a:ln>
                <a:solidFill>
                  <a:srgbClr val="000000"/>
                </a:solidFill>
                <a:effectLst/>
                <a:uLnTx/>
                <a:uFillTx/>
                <a:latin typeface="Calibri" panose="020F0502020204030204" pitchFamily="34" charset="0"/>
                <a:cs typeface="Calibri"/>
              </a:rPr>
              <a:t>joseph.vereenooghe</a:t>
            </a:r>
            <a:r>
              <a:rPr lang="en-GB" sz="1400" b="1" dirty="0">
                <a:solidFill>
                  <a:srgbClr val="000000"/>
                </a:solidFill>
                <a:latin typeface="Calibri" panose="020F0502020204030204" pitchFamily="34" charset="0"/>
              </a:rPr>
              <a:t>@nhg.org.uk</a:t>
            </a:r>
            <a:br>
              <a:rPr lang="en-US" sz="1400" b="1" i="0" u="none" strike="noStrike" kern="1200" cap="none" spc="0" normalizeH="0" baseline="0" noProof="0" dirty="0">
                <a:ln>
                  <a:noFill/>
                </a:ln>
                <a:effectLst/>
                <a:uLnTx/>
                <a:uFillTx/>
                <a:latin typeface="Calibri" panose="020F0502020204030204" pitchFamily="34" charset="0"/>
              </a:rPr>
            </a:br>
            <a:r>
              <a:rPr kumimoji="0" lang="en-US" sz="1400" b="1" i="0" u="none" strike="noStrike" kern="1200" cap="none" spc="0" normalizeH="0" baseline="0" noProof="0" dirty="0">
                <a:ln>
                  <a:noFill/>
                </a:ln>
                <a:solidFill>
                  <a:srgbClr val="0F9ED5"/>
                </a:solidFill>
                <a:effectLst/>
                <a:uLnTx/>
                <a:uFillTx/>
                <a:latin typeface="Calibri"/>
                <a:cs typeface="Calibri"/>
              </a:rPr>
              <a:t>Phone: </a:t>
            </a:r>
            <a:r>
              <a:rPr lang="en-GB" sz="1400" b="1" dirty="0">
                <a:solidFill>
                  <a:srgbClr val="000000"/>
                </a:solidFill>
                <a:latin typeface="Calibri"/>
                <a:ea typeface="Calibri" panose="020F0502020204030204" pitchFamily="34" charset="0"/>
                <a:cs typeface="Calibri"/>
              </a:rPr>
              <a:t>07443442739</a:t>
            </a:r>
            <a:endParaRPr lang="en-US" sz="1400" dirty="0"/>
          </a:p>
        </p:txBody>
      </p:sp>
      <p:sp>
        <p:nvSpPr>
          <p:cNvPr id="38" name="Rectangle 37">
            <a:extLst>
              <a:ext uri="{FF2B5EF4-FFF2-40B4-BE49-F238E27FC236}">
                <a16:creationId xmlns:a16="http://schemas.microsoft.com/office/drawing/2014/main" id="{5F82C241-E2D0-0DA9-3BC1-C0BCE6E76E1C}"/>
              </a:ext>
            </a:extLst>
          </p:cNvPr>
          <p:cNvSpPr/>
          <p:nvPr/>
        </p:nvSpPr>
        <p:spPr>
          <a:xfrm>
            <a:off x="0" y="4077196"/>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139AB81-F2EE-7DAB-64BA-E5231151A8D2}"/>
              </a:ext>
            </a:extLst>
          </p:cNvPr>
          <p:cNvSpPr/>
          <p:nvPr/>
        </p:nvSpPr>
        <p:spPr>
          <a:xfrm>
            <a:off x="0" y="5521621"/>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Graphic 23" descr="Speedometer Middle with solid fill">
            <a:extLst>
              <a:ext uri="{FF2B5EF4-FFF2-40B4-BE49-F238E27FC236}">
                <a16:creationId xmlns:a16="http://schemas.microsoft.com/office/drawing/2014/main" id="{C707492B-B5C8-8716-2617-02FCA6AF18DF}"/>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74442" y="5551283"/>
            <a:ext cx="361392" cy="361392"/>
          </a:xfrm>
          <a:prstGeom prst="rect">
            <a:avLst/>
          </a:prstGeom>
        </p:spPr>
      </p:pic>
      <p:pic>
        <p:nvPicPr>
          <p:cNvPr id="30" name="Graphic 29" descr="Thought bubble with solid fill">
            <a:extLst>
              <a:ext uri="{FF2B5EF4-FFF2-40B4-BE49-F238E27FC236}">
                <a16:creationId xmlns:a16="http://schemas.microsoft.com/office/drawing/2014/main" id="{9709EB74-3487-3214-6A0C-79A092DFF3F3}"/>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8928" y="4120028"/>
            <a:ext cx="335053" cy="335053"/>
          </a:xfrm>
          <a:prstGeom prst="rect">
            <a:avLst/>
          </a:prstGeom>
        </p:spPr>
      </p:pic>
      <p:sp>
        <p:nvSpPr>
          <p:cNvPr id="16" name="Rectangle 15">
            <a:extLst>
              <a:ext uri="{FF2B5EF4-FFF2-40B4-BE49-F238E27FC236}">
                <a16:creationId xmlns:a16="http://schemas.microsoft.com/office/drawing/2014/main" id="{498E439F-0D93-ED3E-F818-A8C3683E3027}"/>
              </a:ext>
            </a:extLst>
          </p:cNvPr>
          <p:cNvSpPr/>
          <p:nvPr/>
        </p:nvSpPr>
        <p:spPr>
          <a:xfrm>
            <a:off x="-16291" y="2148887"/>
            <a:ext cx="500738" cy="420716"/>
          </a:xfrm>
          <a:prstGeom prst="rect">
            <a:avLst/>
          </a:prstGeom>
          <a:solidFill>
            <a:schemeClr val="tx1">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Fork In Road with solid fill">
            <a:extLst>
              <a:ext uri="{FF2B5EF4-FFF2-40B4-BE49-F238E27FC236}">
                <a16:creationId xmlns:a16="http://schemas.microsoft.com/office/drawing/2014/main" id="{5033C3F4-37F6-6479-C8FC-1249B294B8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21" y="2152662"/>
            <a:ext cx="362212" cy="362212"/>
          </a:xfrm>
          <a:prstGeom prst="rect">
            <a:avLst/>
          </a:prstGeom>
        </p:spPr>
      </p:pic>
      <p:pic>
        <p:nvPicPr>
          <p:cNvPr id="9" name="Picture 8">
            <a:extLst>
              <a:ext uri="{FF2B5EF4-FFF2-40B4-BE49-F238E27FC236}">
                <a16:creationId xmlns:a16="http://schemas.microsoft.com/office/drawing/2014/main" id="{BB896355-A483-FCDF-E248-BF80F21A57CB}"/>
              </a:ext>
            </a:extLst>
          </p:cNvPr>
          <p:cNvPicPr>
            <a:picLocks noChangeAspect="1"/>
          </p:cNvPicPr>
          <p:nvPr/>
        </p:nvPicPr>
        <p:blipFill>
          <a:blip r:embed="rId5"/>
          <a:srcRect l="10949" r="10001"/>
          <a:stretch>
            <a:fillRect/>
          </a:stretch>
        </p:blipFill>
        <p:spPr>
          <a:xfrm rot="5400000">
            <a:off x="5337876" y="288666"/>
            <a:ext cx="2194563" cy="2082134"/>
          </a:xfrm>
          <a:prstGeom prst="rect">
            <a:avLst/>
          </a:prstGeom>
          <a:ln>
            <a:noFill/>
          </a:ln>
          <a:effectLst>
            <a:softEdge rad="112500"/>
          </a:effectLst>
        </p:spPr>
      </p:pic>
      <p:sp>
        <p:nvSpPr>
          <p:cNvPr id="11" name="Title 1">
            <a:extLst>
              <a:ext uri="{FF2B5EF4-FFF2-40B4-BE49-F238E27FC236}">
                <a16:creationId xmlns:a16="http://schemas.microsoft.com/office/drawing/2014/main" id="{39B30BA1-71B6-220B-1DAE-B7D9B1F0DCB2}"/>
              </a:ext>
            </a:extLst>
          </p:cNvPr>
          <p:cNvSpPr txBox="1">
            <a:spLocks/>
          </p:cNvSpPr>
          <p:nvPr/>
        </p:nvSpPr>
        <p:spPr>
          <a:xfrm>
            <a:off x="1064576" y="892777"/>
            <a:ext cx="5080730" cy="487217"/>
          </a:xfrm>
          <a:prstGeom prst="rect">
            <a:avLst/>
          </a:prstGeom>
        </p:spPr>
        <p:txBody>
          <a:bodyPr vert="horz" lIns="91440" tIns="45720" rIns="91440" bIns="45720" rtlCol="0" anchor="b">
            <a:normAutofit fontScale="62500" lnSpcReduction="20000"/>
          </a:bodyPr>
          <a:lstStyle>
            <a:lvl1pPr algn="ctr" defTabSz="755934" rtl="0" eaLnBrk="1" latinLnBrk="0" hangingPunct="1">
              <a:lnSpc>
                <a:spcPct val="90000"/>
              </a:lnSpc>
              <a:spcBef>
                <a:spcPct val="0"/>
              </a:spcBef>
              <a:buNone/>
              <a:defRPr sz="4960" kern="1200">
                <a:solidFill>
                  <a:schemeClr val="tx1"/>
                </a:solidFill>
                <a:latin typeface="+mj-lt"/>
                <a:ea typeface="+mj-ea"/>
                <a:cs typeface="+mj-cs"/>
              </a:defRPr>
            </a:lvl1pPr>
          </a:lstStyle>
          <a:p>
            <a:pPr algn="l"/>
            <a:r>
              <a:rPr lang="en-GB" b="1" dirty="0"/>
              <a:t>Edison Court W3</a:t>
            </a:r>
            <a:endParaRPr lang="en-US" sz="36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3645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2E79495E351747A918935D054C665D" ma:contentTypeVersion="17" ma:contentTypeDescription="Create a new document." ma:contentTypeScope="" ma:versionID="bfc55bff26550249963d4b60f3813966">
  <xsd:schema xmlns:xsd="http://www.w3.org/2001/XMLSchema" xmlns:xs="http://www.w3.org/2001/XMLSchema" xmlns:p="http://schemas.microsoft.com/office/2006/metadata/properties" xmlns:ns2="ea8da8df-b94d-47a9-86d7-54d6ef796924" xmlns:ns3="78bc8ffe-2289-4017-bb55-186827275929" targetNamespace="http://schemas.microsoft.com/office/2006/metadata/properties" ma:root="true" ma:fieldsID="a8c4ba2c2b1823b6e4420690ebd65a4d" ns2:_="" ns3:_="">
    <xsd:import namespace="ea8da8df-b94d-47a9-86d7-54d6ef796924"/>
    <xsd:import namespace="78bc8ffe-2289-4017-bb55-18682727592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8da8df-b94d-47a9-86d7-54d6ef7969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ce87fc4-357e-4711-b70b-a85f341929d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8bc8ffe-2289-4017-bb55-18682727592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65b746d-a45e-452f-be95-3fbaa598f281}" ma:internalName="TaxCatchAll" ma:showField="CatchAllData" ma:web="78bc8ffe-2289-4017-bb55-186827275929">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8bc8ffe-2289-4017-bb55-186827275929" xsi:nil="true"/>
    <lcf76f155ced4ddcb4097134ff3c332f xmlns="ea8da8df-b94d-47a9-86d7-54d6ef79692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3B2183F-C8F4-4E96-B478-CDACAEF9F4F0}"/>
</file>

<file path=customXml/itemProps2.xml><?xml version="1.0" encoding="utf-8"?>
<ds:datastoreItem xmlns:ds="http://schemas.openxmlformats.org/officeDocument/2006/customXml" ds:itemID="{3F5E1F8D-FFB4-40A3-98D3-D34DA0820516}">
  <ds:schemaRefs>
    <ds:schemaRef ds:uri="http://schemas.microsoft.com/sharepoint/v3/contenttype/forms"/>
  </ds:schemaRefs>
</ds:datastoreItem>
</file>

<file path=customXml/itemProps3.xml><?xml version="1.0" encoding="utf-8"?>
<ds:datastoreItem xmlns:ds="http://schemas.openxmlformats.org/officeDocument/2006/customXml" ds:itemID="{9FD194DD-A342-440F-A90A-6B8A5E223545}">
  <ds:schemaRefs>
    <ds:schemaRef ds:uri="http://schemas.microsoft.com/office/2006/metadata/properties"/>
    <ds:schemaRef ds:uri="ea8da8df-b94d-47a9-86d7-54d6ef796924"/>
    <ds:schemaRef ds:uri="http://purl.org/dc/terms/"/>
    <ds:schemaRef ds:uri="http://purl.org/dc/elements/1.1/"/>
    <ds:schemaRef ds:uri="78bc8ffe-2289-4017-bb55-186827275929"/>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5e66e4c4-c0f1-4c5c-a3e7-775eb7b48787}" enabled="0" method="" siteId="{5e66e4c4-c0f1-4c5c-a3e7-775eb7b48787}" removed="1"/>
</clbl:labelList>
</file>

<file path=docProps/app.xml><?xml version="1.0" encoding="utf-8"?>
<Properties xmlns="http://schemas.openxmlformats.org/officeDocument/2006/extended-properties" xmlns:vt="http://schemas.openxmlformats.org/officeDocument/2006/docPropsVTypes">
  <Template>Office Theme</Template>
  <TotalTime>15073</TotalTime>
  <Words>1063</Words>
  <Application>Microsoft Office PowerPoint</Application>
  <PresentationFormat>Custom</PresentationFormat>
  <Paragraphs>72</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Aptos Display</vt:lpstr>
      <vt:lpstr>Arial</vt:lpstr>
      <vt:lpstr>Calibri</vt:lpstr>
      <vt:lpstr>Symbol</vt:lpstr>
      <vt:lpstr>Office Theme</vt:lpstr>
      <vt:lpstr>Building safety resident engagement commitment</vt:lpstr>
      <vt:lpstr>Building safety resident engagement commitment</vt:lpstr>
      <vt:lpstr>Building safety resident engagement commitment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safety resident engagement commitment</dc:title>
  <dc:creator>Umang Jeshani</dc:creator>
  <cp:lastModifiedBy>Joseph Vereenooghe</cp:lastModifiedBy>
  <cp:revision>26</cp:revision>
  <dcterms:created xsi:type="dcterms:W3CDTF">2024-02-20T10:41:44Z</dcterms:created>
  <dcterms:modified xsi:type="dcterms:W3CDTF">2026-07-31T16:32:10Z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0x010100802E79495E351747A918935D054C665D</vt:lpwstr>
  </property>
  <property fmtid="{D5CDD505-2E9C-101B-9397-08002B2CF9AE}" pid="3" name="MediaServiceImageTags">
    <vt:lpwstr/>
  </property>
</Properties>
</file>